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8" r:id="rId2"/>
    <p:sldId id="260" r:id="rId3"/>
    <p:sldId id="257" r:id="rId4"/>
    <p:sldId id="256" r:id="rId5"/>
    <p:sldId id="269" r:id="rId6"/>
    <p:sldId id="270" r:id="rId7"/>
    <p:sldId id="262" r:id="rId8"/>
    <p:sldId id="263" r:id="rId9"/>
    <p:sldId id="265" r:id="rId10"/>
    <p:sldId id="266" r:id="rId11"/>
    <p:sldId id="267" r:id="rId12"/>
    <p:sldId id="268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8A93"/>
    <a:srgbClr val="47515B"/>
    <a:srgbClr val="0983FE"/>
    <a:srgbClr val="0861FB"/>
    <a:srgbClr val="98B818"/>
    <a:srgbClr val="BACE48"/>
    <a:srgbClr val="6E7565"/>
    <a:srgbClr val="60645C"/>
    <a:srgbClr val="5D686B"/>
    <a:srgbClr val="4B4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572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1C4D83-93A5-4B57-913C-CF9E624FB8B6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2E0F8DF4-E1D4-4F2E-9B43-CACB4661AAF8}">
      <dgm:prSet phldrT="[Текст]"/>
      <dgm:spPr/>
      <dgm:t>
        <a:bodyPr/>
        <a:lstStyle/>
        <a:p>
          <a:r>
            <a:rPr lang="ru-RU" dirty="0">
              <a:latin typeface="Franklin Gothic Demi" panose="020B0703020102020204" pitchFamily="34" charset="0"/>
            </a:rPr>
            <a:t>Для всех беспозвоночных характерно отсутствие осевого скелета – позвоночника</a:t>
          </a:r>
        </a:p>
      </dgm:t>
    </dgm:pt>
    <dgm:pt modelId="{04B623F2-422E-46CB-89CC-0E140D8514B2}" type="parTrans" cxnId="{F6A074C0-FA8F-4E6E-8044-805A0C7569B2}">
      <dgm:prSet/>
      <dgm:spPr/>
      <dgm:t>
        <a:bodyPr/>
        <a:lstStyle/>
        <a:p>
          <a:endParaRPr lang="ru-RU"/>
        </a:p>
      </dgm:t>
    </dgm:pt>
    <dgm:pt modelId="{F99CC592-7CF8-4FF1-8702-2EEA6011C92C}" type="sibTrans" cxnId="{F6A074C0-FA8F-4E6E-8044-805A0C7569B2}">
      <dgm:prSet/>
      <dgm:spPr/>
      <dgm:t>
        <a:bodyPr/>
        <a:lstStyle/>
        <a:p>
          <a:endParaRPr lang="ru-RU"/>
        </a:p>
      </dgm:t>
    </dgm:pt>
    <dgm:pt modelId="{D0F3E95B-CEC2-4616-A597-36C73FEB2B30}">
      <dgm:prSet phldrT="[Текст]"/>
      <dgm:spPr/>
      <dgm:t>
        <a:bodyPr/>
        <a:lstStyle/>
        <a:p>
          <a:r>
            <a:rPr lang="ru-RU" dirty="0">
              <a:latin typeface="Franklin Gothic Demi" panose="020B0703020102020204" pitchFamily="34" charset="0"/>
            </a:rPr>
            <a:t>Беспозвоночные живут в воде, почве, воздухе, в организмах животных и растений</a:t>
          </a:r>
        </a:p>
      </dgm:t>
    </dgm:pt>
    <dgm:pt modelId="{C75C0363-742E-448A-852F-B135C6769072}" type="parTrans" cxnId="{3707265A-952F-405B-AE1D-B07903404971}">
      <dgm:prSet/>
      <dgm:spPr/>
      <dgm:t>
        <a:bodyPr/>
        <a:lstStyle/>
        <a:p>
          <a:endParaRPr lang="ru-RU"/>
        </a:p>
      </dgm:t>
    </dgm:pt>
    <dgm:pt modelId="{BE92CD15-6A64-46DB-A919-651D36F5A26A}" type="sibTrans" cxnId="{3707265A-952F-405B-AE1D-B07903404971}">
      <dgm:prSet/>
      <dgm:spPr/>
      <dgm:t>
        <a:bodyPr/>
        <a:lstStyle/>
        <a:p>
          <a:endParaRPr lang="ru-RU"/>
        </a:p>
      </dgm:t>
    </dgm:pt>
    <dgm:pt modelId="{4F8259DB-CDF7-4339-BBA6-1915A60B4361}">
      <dgm:prSet phldrT="[Текст]"/>
      <dgm:spPr/>
      <dgm:t>
        <a:bodyPr/>
        <a:lstStyle/>
        <a:p>
          <a:r>
            <a:rPr lang="ru-RU" dirty="0">
              <a:latin typeface="Franklin Gothic Demi" panose="020B0703020102020204" pitchFamily="34" charset="0"/>
            </a:rPr>
            <a:t>К беспозвоночным относятся, например, кораллы, медузы, моллюски, черви, пауки, раки, насекомые, морские ежи</a:t>
          </a:r>
        </a:p>
      </dgm:t>
    </dgm:pt>
    <dgm:pt modelId="{B2DDB8F8-BCF6-4974-BC1C-56AB68EEDF7A}" type="parTrans" cxnId="{EBC61620-FD0B-46C6-AB20-B0620FDA37CA}">
      <dgm:prSet/>
      <dgm:spPr/>
      <dgm:t>
        <a:bodyPr/>
        <a:lstStyle/>
        <a:p>
          <a:endParaRPr lang="ru-RU"/>
        </a:p>
      </dgm:t>
    </dgm:pt>
    <dgm:pt modelId="{161C0239-E1B2-4910-8BE0-EFC5E90107C8}" type="sibTrans" cxnId="{EBC61620-FD0B-46C6-AB20-B0620FDA37CA}">
      <dgm:prSet/>
      <dgm:spPr/>
      <dgm:t>
        <a:bodyPr/>
        <a:lstStyle/>
        <a:p>
          <a:endParaRPr lang="ru-RU"/>
        </a:p>
      </dgm:t>
    </dgm:pt>
    <dgm:pt modelId="{88F69D93-7CDF-49E9-A936-211B56923684}" type="pres">
      <dgm:prSet presAssocID="{A01C4D83-93A5-4B57-913C-CF9E624FB8B6}" presName="Name0" presStyleCnt="0">
        <dgm:presLayoutVars>
          <dgm:chMax val="7"/>
          <dgm:chPref val="7"/>
          <dgm:dir/>
        </dgm:presLayoutVars>
      </dgm:prSet>
      <dgm:spPr/>
    </dgm:pt>
    <dgm:pt modelId="{D580C24A-F80E-486B-A0DC-76B7D7D5148A}" type="pres">
      <dgm:prSet presAssocID="{A01C4D83-93A5-4B57-913C-CF9E624FB8B6}" presName="Name1" presStyleCnt="0"/>
      <dgm:spPr/>
    </dgm:pt>
    <dgm:pt modelId="{178158EA-DDE5-47B5-A8DF-34F02D63F4A7}" type="pres">
      <dgm:prSet presAssocID="{A01C4D83-93A5-4B57-913C-CF9E624FB8B6}" presName="cycle" presStyleCnt="0"/>
      <dgm:spPr/>
    </dgm:pt>
    <dgm:pt modelId="{68091CD0-86CB-4B0D-8E8A-49D61EBE83F0}" type="pres">
      <dgm:prSet presAssocID="{A01C4D83-93A5-4B57-913C-CF9E624FB8B6}" presName="srcNode" presStyleLbl="node1" presStyleIdx="0" presStyleCnt="3"/>
      <dgm:spPr/>
    </dgm:pt>
    <dgm:pt modelId="{2DCD976F-1055-416A-A1F9-322FC2A5BC00}" type="pres">
      <dgm:prSet presAssocID="{A01C4D83-93A5-4B57-913C-CF9E624FB8B6}" presName="conn" presStyleLbl="parChTrans1D2" presStyleIdx="0" presStyleCnt="1"/>
      <dgm:spPr/>
    </dgm:pt>
    <dgm:pt modelId="{DEBF52CF-774B-476E-8D9A-D507BF30FB85}" type="pres">
      <dgm:prSet presAssocID="{A01C4D83-93A5-4B57-913C-CF9E624FB8B6}" presName="extraNode" presStyleLbl="node1" presStyleIdx="0" presStyleCnt="3"/>
      <dgm:spPr/>
    </dgm:pt>
    <dgm:pt modelId="{15252EC7-DC4B-423A-996D-57C5951F1349}" type="pres">
      <dgm:prSet presAssocID="{A01C4D83-93A5-4B57-913C-CF9E624FB8B6}" presName="dstNode" presStyleLbl="node1" presStyleIdx="0" presStyleCnt="3"/>
      <dgm:spPr/>
    </dgm:pt>
    <dgm:pt modelId="{B9A8B127-00E9-4A27-BD6D-46F500B0C74C}" type="pres">
      <dgm:prSet presAssocID="{2E0F8DF4-E1D4-4F2E-9B43-CACB4661AAF8}" presName="text_1" presStyleLbl="node1" presStyleIdx="0" presStyleCnt="3">
        <dgm:presLayoutVars>
          <dgm:bulletEnabled val="1"/>
        </dgm:presLayoutVars>
      </dgm:prSet>
      <dgm:spPr/>
    </dgm:pt>
    <dgm:pt modelId="{993149A0-2898-4EB8-8832-A46F1FAC1799}" type="pres">
      <dgm:prSet presAssocID="{2E0F8DF4-E1D4-4F2E-9B43-CACB4661AAF8}" presName="accent_1" presStyleCnt="0"/>
      <dgm:spPr/>
    </dgm:pt>
    <dgm:pt modelId="{EBD6E4EB-859F-4F41-B66D-2B0A2EBE4922}" type="pres">
      <dgm:prSet presAssocID="{2E0F8DF4-E1D4-4F2E-9B43-CACB4661AAF8}" presName="accentRepeatNode" presStyleLbl="solidFgAcc1" presStyleIdx="0" presStyleCnt="3"/>
      <dgm:spPr/>
    </dgm:pt>
    <dgm:pt modelId="{A1422136-4269-41FE-84C0-B18277C0859A}" type="pres">
      <dgm:prSet presAssocID="{D0F3E95B-CEC2-4616-A597-36C73FEB2B30}" presName="text_2" presStyleLbl="node1" presStyleIdx="1" presStyleCnt="3">
        <dgm:presLayoutVars>
          <dgm:bulletEnabled val="1"/>
        </dgm:presLayoutVars>
      </dgm:prSet>
      <dgm:spPr/>
    </dgm:pt>
    <dgm:pt modelId="{936B03B3-416C-455E-B05E-2667A40A51A0}" type="pres">
      <dgm:prSet presAssocID="{D0F3E95B-CEC2-4616-A597-36C73FEB2B30}" presName="accent_2" presStyleCnt="0"/>
      <dgm:spPr/>
    </dgm:pt>
    <dgm:pt modelId="{A7B1E97F-17C2-4E14-AF01-6A93A0471E5C}" type="pres">
      <dgm:prSet presAssocID="{D0F3E95B-CEC2-4616-A597-36C73FEB2B30}" presName="accentRepeatNode" presStyleLbl="solidFgAcc1" presStyleIdx="1" presStyleCnt="3"/>
      <dgm:spPr/>
    </dgm:pt>
    <dgm:pt modelId="{A66B188D-F7F0-4EA2-A34D-925457352762}" type="pres">
      <dgm:prSet presAssocID="{4F8259DB-CDF7-4339-BBA6-1915A60B4361}" presName="text_3" presStyleLbl="node1" presStyleIdx="2" presStyleCnt="3">
        <dgm:presLayoutVars>
          <dgm:bulletEnabled val="1"/>
        </dgm:presLayoutVars>
      </dgm:prSet>
      <dgm:spPr/>
    </dgm:pt>
    <dgm:pt modelId="{1BF72A60-EB4E-416A-B7C7-679A6A099DE2}" type="pres">
      <dgm:prSet presAssocID="{4F8259DB-CDF7-4339-BBA6-1915A60B4361}" presName="accent_3" presStyleCnt="0"/>
      <dgm:spPr/>
    </dgm:pt>
    <dgm:pt modelId="{53E9A60D-E892-4AD3-AF79-B74B92BF0400}" type="pres">
      <dgm:prSet presAssocID="{4F8259DB-CDF7-4339-BBA6-1915A60B4361}" presName="accentRepeatNode" presStyleLbl="solidFgAcc1" presStyleIdx="2" presStyleCnt="3"/>
      <dgm:spPr/>
    </dgm:pt>
  </dgm:ptLst>
  <dgm:cxnLst>
    <dgm:cxn modelId="{177FE601-219D-4C10-9BF1-2F8D89A63CC3}" type="presOf" srcId="{D0F3E95B-CEC2-4616-A597-36C73FEB2B30}" destId="{A1422136-4269-41FE-84C0-B18277C0859A}" srcOrd="0" destOrd="0" presId="urn:microsoft.com/office/officeart/2008/layout/VerticalCurvedList"/>
    <dgm:cxn modelId="{EBC61620-FD0B-46C6-AB20-B0620FDA37CA}" srcId="{A01C4D83-93A5-4B57-913C-CF9E624FB8B6}" destId="{4F8259DB-CDF7-4339-BBA6-1915A60B4361}" srcOrd="2" destOrd="0" parTransId="{B2DDB8F8-BCF6-4974-BC1C-56AB68EEDF7A}" sibTransId="{161C0239-E1B2-4910-8BE0-EFC5E90107C8}"/>
    <dgm:cxn modelId="{F452A92B-0E70-471A-97F5-42645DE4C89A}" type="presOf" srcId="{F99CC592-7CF8-4FF1-8702-2EEA6011C92C}" destId="{2DCD976F-1055-416A-A1F9-322FC2A5BC00}" srcOrd="0" destOrd="0" presId="urn:microsoft.com/office/officeart/2008/layout/VerticalCurvedList"/>
    <dgm:cxn modelId="{E6525F30-9B6B-46E9-8A78-B003C88A2A82}" type="presOf" srcId="{A01C4D83-93A5-4B57-913C-CF9E624FB8B6}" destId="{88F69D93-7CDF-49E9-A936-211B56923684}" srcOrd="0" destOrd="0" presId="urn:microsoft.com/office/officeart/2008/layout/VerticalCurvedList"/>
    <dgm:cxn modelId="{3707265A-952F-405B-AE1D-B07903404971}" srcId="{A01C4D83-93A5-4B57-913C-CF9E624FB8B6}" destId="{D0F3E95B-CEC2-4616-A597-36C73FEB2B30}" srcOrd="1" destOrd="0" parTransId="{C75C0363-742E-448A-852F-B135C6769072}" sibTransId="{BE92CD15-6A64-46DB-A919-651D36F5A26A}"/>
    <dgm:cxn modelId="{199A108E-F8FD-4FA1-8088-4CF1B31CE88F}" type="presOf" srcId="{2E0F8DF4-E1D4-4F2E-9B43-CACB4661AAF8}" destId="{B9A8B127-00E9-4A27-BD6D-46F500B0C74C}" srcOrd="0" destOrd="0" presId="urn:microsoft.com/office/officeart/2008/layout/VerticalCurvedList"/>
    <dgm:cxn modelId="{64FE5599-BD1D-4174-BB4E-8C7FA03D1EFD}" type="presOf" srcId="{4F8259DB-CDF7-4339-BBA6-1915A60B4361}" destId="{A66B188D-F7F0-4EA2-A34D-925457352762}" srcOrd="0" destOrd="0" presId="urn:microsoft.com/office/officeart/2008/layout/VerticalCurvedList"/>
    <dgm:cxn modelId="{F6A074C0-FA8F-4E6E-8044-805A0C7569B2}" srcId="{A01C4D83-93A5-4B57-913C-CF9E624FB8B6}" destId="{2E0F8DF4-E1D4-4F2E-9B43-CACB4661AAF8}" srcOrd="0" destOrd="0" parTransId="{04B623F2-422E-46CB-89CC-0E140D8514B2}" sibTransId="{F99CC592-7CF8-4FF1-8702-2EEA6011C92C}"/>
    <dgm:cxn modelId="{E3472F6A-22E0-4EB9-858D-CDD3D4F1304F}" type="presParOf" srcId="{88F69D93-7CDF-49E9-A936-211B56923684}" destId="{D580C24A-F80E-486B-A0DC-76B7D7D5148A}" srcOrd="0" destOrd="0" presId="urn:microsoft.com/office/officeart/2008/layout/VerticalCurvedList"/>
    <dgm:cxn modelId="{C2C8D52F-481A-49F3-9D91-2C70DE96DD86}" type="presParOf" srcId="{D580C24A-F80E-486B-A0DC-76B7D7D5148A}" destId="{178158EA-DDE5-47B5-A8DF-34F02D63F4A7}" srcOrd="0" destOrd="0" presId="urn:microsoft.com/office/officeart/2008/layout/VerticalCurvedList"/>
    <dgm:cxn modelId="{ED2A821D-DF05-48BC-B732-4150B3CD287E}" type="presParOf" srcId="{178158EA-DDE5-47B5-A8DF-34F02D63F4A7}" destId="{68091CD0-86CB-4B0D-8E8A-49D61EBE83F0}" srcOrd="0" destOrd="0" presId="urn:microsoft.com/office/officeart/2008/layout/VerticalCurvedList"/>
    <dgm:cxn modelId="{11FAC13A-AC77-4D6F-968A-F1B29A38BEAF}" type="presParOf" srcId="{178158EA-DDE5-47B5-A8DF-34F02D63F4A7}" destId="{2DCD976F-1055-416A-A1F9-322FC2A5BC00}" srcOrd="1" destOrd="0" presId="urn:microsoft.com/office/officeart/2008/layout/VerticalCurvedList"/>
    <dgm:cxn modelId="{D7F8C817-1A00-44B5-9A7A-F7117F9CA263}" type="presParOf" srcId="{178158EA-DDE5-47B5-A8DF-34F02D63F4A7}" destId="{DEBF52CF-774B-476E-8D9A-D507BF30FB85}" srcOrd="2" destOrd="0" presId="urn:microsoft.com/office/officeart/2008/layout/VerticalCurvedList"/>
    <dgm:cxn modelId="{024C779C-13E6-497E-8399-F4AAB88914CC}" type="presParOf" srcId="{178158EA-DDE5-47B5-A8DF-34F02D63F4A7}" destId="{15252EC7-DC4B-423A-996D-57C5951F1349}" srcOrd="3" destOrd="0" presId="urn:microsoft.com/office/officeart/2008/layout/VerticalCurvedList"/>
    <dgm:cxn modelId="{E35A10C5-02C7-4173-BF84-64F26C451D2D}" type="presParOf" srcId="{D580C24A-F80E-486B-A0DC-76B7D7D5148A}" destId="{B9A8B127-00E9-4A27-BD6D-46F500B0C74C}" srcOrd="1" destOrd="0" presId="urn:microsoft.com/office/officeart/2008/layout/VerticalCurvedList"/>
    <dgm:cxn modelId="{2FDB889C-D3EE-4167-86D8-85AA09E1C847}" type="presParOf" srcId="{D580C24A-F80E-486B-A0DC-76B7D7D5148A}" destId="{993149A0-2898-4EB8-8832-A46F1FAC1799}" srcOrd="2" destOrd="0" presId="urn:microsoft.com/office/officeart/2008/layout/VerticalCurvedList"/>
    <dgm:cxn modelId="{D320F3B3-2E37-4946-B42F-B7588745C20E}" type="presParOf" srcId="{993149A0-2898-4EB8-8832-A46F1FAC1799}" destId="{EBD6E4EB-859F-4F41-B66D-2B0A2EBE4922}" srcOrd="0" destOrd="0" presId="urn:microsoft.com/office/officeart/2008/layout/VerticalCurvedList"/>
    <dgm:cxn modelId="{5CB60EE8-FA30-451E-A64B-2F00FF32F0CA}" type="presParOf" srcId="{D580C24A-F80E-486B-A0DC-76B7D7D5148A}" destId="{A1422136-4269-41FE-84C0-B18277C0859A}" srcOrd="3" destOrd="0" presId="urn:microsoft.com/office/officeart/2008/layout/VerticalCurvedList"/>
    <dgm:cxn modelId="{0DF09885-5D1E-45FD-8B2E-70FDAAB6565C}" type="presParOf" srcId="{D580C24A-F80E-486B-A0DC-76B7D7D5148A}" destId="{936B03B3-416C-455E-B05E-2667A40A51A0}" srcOrd="4" destOrd="0" presId="urn:microsoft.com/office/officeart/2008/layout/VerticalCurvedList"/>
    <dgm:cxn modelId="{C58A672A-364B-4371-8F85-FBDAC266A867}" type="presParOf" srcId="{936B03B3-416C-455E-B05E-2667A40A51A0}" destId="{A7B1E97F-17C2-4E14-AF01-6A93A0471E5C}" srcOrd="0" destOrd="0" presId="urn:microsoft.com/office/officeart/2008/layout/VerticalCurvedList"/>
    <dgm:cxn modelId="{04A7585E-5C72-49F4-937B-877D3501D248}" type="presParOf" srcId="{D580C24A-F80E-486B-A0DC-76B7D7D5148A}" destId="{A66B188D-F7F0-4EA2-A34D-925457352762}" srcOrd="5" destOrd="0" presId="urn:microsoft.com/office/officeart/2008/layout/VerticalCurvedList"/>
    <dgm:cxn modelId="{D4EF2E2A-6DBB-405F-A846-ED294DEC5702}" type="presParOf" srcId="{D580C24A-F80E-486B-A0DC-76B7D7D5148A}" destId="{1BF72A60-EB4E-416A-B7C7-679A6A099DE2}" srcOrd="6" destOrd="0" presId="urn:microsoft.com/office/officeart/2008/layout/VerticalCurvedList"/>
    <dgm:cxn modelId="{6233EA6A-AFE6-4588-ABA8-8177051BF482}" type="presParOf" srcId="{1BF72A60-EB4E-416A-B7C7-679A6A099DE2}" destId="{53E9A60D-E892-4AD3-AF79-B74B92BF04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D976F-1055-416A-A1F9-322FC2A5BC00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8B127-00E9-4A27-BD6D-46F500B0C74C}">
      <dsp:nvSpPr>
        <dsp:cNvPr id="0" name=""/>
        <dsp:cNvSpPr/>
      </dsp:nvSpPr>
      <dsp:spPr>
        <a:xfrm>
          <a:off x="752110" y="541866"/>
          <a:ext cx="6704211" cy="10837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Franklin Gothic Demi" panose="020B0703020102020204" pitchFamily="34" charset="0"/>
            </a:rPr>
            <a:t>Для всех беспозвоночных характерно отсутствие осевого скелета – позвоночника</a:t>
          </a:r>
        </a:p>
      </dsp:txBody>
      <dsp:txXfrm>
        <a:off x="752110" y="541866"/>
        <a:ext cx="6704211" cy="1083733"/>
      </dsp:txXfrm>
    </dsp:sp>
    <dsp:sp modelId="{EBD6E4EB-859F-4F41-B66D-2B0A2EBE4922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422136-4269-41FE-84C0-B18277C0859A}">
      <dsp:nvSpPr>
        <dsp:cNvPr id="0" name=""/>
        <dsp:cNvSpPr/>
      </dsp:nvSpPr>
      <dsp:spPr>
        <a:xfrm>
          <a:off x="1146048" y="2167466"/>
          <a:ext cx="6310274" cy="10837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Franklin Gothic Demi" panose="020B0703020102020204" pitchFamily="34" charset="0"/>
            </a:rPr>
            <a:t>Беспозвоночные живут в воде, почве, воздухе, в организмах животных и растений</a:t>
          </a:r>
        </a:p>
      </dsp:txBody>
      <dsp:txXfrm>
        <a:off x="1146048" y="2167466"/>
        <a:ext cx="6310274" cy="1083733"/>
      </dsp:txXfrm>
    </dsp:sp>
    <dsp:sp modelId="{A7B1E97F-17C2-4E14-AF01-6A93A0471E5C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B188D-F7F0-4EA2-A34D-925457352762}">
      <dsp:nvSpPr>
        <dsp:cNvPr id="0" name=""/>
        <dsp:cNvSpPr/>
      </dsp:nvSpPr>
      <dsp:spPr>
        <a:xfrm>
          <a:off x="752110" y="3793066"/>
          <a:ext cx="6704211" cy="10837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Franklin Gothic Demi" panose="020B0703020102020204" pitchFamily="34" charset="0"/>
            </a:rPr>
            <a:t>К беспозвоночным относятся, например, кораллы, медузы, моллюски, черви, пауки, раки, насекомые, морские ежи</a:t>
          </a:r>
        </a:p>
      </dsp:txBody>
      <dsp:txXfrm>
        <a:off x="752110" y="3793066"/>
        <a:ext cx="6704211" cy="1083733"/>
      </dsp:txXfrm>
    </dsp:sp>
    <dsp:sp modelId="{53E9A60D-E892-4AD3-AF79-B74B92BF0400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94256-CFBD-4F83-A394-8AA76C38A315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A7ED1-EF0E-4EC3-905A-D6F11AAB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45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443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0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78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780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80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3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1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67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90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0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741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35DB-3714-4797-8CFE-968FEBF3DEC2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BB40D-20B2-4210-9D0E-B6D0A0B1B6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01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severpost.ru/docs/upload/1437483545.jpg" TargetMode="External"/><Relationship Id="rId13" Type="http://schemas.openxmlformats.org/officeDocument/2006/relationships/hyperlink" Target="http://do.gendocs.ru/pars_docs/tw_refs/117/116896/116896_html_m7fa399b.gif" TargetMode="External"/><Relationship Id="rId18" Type="http://schemas.openxmlformats.org/officeDocument/2006/relationships/hyperlink" Target="http://dalnevostochnyevkusnjashki.ru/wp-content/uploads/2015/07/sea-urchin.jpg" TargetMode="External"/><Relationship Id="rId3" Type="http://schemas.openxmlformats.org/officeDocument/2006/relationships/hyperlink" Target="http://img15.nnm.me/7/5/f/e/3/ea113fd8b944077a635cb996e92.jpg" TargetMode="External"/><Relationship Id="rId7" Type="http://schemas.openxmlformats.org/officeDocument/2006/relationships/hyperlink" Target="https://upload.wikimedia.org/wikipedia/commons/f/f8/Nautilus_side.jpg" TargetMode="External"/><Relationship Id="rId12" Type="http://schemas.openxmlformats.org/officeDocument/2006/relationships/hyperlink" Target="http://cdn.innovativelanguage.com/wordlists/media/thumb/8841_fit512.jpg" TargetMode="External"/><Relationship Id="rId17" Type="http://schemas.openxmlformats.org/officeDocument/2006/relationships/hyperlink" Target="http://dohod-s-nulya.ru/thumb/1958.jpg" TargetMode="External"/><Relationship Id="rId2" Type="http://schemas.openxmlformats.org/officeDocument/2006/relationships/image" Target="../media/image17.png"/><Relationship Id="rId16" Type="http://schemas.openxmlformats.org/officeDocument/2006/relationships/hyperlink" Target="http://unizoo.com.ua/media/catalog/product/1/_/1_25_7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dn.modernfarmer.com/wp-content/uploads/2014/08/wormgruntinghero.jpg" TargetMode="External"/><Relationship Id="rId11" Type="http://schemas.openxmlformats.org/officeDocument/2006/relationships/hyperlink" Target="https://upload.wikimedia.org/wikipedia/commons/1/14/Purple_and_Orange_Starfish_on_the_Beach_(2884079538).jpg" TargetMode="External"/><Relationship Id="rId5" Type="http://schemas.openxmlformats.org/officeDocument/2006/relationships/hyperlink" Target="http://ivbb.ru/domain_dependent/ivbb.ru/uploadify/96e763570b022b0c493c8ab3dfcd3843.jpg" TargetMode="External"/><Relationship Id="rId15" Type="http://schemas.openxmlformats.org/officeDocument/2006/relationships/hyperlink" Target="http://www.edplace.com/userfiles/image/scorpion.jpg" TargetMode="External"/><Relationship Id="rId10" Type="http://schemas.openxmlformats.org/officeDocument/2006/relationships/hyperlink" Target="http://m.top55.info/fileadmin/images/top55_news/bk_info_orig_27640_1429266331.jpg" TargetMode="External"/><Relationship Id="rId19" Type="http://schemas.openxmlformats.org/officeDocument/2006/relationships/hyperlink" Target="https://wallroom.io/img/2880x1800/bg-c048afe.jpg" TargetMode="External"/><Relationship Id="rId4" Type="http://schemas.openxmlformats.org/officeDocument/2006/relationships/hyperlink" Target="http://boombob.ru/img/picture/Jul/02/5f5e5e364f32f5e63b306a31df0fd27f/7.jpg" TargetMode="External"/><Relationship Id="rId9" Type="http://schemas.openxmlformats.org/officeDocument/2006/relationships/hyperlink" Target="http://images.animalpicturesociety.com/images/ct/insect4.jpg" TargetMode="External"/><Relationship Id="rId14" Type="http://schemas.openxmlformats.org/officeDocument/2006/relationships/hyperlink" Target="http://s8.thisnext.com/media/largest_dimension/FFBED00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9964" y="840118"/>
            <a:ext cx="49920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anose="020B0703020102020204" pitchFamily="34" charset="0"/>
              </a:rPr>
              <a:t>Беспозвоночные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9583" y="3055668"/>
            <a:ext cx="4571760" cy="230832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Учитель биологии </a:t>
            </a:r>
          </a:p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МБОУ Новосибирского района </a:t>
            </a:r>
          </a:p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Новосибирской области – Раздольненской школы №19</a:t>
            </a:r>
          </a:p>
          <a:p>
            <a:r>
              <a:rPr lang="ru-RU" sz="2400" dirty="0" err="1">
                <a:solidFill>
                  <a:schemeClr val="bg1"/>
                </a:solidFill>
                <a:latin typeface="Franklin Gothic Demi" panose="020B0703020102020204" pitchFamily="34" charset="0"/>
              </a:rPr>
              <a:t>Евстегнеева</a:t>
            </a:r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 Алевтина Васильевна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75812" y="6072996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47628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1899" y="141297"/>
            <a:ext cx="6901633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Franklin Gothic Demi" panose="020B0703020102020204" pitchFamily="34" charset="0"/>
              </a:rPr>
              <a:t>Определите группу беспозвоночных</a:t>
            </a:r>
          </a:p>
        </p:txBody>
      </p:sp>
      <p:pic>
        <p:nvPicPr>
          <p:cNvPr id="3074" name="Picture 2" descr="FFBED001.jpg (400×400)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0" b="90000" l="350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06" y="621268"/>
            <a:ext cx="2909332" cy="290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corpion.jpg (500×500)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7" y="819150"/>
            <a:ext cx="2807732" cy="280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_25_77.jpg (568×568)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4" b="98239" l="7923" r="927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80" y="3716755"/>
            <a:ext cx="2417011" cy="241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1958.jpg (640×640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375" b="748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0222"/>
            <a:ext cx="2570078" cy="257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sea-urchin.jpg (512×512)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44" b="94922" l="3906" r="97852">
                        <a14:foregroundMark x1="61328" y1="16211" x2="62109" y2="12109"/>
                        <a14:foregroundMark x1="50195" y1="16211" x2="51563" y2="9180"/>
                        <a14:foregroundMark x1="46289" y1="14844" x2="38281" y2="13867"/>
                        <a14:foregroundMark x1="34375" y1="21484" x2="22852" y2="23633"/>
                        <a14:foregroundMark x1="19922" y1="31055" x2="14648" y2="31641"/>
                        <a14:foregroundMark x1="26953" y1="70703" x2="28711" y2="76953"/>
                        <a14:foregroundMark x1="29492" y1="78320" x2="14063" y2="60547"/>
                        <a14:foregroundMark x1="11914" y1="60156" x2="26953" y2="77344"/>
                        <a14:foregroundMark x1="44531" y1="85352" x2="58984" y2="84766"/>
                        <a14:foregroundMark x1="66992" y1="82617" x2="84570" y2="71289"/>
                        <a14:foregroundMark x1="91992" y1="39063" x2="87695" y2="72461"/>
                        <a14:foregroundMark x1="92578" y1="36914" x2="74023" y2="14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787" y="2393950"/>
            <a:ext cx="2882899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6462" y="3295817"/>
            <a:ext cx="2281009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Franklin Gothic Demi" panose="020B0703020102020204" pitchFamily="34" charset="0"/>
              </a:rPr>
              <a:t>Членистоногие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6403" y="3161268"/>
            <a:ext cx="1637371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Franklin Gothic Demi" panose="020B0703020102020204" pitchFamily="34" charset="0"/>
              </a:rPr>
              <a:t>Моллюски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64142" y="5764434"/>
            <a:ext cx="1053494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Franklin Gothic Demi" panose="020B0703020102020204" pitchFamily="34" charset="0"/>
              </a:rPr>
              <a:t>Черви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45574" y="6210300"/>
            <a:ext cx="2964851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Franklin Gothic Demi" panose="020B0703020102020204" pitchFamily="34" charset="0"/>
              </a:rPr>
              <a:t>Кишечнополостные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18723" y="4988761"/>
            <a:ext cx="1691232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Franklin Gothic Demi" panose="020B0703020102020204" pitchFamily="34" charset="0"/>
              </a:rPr>
              <a:t>Иглокожие</a:t>
            </a:r>
          </a:p>
        </p:txBody>
      </p:sp>
    </p:spTree>
    <p:extLst>
      <p:ext uri="{BB962C8B-B14F-4D97-AF65-F5344CB8AC3E}">
        <p14:creationId xmlns:p14="http://schemas.microsoft.com/office/powerpoint/2010/main" val="40558858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986366"/>
            <a:ext cx="7531100" cy="5418667"/>
            <a:chOff x="2032000" y="719666"/>
            <a:chExt cx="8128000" cy="5418667"/>
          </a:xfrm>
        </p:grpSpPr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3741178476"/>
                </p:ext>
              </p:extLst>
            </p:nvPr>
          </p:nvGraphicFramePr>
          <p:xfrm>
            <a:off x="2032000" y="719666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2527300" y="1384300"/>
              <a:ext cx="555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>
                  <a:ln w="0"/>
                  <a:solidFill>
                    <a:schemeClr val="accent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Franklin Gothic Demi" panose="020B0703020102020204" pitchFamily="34" charset="0"/>
                </a:rPr>
                <a:t>1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60171" y="3044278"/>
              <a:ext cx="555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>
                  <a:ln w="0"/>
                  <a:solidFill>
                    <a:schemeClr val="accent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Franklin Gothic Demi" panose="020B0703020102020204" pitchFamily="34" charset="0"/>
                </a:rPr>
                <a:t>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27300" y="4704256"/>
              <a:ext cx="555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>
                  <a:ln w="0"/>
                  <a:solidFill>
                    <a:schemeClr val="accent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Franklin Gothic Demi" panose="020B0703020102020204" pitchFamily="34" charset="0"/>
                </a:rPr>
                <a:t>3</a:t>
              </a:r>
            </a:p>
          </p:txBody>
        </p:sp>
      </p:grpSp>
      <p:sp>
        <p:nvSpPr>
          <p:cNvPr id="9" name="Заголовок 1"/>
          <p:cNvSpPr>
            <a:spLocks/>
          </p:cNvSpPr>
          <p:nvPr/>
        </p:nvSpPr>
        <p:spPr bwMode="auto">
          <a:xfrm>
            <a:off x="4366943" y="177800"/>
            <a:ext cx="3458114" cy="673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altLang="ru-RU" sz="40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Итоги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3288236210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06450" y="2070100"/>
            <a:ext cx="745489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24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 Что нового узнали на уроке?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ru-RU" altLang="ru-RU" sz="2400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altLang="ru-RU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 Что больше всего понравилось?</a:t>
            </a:r>
          </a:p>
          <a:p>
            <a:pPr>
              <a:buFont typeface="Wingdings" pitchFamily="2" charset="2"/>
              <a:buChar char="v"/>
            </a:pPr>
            <a:endParaRPr lang="ru-RU" altLang="ru-RU" sz="2400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24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 Почему членистоногих так называют?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ru-RU" altLang="ru-RU" sz="2400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altLang="ru-RU" sz="24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 Какие группы относятся к беспозвоночным?</a:t>
            </a:r>
            <a:endParaRPr lang="ru-RU" altLang="ru-RU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4366943" y="177800"/>
            <a:ext cx="3458114" cy="673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altLang="ru-RU" sz="40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Итоги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1865562778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5025" y="165100"/>
            <a:ext cx="244195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Franklin Gothic Demi" panose="020B0703020102020204" pitchFamily="34" charset="0"/>
              </a:rPr>
              <a:t>Источники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9900" y="1282700"/>
            <a:ext cx="619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200" dirty="0" err="1">
                <a:latin typeface="Franklin Gothic Demi" panose="020B0703020102020204" pitchFamily="34" charset="0"/>
              </a:rPr>
              <a:t>Кириленкова</a:t>
            </a:r>
            <a:r>
              <a:rPr lang="ru-RU" sz="1200" dirty="0">
                <a:latin typeface="Franklin Gothic Demi" panose="020B0703020102020204" pitchFamily="34" charset="0"/>
              </a:rPr>
              <a:t> В.Н. Биология: Введение в биологию. 5 класс. Методическое пособие – М.: Дрофа, 2014. – 184с</a:t>
            </a:r>
            <a:endParaRPr lang="en-US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Плешаков А. А. Биология. Введение в биологию. 5 </a:t>
            </a:r>
            <a:r>
              <a:rPr lang="ru-RU" sz="1200" dirty="0" err="1">
                <a:latin typeface="Franklin Gothic Demi" panose="020B0703020102020204" pitchFamily="34" charset="0"/>
              </a:rPr>
              <a:t>кл</a:t>
            </a:r>
            <a:r>
              <a:rPr lang="ru-RU" sz="1200" dirty="0">
                <a:latin typeface="Franklin Gothic Demi" panose="020B0703020102020204" pitchFamily="34" charset="0"/>
              </a:rPr>
              <a:t>. – 2-е </a:t>
            </a:r>
            <a:r>
              <a:rPr lang="ru-RU" sz="1200" dirty="0" err="1">
                <a:latin typeface="Franklin Gothic Demi" panose="020B0703020102020204" pitchFamily="34" charset="0"/>
              </a:rPr>
              <a:t>изд</a:t>
            </a:r>
            <a:r>
              <a:rPr lang="ru-RU" sz="1200" dirty="0">
                <a:latin typeface="Franklin Gothic Demi" panose="020B0703020102020204" pitchFamily="34" charset="0"/>
              </a:rPr>
              <a:t> – М.: Дрофа, 2015 – 158с</a:t>
            </a:r>
            <a:endParaRPr lang="en-US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медуз: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3"/>
              </a:rPr>
              <a:t>http://img15.nnm.me/7/5/f/e/3/ea113fd8b944077a635cb996e92.jpg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медузы: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4"/>
              </a:rPr>
              <a:t>http://boombob.ru/img/picture/Jul/02/5f5e5e364f32f5e63b306a31df0fd27f/7.jpg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дождевого червя: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5"/>
              </a:rPr>
              <a:t>http://ivbb.ru/domain_dependent/ivbb.ru/uploadify/96e763570b022b0c493c8ab3dfcd3843.jpg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дождевых червей: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6"/>
              </a:rPr>
              <a:t>http://cdn.modernfarmer.com/wp-content/uploads/2014/08/wormgruntinghero.jpg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наутилуса: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7"/>
              </a:rPr>
              <a:t>https://upload.wikimedia.org/wikipedia/commons/f/f8/Nautilus_side.jpg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моллюска: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8"/>
              </a:rPr>
              <a:t>http://severpost.ru/docs/upload/1437483545.jpg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стрекозы: 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9"/>
              </a:rPr>
              <a:t>http://images.animalpicturesociety.com/images/ct/insect4.jpg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паука: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0"/>
              </a:rPr>
              <a:t>http://m.top55.info/fileadmin/images/top55_news/bk_info_orig_27640_1429266331.jpg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морской звезды: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1"/>
              </a:rPr>
              <a:t>https://upload.wikimedia.org/wikipedia/commons/1/14/Purple_and_Orange_Starfish_on_the_Beach_%282884079538%29.jpg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морского ежа: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2"/>
              </a:rPr>
              <a:t>http://cdn.innovativelanguage.com/wordlists/media/thumb/8841_fit512.jpg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endParaRPr lang="ru-RU" sz="1200" dirty="0">
              <a:latin typeface="Franklin Gothic Demi" panose="020B0703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7500" y="1282700"/>
            <a:ext cx="49085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фон №1: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3"/>
              </a:rPr>
              <a:t>http://do.gendocs.ru/pars_docs/tw_refs/117/116896/116896_html_m7fa399b.gif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Font typeface="+mj-lt"/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осьминог: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4"/>
              </a:rPr>
              <a:t>http://s8.thisnext.com/media/largest_dimension/FFBED001.jpg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скорпион: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5"/>
              </a:rPr>
              <a:t>http://www.edplace.com/userfiles/image/scorpion.jpg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актиния: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6"/>
              </a:rPr>
              <a:t>http://unizoo.com.ua/media/catalog/product/1/_/1_25_77.jpg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пиявка: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7"/>
              </a:rPr>
              <a:t>http://dohod-s-nulya.ru/thumb/1958.jpg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морской еж: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8"/>
              </a:rPr>
              <a:t>http://dalnevostochnyevkusnjashki.ru/wp-content/uploads/2015/07/sea-urchin.jpg</a:t>
            </a:r>
            <a:endParaRPr lang="ru-RU" sz="1200" dirty="0">
              <a:latin typeface="Franklin Gothic Demi" panose="020B0703020102020204" pitchFamily="34" charset="0"/>
            </a:endParaRPr>
          </a:p>
          <a:p>
            <a:pPr marL="342900" indent="-342900">
              <a:buAutoNum type="arabicPeriod" startAt="13"/>
            </a:pPr>
            <a:r>
              <a:rPr lang="ru-RU" sz="1200" dirty="0">
                <a:latin typeface="Franklin Gothic Demi" panose="020B0703020102020204" pitchFamily="34" charset="0"/>
              </a:rPr>
              <a:t>Изображение фон №2:</a:t>
            </a:r>
            <a:br>
              <a:rPr lang="ru-RU" sz="1200" dirty="0">
                <a:latin typeface="Franklin Gothic Demi" panose="020B0703020102020204" pitchFamily="34" charset="0"/>
              </a:rPr>
            </a:br>
            <a:r>
              <a:rPr lang="en-US" sz="1200" dirty="0">
                <a:latin typeface="Franklin Gothic Demi" panose="020B0703020102020204" pitchFamily="34" charset="0"/>
                <a:hlinkClick r:id="rId19"/>
              </a:rPr>
              <a:t>https://wallroom.io/img/2880x1800/bg-c048afe.jpg</a:t>
            </a:r>
            <a:endParaRPr lang="ru-RU" sz="1200" dirty="0">
              <a:latin typeface="Franklin Gothic Demi" panose="020B07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036543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9085" y="393700"/>
            <a:ext cx="2513830" cy="64633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Цели урока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8500" y="1637606"/>
            <a:ext cx="6477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Сформировать представления о беспозвоночных животных</a:t>
            </a:r>
            <a:endParaRPr lang="en-US" sz="28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endParaRPr lang="ru-RU" sz="28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Создать условия для развития познавательных интересов, интеллектуальных и творческих способностей </a:t>
            </a:r>
            <a:endParaRPr lang="en-US" sz="28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endParaRPr lang="en-US" sz="28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Изучить существенные признаки представителей беспозвоночных</a:t>
            </a:r>
          </a:p>
        </p:txBody>
      </p:sp>
    </p:spTree>
    <p:extLst>
      <p:ext uri="{BB962C8B-B14F-4D97-AF65-F5344CB8AC3E}">
        <p14:creationId xmlns:p14="http://schemas.microsoft.com/office/powerpoint/2010/main" val="2586373138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75826" y="1334940"/>
            <a:ext cx="3640348" cy="14664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Franklin Gothic Demi Cond" panose="020B0706030402020204" pitchFamily="34" charset="0"/>
              </a:rPr>
              <a:t>Многоклеточные</a:t>
            </a:r>
            <a:endParaRPr lang="ru-RU" sz="3200" dirty="0">
              <a:latin typeface="Franklin Gothic Demi Cond" panose="020B07060304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360099" y="3730208"/>
            <a:ext cx="9471803" cy="1466490"/>
            <a:chOff x="1420484" y="3387308"/>
            <a:chExt cx="9471803" cy="1466490"/>
          </a:xfrm>
          <a:solidFill>
            <a:schemeClr val="accent6">
              <a:lumMod val="75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420484" y="3387308"/>
              <a:ext cx="3640348" cy="146649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>
                  <a:latin typeface="Franklin Gothic Demi Cond" panose="020B0706030402020204" pitchFamily="34" charset="0"/>
                </a:rPr>
                <a:t>Позвоночные</a:t>
              </a:r>
              <a:endParaRPr lang="ru-RU" sz="3200" dirty="0">
                <a:latin typeface="Franklin Gothic Demi Cond" panose="020B0706030402020204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251939" y="3387308"/>
              <a:ext cx="3640348" cy="146649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>
                  <a:latin typeface="Franklin Gothic Demi Cond" panose="020B0706030402020204" pitchFamily="34" charset="0"/>
                </a:rPr>
                <a:t>Беспозвоночные</a:t>
              </a:r>
              <a:endParaRPr lang="ru-RU" sz="3200" dirty="0">
                <a:latin typeface="Franklin Gothic Demi Cond" panose="020B0706030402020204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000448" y="2763329"/>
            <a:ext cx="2191107" cy="1662024"/>
            <a:chOff x="5000448" y="2509329"/>
            <a:chExt cx="2191107" cy="1662024"/>
          </a:xfrm>
        </p:grpSpPr>
        <p:cxnSp>
          <p:nvCxnSpPr>
            <p:cNvPr id="17" name="Соединительная линия уступом 16"/>
            <p:cNvCxnSpPr>
              <a:stCxn id="10" idx="2"/>
              <a:endCxn id="15" idx="1"/>
            </p:cNvCxnSpPr>
            <p:nvPr/>
          </p:nvCxnSpPr>
          <p:spPr>
            <a:xfrm rot="16200000" flipH="1">
              <a:off x="5812766" y="2792564"/>
              <a:ext cx="1662023" cy="1095554"/>
            </a:xfrm>
            <a:prstGeom prst="bentConnector2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Соединительная линия уступом 17"/>
            <p:cNvCxnSpPr>
              <a:stCxn id="10" idx="2"/>
              <a:endCxn id="14" idx="3"/>
            </p:cNvCxnSpPr>
            <p:nvPr/>
          </p:nvCxnSpPr>
          <p:spPr>
            <a:xfrm rot="5400000">
              <a:off x="4717213" y="2792565"/>
              <a:ext cx="1662023" cy="1095553"/>
            </a:xfrm>
            <a:prstGeom prst="bentConnector2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6333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" t="9537" r="139" b="1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0" y="6858000"/>
            <a:ext cx="12192000" cy="6858000"/>
            <a:chOff x="0" y="6858000"/>
            <a:chExt cx="12192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solidFill>
              <a:srgbClr val="085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04713" y="7231937"/>
              <a:ext cx="3782574" cy="646331"/>
            </a:xfrm>
            <a:prstGeom prst="rect">
              <a:avLst/>
            </a:prstGeom>
            <a:solidFill>
              <a:srgbClr val="0983F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u-RU" sz="3600" dirty="0">
                  <a:solidFill>
                    <a:schemeClr val="bg1"/>
                  </a:solidFill>
                  <a:latin typeface="Franklin Gothic Demi Cond" panose="020B0706030402020204" pitchFamily="34" charset="0"/>
                </a:rPr>
                <a:t>Кишечнополостные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23924" y="1458279"/>
            <a:ext cx="284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10 тысяч видов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23924" y="2454773"/>
            <a:ext cx="2890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Обитают в воде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3922" y="3496031"/>
            <a:ext cx="35141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Гидры обитают в </a:t>
            </a:r>
          </a:p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пресных водоемах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3922" y="4880052"/>
            <a:ext cx="5217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Медузы и кораллы – в морях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23922" y="5759488"/>
            <a:ext cx="71906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Медузы активно передвигаются в воде, </a:t>
            </a:r>
          </a:p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а кораллы чаще всего неподвижны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740" y="1674597"/>
            <a:ext cx="2822010" cy="38788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340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" b="4515"/>
          <a:stretch/>
        </p:blipFill>
        <p:spPr>
          <a:xfrm>
            <a:off x="0" y="-13463"/>
            <a:ext cx="12192000" cy="68580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0" y="6858000"/>
            <a:ext cx="12192000" cy="6858000"/>
            <a:chOff x="0" y="6858000"/>
            <a:chExt cx="12192000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solidFill>
              <a:srgbClr val="6570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37005" y="7356480"/>
              <a:ext cx="1317990" cy="646331"/>
            </a:xfrm>
            <a:prstGeom prst="rect">
              <a:avLst/>
            </a:prstGeom>
            <a:solidFill>
              <a:srgbClr val="838A93"/>
            </a:solidFill>
            <a:ln>
              <a:noFill/>
            </a:ln>
            <a:effectLst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u-RU" sz="3600" dirty="0">
                  <a:solidFill>
                    <a:schemeClr val="bg1"/>
                  </a:solidFill>
                  <a:latin typeface="Franklin Gothic Demi Cond" panose="020B0706030402020204" pitchFamily="34" charset="0"/>
                </a:rPr>
                <a:t>Черви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42924" y="3239417"/>
            <a:ext cx="508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Удлинённое, вытянутое тело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924" y="4505271"/>
            <a:ext cx="46056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Обитают в воде, почве, а </a:t>
            </a:r>
          </a:p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также паразитируют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4" y="5926839"/>
            <a:ext cx="9231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Самый известный представитель – дождевой червь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4" y="1966728"/>
            <a:ext cx="4164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Более 500 тысяч видов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857" y="1788137"/>
            <a:ext cx="5089457" cy="33929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0540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1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00078 -0.5067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2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-37088" y="6858000"/>
            <a:ext cx="12229087" cy="6858000"/>
            <a:chOff x="-37088" y="6858000"/>
            <a:chExt cx="12229087" cy="6858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-37088" y="6858000"/>
              <a:ext cx="12229087" cy="6858000"/>
            </a:xfrm>
            <a:prstGeom prst="rect">
              <a:avLst/>
            </a:prstGeom>
            <a:solidFill>
              <a:srgbClr val="0E43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56393" y="7040703"/>
              <a:ext cx="2279214" cy="646331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u-RU" sz="3600" dirty="0"/>
                <a:t>Моллюски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2924" y="3214957"/>
            <a:ext cx="5371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У большинства есть раковина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924" y="4129357"/>
            <a:ext cx="6359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Животное в ней прячется от врагов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4" y="5958157"/>
            <a:ext cx="7469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Самые крупные – кальмары и осьминоги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4" y="5043757"/>
            <a:ext cx="7053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Обитают как на суше, так и в водоёмах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2924" y="2300557"/>
            <a:ext cx="4186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Более 100 тысяч видов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636" y="1491311"/>
            <a:ext cx="4629150" cy="3070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90826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2.5E-6 -1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" r="26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0" y="6858000"/>
            <a:ext cx="12192000" cy="6858000"/>
            <a:chOff x="0" y="6858000"/>
            <a:chExt cx="12192000" cy="6858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solidFill>
              <a:srgbClr val="6A8C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22685" y="7346748"/>
              <a:ext cx="3146631" cy="646331"/>
            </a:xfrm>
            <a:prstGeom prst="rect">
              <a:avLst/>
            </a:prstGeom>
            <a:solidFill>
              <a:srgbClr val="98B818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u-RU" sz="3600" dirty="0"/>
                <a:t>Членистоногие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42924" y="2580507"/>
            <a:ext cx="6082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Тело покрыто прочным панцирем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4" y="3721052"/>
            <a:ext cx="42171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Конечности состоят из </a:t>
            </a:r>
          </a:p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отдельных члеников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924" y="5201925"/>
            <a:ext cx="81530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Наиболее известные группы: </a:t>
            </a:r>
          </a:p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Ракообразные, паукообразные и насекомые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4" y="1534935"/>
            <a:ext cx="381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Более 1,5 млн. видов</a:t>
            </a:r>
          </a:p>
        </p:txBody>
      </p:sp>
      <p:pic>
        <p:nvPicPr>
          <p:cNvPr id="1026" name="Picture 2" descr="bk_info_orig_27640_1429266331.jpg (600×45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277" y="1381831"/>
            <a:ext cx="4591723" cy="3443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5410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0" y="6858000"/>
            <a:ext cx="12192000" cy="6858000"/>
            <a:chOff x="0" y="6858000"/>
            <a:chExt cx="12192000" cy="68580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solidFill>
              <a:srgbClr val="4B4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922569" y="7346748"/>
              <a:ext cx="2346861" cy="646331"/>
            </a:xfrm>
            <a:prstGeom prst="rect">
              <a:avLst/>
            </a:prstGeom>
            <a:solidFill>
              <a:srgbClr val="6E7565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u-RU" sz="3600" dirty="0"/>
                <a:t>Иглокожие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42924" y="1865128"/>
            <a:ext cx="2638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6 тысяч видов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4" y="3855580"/>
            <a:ext cx="503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Обитают только в водоёмах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924" y="2860354"/>
            <a:ext cx="4651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Медленно передвигаются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924" y="4850806"/>
            <a:ext cx="4592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В основном живут на дне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4" y="5846032"/>
            <a:ext cx="7295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Могут менять жесткость своих покровов</a:t>
            </a:r>
          </a:p>
        </p:txBody>
      </p:sp>
      <p:pic>
        <p:nvPicPr>
          <p:cNvPr id="2050" name="Picture 2" descr="8841_fit512.jpg (512×51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019" y="1408808"/>
            <a:ext cx="3695236" cy="36952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6651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6170" y="1604707"/>
            <a:ext cx="6410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Членистоногие – более _____________ видов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47296" y="6206867"/>
            <a:ext cx="1249060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1,5 млн.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8533" y="6206867"/>
            <a:ext cx="1250663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100 тыс.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85973" y="6206867"/>
            <a:ext cx="1095172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10 тыс.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69770" y="6193135"/>
            <a:ext cx="1250663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500 тыс.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31249" y="6206867"/>
            <a:ext cx="939681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/>
              <a:t>6 тыс.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6170" y="213791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Моллюски – более ___________ видов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6170" y="267112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Кишечнополостные - __________ видов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9112" y="320434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Черви – более ____________ видов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9112" y="3737551"/>
            <a:ext cx="4220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Иглокожие - _________ видов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38391" y="415175"/>
            <a:ext cx="5715219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>
                <a:latin typeface="Franklin Gothic Demi" panose="020B0703020102020204" pitchFamily="34" charset="0"/>
              </a:rPr>
              <a:t>Выберите численность видов</a:t>
            </a:r>
          </a:p>
        </p:txBody>
      </p:sp>
    </p:spTree>
    <p:extLst>
      <p:ext uri="{BB962C8B-B14F-4D97-AF65-F5344CB8AC3E}">
        <p14:creationId xmlns:p14="http://schemas.microsoft.com/office/powerpoint/2010/main" val="809020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59259E-6 L 3.95833E-6 -0.34722 C 3.95833E-6 -0.50255 -0.03021 -0.69329 -0.05456 -0.69329 L -0.1086 -0.6932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0" y="-3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0.00365 2.59259E-6 C 0.00521 2.59259E-6 0.00742 -0.16945 0.00742 -0.30648 L 0.00742 -0.6115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3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59259E-6 L -0.22916 2.59259E-6 C -0.3319 2.59259E-6 -0.4582 -0.14769 -0.4582 -0.26736 L -0.4582 -0.5338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-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0.06706 -4.07407E-6 C 0.09674 -4.07407E-6 0.13411 -0.12615 0.13411 -0.2287 L 0.13411 -0.45601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-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7.40741E-7 L -0.20768 7.40741E-7 C -0.30091 7.40741E-7 -0.41523 -0.10509 -0.41523 -0.18982 L -0.41523 -0.3794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68" y="-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734</Words>
  <Application>Microsoft Office PowerPoint</Application>
  <PresentationFormat>Широкоэкранный</PresentationFormat>
  <Paragraphs>100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Franklin Gothic Demi</vt:lpstr>
      <vt:lpstr>Franklin Gothic Demi Cond</vt:lpstr>
      <vt:lpstr>Franklin Gothic Heavy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BlackShaper</dc:creator>
  <cp:lastModifiedBy>Михаил Евстегнеев</cp:lastModifiedBy>
  <cp:revision>56</cp:revision>
  <dcterms:created xsi:type="dcterms:W3CDTF">2017-03-04T14:09:03Z</dcterms:created>
  <dcterms:modified xsi:type="dcterms:W3CDTF">2022-09-23T15:54:43Z</dcterms:modified>
</cp:coreProperties>
</file>