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76" r:id="rId26"/>
    <p:sldId id="260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>
      <p:cViewPr varScale="1">
        <p:scale>
          <a:sx n="103" d="100"/>
          <a:sy n="103" d="100"/>
        </p:scale>
        <p:origin x="-11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917EE-5845-4A10-B2F9-C3D4554A653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A6D31C-74AC-45DF-8F3E-55EC7BBBB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34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A6D31C-74AC-45DF-8F3E-55EC7BBBBCE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40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229B-E7C2-4CF2-B335-9E6EE6BFD947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41987" name="Text Box 1"/>
          <p:cNvSpPr txBox="1">
            <a:spLocks noChangeArrowheads="1"/>
          </p:cNvSpPr>
          <p:nvPr/>
        </p:nvSpPr>
        <p:spPr bwMode="auto">
          <a:xfrm>
            <a:off x="1003300" y="695325"/>
            <a:ext cx="48498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908F4AB-62C3-4ABE-96F7-F0E9CC2695C6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44035" name="Text Box 1"/>
          <p:cNvSpPr txBox="1">
            <a:spLocks noChangeArrowheads="1"/>
          </p:cNvSpPr>
          <p:nvPr/>
        </p:nvSpPr>
        <p:spPr bwMode="auto">
          <a:xfrm>
            <a:off x="1003300" y="695325"/>
            <a:ext cx="48498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44036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DF70215-DC54-4B54-957A-F7788D4D06D5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46083" name="Text Box 1"/>
          <p:cNvSpPr txBox="1">
            <a:spLocks noChangeArrowheads="1"/>
          </p:cNvSpPr>
          <p:nvPr/>
        </p:nvSpPr>
        <p:spPr bwMode="auto">
          <a:xfrm>
            <a:off x="1003300" y="695325"/>
            <a:ext cx="48498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4608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3CD0276-08F6-4945-9BD4-ADE163748F0D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48131" name="Text Box 1"/>
          <p:cNvSpPr txBox="1">
            <a:spLocks noChangeArrowheads="1"/>
          </p:cNvSpPr>
          <p:nvPr/>
        </p:nvSpPr>
        <p:spPr bwMode="auto">
          <a:xfrm>
            <a:off x="1003300" y="695325"/>
            <a:ext cx="4849813" cy="34274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0165" tIns="40083" rIns="80165" bIns="4008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33000">
              <a:schemeClr val="accent1">
                <a:tint val="44500"/>
                <a:satMod val="160000"/>
              </a:schemeClr>
            </a:gs>
            <a:gs pos="73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10" Type="http://schemas.openxmlformats.org/officeDocument/2006/relationships/image" Target="../media/image21.jpeg"/><Relationship Id="rId4" Type="http://schemas.openxmlformats.org/officeDocument/2006/relationships/image" Target="../media/image12.jpeg"/><Relationship Id="rId9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22.png"/><Relationship Id="rId5" Type="http://schemas.openxmlformats.org/officeDocument/2006/relationships/image" Target="../media/image12.jpeg"/><Relationship Id="rId10" Type="http://schemas.microsoft.com/office/2007/relationships/hdphoto" Target="../media/hdphoto7.wdp"/><Relationship Id="rId4" Type="http://schemas.openxmlformats.org/officeDocument/2006/relationships/image" Target="../media/image6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10" Type="http://schemas.openxmlformats.org/officeDocument/2006/relationships/image" Target="../media/image23.png"/><Relationship Id="rId4" Type="http://schemas.openxmlformats.org/officeDocument/2006/relationships/image" Target="../media/image12.jpeg"/><Relationship Id="rId9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5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7.png"/><Relationship Id="rId5" Type="http://schemas.openxmlformats.org/officeDocument/2006/relationships/image" Target="../media/image6.png"/><Relationship Id="rId4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slide" Target="slide2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10" Type="http://schemas.microsoft.com/office/2007/relationships/hdphoto" Target="../media/hdphoto6.wdp"/><Relationship Id="rId4" Type="http://schemas.openxmlformats.org/officeDocument/2006/relationships/image" Target="../media/image12.jpe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10" Type="http://schemas.microsoft.com/office/2007/relationships/hdphoto" Target="../media/hdphoto7.wdp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10" Type="http://schemas.openxmlformats.org/officeDocument/2006/relationships/image" Target="../media/image19.jpg"/><Relationship Id="rId4" Type="http://schemas.openxmlformats.org/officeDocument/2006/relationships/image" Target="../media/image12.jpeg"/><Relationship Id="rId9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10" Type="http://schemas.openxmlformats.org/officeDocument/2006/relationships/image" Target="../media/image20.jpg"/><Relationship Id="rId4" Type="http://schemas.openxmlformats.org/officeDocument/2006/relationships/image" Target="../media/image12.jpeg"/><Relationship Id="rId9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23928" y="5714392"/>
            <a:ext cx="4824536" cy="805561"/>
          </a:xfrm>
        </p:spPr>
        <p:txBody>
          <a:bodyPr>
            <a:normAutofit/>
          </a:bodyPr>
          <a:lstStyle/>
          <a:p>
            <a:r>
              <a:rPr lang="ru-RU" sz="1200" dirty="0" smtClean="0"/>
              <a:t>                                                  Подготовили: </a:t>
            </a:r>
            <a:r>
              <a:rPr lang="ru-RU" sz="1200" dirty="0" err="1" smtClean="0"/>
              <a:t>Гудяева</a:t>
            </a:r>
            <a:r>
              <a:rPr lang="ru-RU" sz="1200" dirty="0" smtClean="0"/>
              <a:t> Н.Г. воспитатель 1 кат.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 smtClean="0"/>
              <a:t>                                                                       </a:t>
            </a:r>
            <a:r>
              <a:rPr lang="ru-RU" sz="1200" dirty="0" err="1" smtClean="0"/>
              <a:t>Щекотова</a:t>
            </a:r>
            <a:r>
              <a:rPr lang="ru-RU" sz="1200" dirty="0" smtClean="0"/>
              <a:t> Т.Ю. воспитатель 1 кат. </a:t>
            </a:r>
            <a:endParaRPr lang="ru-RU" sz="1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04664"/>
            <a:ext cx="7056784" cy="504056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Муниципальное бюджетное дошкольное образовательное учреждение «Детский сад» Лёвушка»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305185" y="0"/>
            <a:ext cx="10142291" cy="6858000"/>
            <a:chOff x="-320915" y="-13064"/>
            <a:chExt cx="10142291" cy="685800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0" y="-13064"/>
              <a:ext cx="9143999" cy="6858000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598879" y="1255696"/>
              <a:ext cx="6480721" cy="23083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4800" b="1" cap="all" dirty="0" smtClean="0">
                  <a:ln w="0"/>
                  <a:gradFill flip="none"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Игра-путешествие в </a:t>
              </a:r>
            </a:p>
            <a:p>
              <a:pPr algn="ctr"/>
              <a:r>
                <a:rPr lang="ru-RU" sz="4800" b="1" cap="all" dirty="0" smtClean="0">
                  <a:ln w="0"/>
                  <a:gradFill flip="none"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страну дорожных правил</a:t>
              </a:r>
              <a:endParaRPr lang="ru-RU" sz="4800" b="1" cap="all" dirty="0">
                <a:ln w="0"/>
                <a:gradFill flip="none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889" b="90000" l="5700" r="92600">
                          <a14:foregroundMark x1="44700" y1="39815" x2="44700" y2="39815"/>
                          <a14:foregroundMark x1="54500" y1="38889" x2="54500" y2="38889"/>
                          <a14:foregroundMark x1="55800" y1="41019" x2="55800" y2="41019"/>
                          <a14:foregroundMark x1="44500" y1="38426" x2="44500" y2="38426"/>
                          <a14:foregroundMark x1="44900" y1="36296" x2="44900" y2="36296"/>
                          <a14:foregroundMark x1="46600" y1="28611" x2="46600" y2="28611"/>
                          <a14:foregroundMark x1="44900" y1="26852" x2="44900" y2="26852"/>
                          <a14:foregroundMark x1="48800" y1="19722" x2="48800" y2="19722"/>
                          <a14:foregroundMark x1="46900" y1="30926" x2="46900" y2="30926"/>
                          <a14:foregroundMark x1="38600" y1="35093" x2="38600" y2="35093"/>
                          <a14:foregroundMark x1="33200" y1="39074" x2="33200" y2="39074"/>
                          <a14:foregroundMark x1="33900" y1="34537" x2="33900" y2="34537"/>
                          <a14:foregroundMark x1="30700" y1="40833" x2="30700" y2="40833"/>
                          <a14:foregroundMark x1="34700" y1="41574" x2="34700" y2="41574"/>
                          <a14:foregroundMark x1="43200" y1="49907" x2="43200" y2="49907"/>
                          <a14:foregroundMark x1="40900" y1="30926" x2="40900" y2="30926"/>
                          <a14:foregroundMark x1="42600" y1="32130" x2="42600" y2="32130"/>
                          <a14:foregroundMark x1="45400" y1="32963" x2="45400" y2="32963"/>
                          <a14:foregroundMark x1="42400" y1="37037" x2="42400" y2="37037"/>
                          <a14:foregroundMark x1="42200" y1="47130" x2="42200" y2="47130"/>
                          <a14:foregroundMark x1="47700" y1="50463" x2="47700" y2="50463"/>
                          <a14:foregroundMark x1="41100" y1="53426" x2="41100" y2="53426"/>
                          <a14:foregroundMark x1="41300" y1="51204" x2="41300" y2="51204"/>
                          <a14:foregroundMark x1="41300" y1="48704" x2="41300" y2="48704"/>
                          <a14:foregroundMark x1="43000" y1="64074" x2="43000" y2="64074"/>
                          <a14:foregroundMark x1="42200" y1="62037" x2="42200" y2="62037"/>
                          <a14:foregroundMark x1="41500" y1="58519" x2="41500" y2="58519"/>
                          <a14:foregroundMark x1="42800" y1="57130" x2="42800" y2="57130"/>
                          <a14:foregroundMark x1="43900" y1="28611" x2="43900" y2="28611"/>
                          <a14:foregroundMark x1="41300" y1="28426" x2="41300" y2="28426"/>
                          <a14:foregroundMark x1="38800" y1="29352" x2="38800" y2="29352"/>
                          <a14:foregroundMark x1="37100" y1="28981" x2="37100" y2="28981"/>
                          <a14:foregroundMark x1="33700" y1="31944" x2="33700" y2="31944"/>
                          <a14:foregroundMark x1="31300" y1="33889" x2="31300" y2="33889"/>
                          <a14:foregroundMark x1="29600" y1="37870" x2="29600" y2="37870"/>
                          <a14:foregroundMark x1="29200" y1="39815" x2="29200" y2="39815"/>
                          <a14:foregroundMark x1="29800" y1="35926" x2="29800" y2="35926"/>
                          <a14:foregroundMark x1="60500" y1="58148" x2="60500" y2="58148"/>
                          <a14:foregroundMark x1="63000" y1="56019" x2="63000" y2="56019"/>
                          <a14:foregroundMark x1="62400" y1="59722" x2="62400" y2="59722"/>
                          <a14:foregroundMark x1="56600" y1="58148" x2="56600" y2="58148"/>
                          <a14:foregroundMark x1="53200" y1="81944" x2="53200" y2="81944"/>
                          <a14:foregroundMark x1="52400" y1="72870" x2="52400" y2="72870"/>
                          <a14:foregroundMark x1="52200" y1="81204" x2="52200" y2="81204"/>
                          <a14:foregroundMark x1="58100" y1="56019" x2="58100" y2="5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6265" y="873634"/>
              <a:ext cx="4175111" cy="450912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833" b="96176" l="6568" r="92689">
                          <a14:foregroundMark x1="64684" y1="17280" x2="64684" y2="17280"/>
                          <a14:foregroundMark x1="66171" y1="20113" x2="66171" y2="20113"/>
                          <a14:foregroundMark x1="65180" y1="23371" x2="65180" y2="23371"/>
                          <a14:foregroundMark x1="65675" y1="26346" x2="65675" y2="26346"/>
                          <a14:foregroundMark x1="66914" y1="29320" x2="66914" y2="29320"/>
                          <a14:foregroundMark x1="68278" y1="36261" x2="68278" y2="36261"/>
                          <a14:foregroundMark x1="66914" y1="38952" x2="66914" y2="38952"/>
                          <a14:foregroundMark x1="65675" y1="45184" x2="65675" y2="45184"/>
                          <a14:foregroundMark x1="68773" y1="48300" x2="68773" y2="48300"/>
                          <a14:foregroundMark x1="71623" y1="44901" x2="71623" y2="44901"/>
                          <a14:foregroundMark x1="69517" y1="42210" x2="69517" y2="42210"/>
                          <a14:foregroundMark x1="70260" y1="40085" x2="70260" y2="40085"/>
                          <a14:foregroundMark x1="64932" y1="41643" x2="64932" y2="41643"/>
                          <a14:foregroundMark x1="63941" y1="50142" x2="63941" y2="50142"/>
                          <a14:foregroundMark x1="70508" y1="48017" x2="70508" y2="48017"/>
                          <a14:foregroundMark x1="70260" y1="51841" x2="70260" y2="51841"/>
                          <a14:foregroundMark x1="40768" y1="56516" x2="40768" y2="56516"/>
                          <a14:foregroundMark x1="38166" y1="55382" x2="38166" y2="553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0915" y="3356992"/>
              <a:ext cx="3456996" cy="3024336"/>
            </a:xfrm>
            <a:prstGeom prst="rect">
              <a:avLst/>
            </a:prstGeom>
          </p:spPr>
        </p:pic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7500" l="315" r="100000">
                        <a14:foregroundMark x1="60157" y1="85500" x2="60157" y2="85500"/>
                        <a14:foregroundMark x1="71811" y1="85500" x2="71811" y2="85500"/>
                        <a14:foregroundMark x1="80157" y1="84167" x2="80157" y2="84167"/>
                        <a14:foregroundMark x1="86772" y1="82000" x2="86772" y2="82000"/>
                        <a14:foregroundMark x1="73858" y1="88000" x2="73858" y2="88000"/>
                        <a14:foregroundMark x1="61890" y1="88333" x2="61890" y2="88333"/>
                        <a14:foregroundMark x1="49134" y1="86000" x2="49134" y2="86000"/>
                        <a14:foregroundMark x1="37480" y1="85500" x2="37480" y2="85500"/>
                        <a14:foregroundMark x1="38898" y1="80333" x2="38898" y2="80333"/>
                        <a14:foregroundMark x1="47559" y1="81667" x2="47559" y2="81667"/>
                        <a14:foregroundMark x1="38898" y1="88333" x2="38898" y2="88333"/>
                        <a14:foregroundMark x1="28819" y1="83500" x2="28819" y2="83500"/>
                        <a14:foregroundMark x1="20157" y1="82833" x2="20157" y2="82833"/>
                        <a14:foregroundMark x1="11181" y1="81667" x2="11181" y2="81667"/>
                        <a14:foregroundMark x1="2205" y1="80000" x2="2205" y2="80000"/>
                        <a14:foregroundMark x1="55118" y1="89833" x2="55118" y2="89833"/>
                        <a14:foregroundMark x1="47559" y1="89833" x2="47559" y2="89833"/>
                        <a14:foregroundMark x1="43150" y1="89833" x2="43150" y2="89833"/>
                        <a14:foregroundMark x1="40472" y1="89833" x2="40472" y2="89833"/>
                        <a14:foregroundMark x1="58425" y1="89500" x2="58425" y2="89500"/>
                        <a14:foregroundMark x1="66457" y1="89500" x2="66457" y2="89500"/>
                        <a14:foregroundMark x1="69764" y1="90167" x2="69764" y2="90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582" y="3544590"/>
            <a:ext cx="2958490" cy="27954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500">
                        <a14:foregroundMark x1="36083" y1="25831" x2="36083" y2="25831"/>
                        <a14:foregroundMark x1="6417" y1="81571" x2="6417" y2="81571"/>
                        <a14:foregroundMark x1="45667" y1="81269" x2="45667" y2="81269"/>
                        <a14:foregroundMark x1="59417" y1="75831" x2="59417" y2="75831"/>
                        <a14:foregroundMark x1="57000" y1="76435" x2="57000" y2="76435"/>
                        <a14:foregroundMark x1="38500" y1="15106" x2="38500" y2="15106"/>
                        <a14:foregroundMark x1="13083" y1="44713" x2="13083" y2="44713"/>
                        <a14:foregroundMark x1="10667" y1="45619" x2="10667" y2="45619"/>
                        <a14:foregroundMark x1="4500" y1="50453" x2="4500" y2="50453"/>
                        <a14:foregroundMark x1="3250" y1="54985" x2="3250" y2="54985"/>
                        <a14:foregroundMark x1="2250" y1="57251" x2="2250" y2="57251"/>
                        <a14:foregroundMark x1="3250" y1="78248" x2="3250" y2="78248"/>
                        <a14:foregroundMark x1="53250" y1="78248" x2="53250" y2="78248"/>
                        <a14:foregroundMark x1="76750" y1="11480" x2="76750" y2="11480"/>
                        <a14:foregroundMark x1="74917" y1="11178" x2="74917" y2="11178"/>
                        <a14:foregroundMark x1="2500" y1="75831" x2="2500" y2="75831"/>
                        <a14:backgroundMark x1="69833" y1="1813" x2="69833" y2="1813"/>
                        <a14:backgroundMark x1="59250" y1="755" x2="59250" y2="755"/>
                        <a14:backgroundMark x1="56917" y1="1662" x2="56917" y2="1662"/>
                        <a14:backgroundMark x1="52750" y1="1813" x2="52750" y2="1813"/>
                        <a14:backgroundMark x1="833" y1="54079" x2="833" y2="54079"/>
                        <a14:backgroundMark x1="750" y1="77190" x2="750" y2="77190"/>
                        <a14:backgroundMark x1="750" y1="76888" x2="750" y2="76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395" y="4077072"/>
            <a:ext cx="3271870" cy="180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6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28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707904" y="742110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253" y="3429000"/>
            <a:ext cx="3456996" cy="302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88304"/>
            <a:ext cx="1635424" cy="1162968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635896" y="714374"/>
            <a:ext cx="3729709" cy="206655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44416" y="805533"/>
            <a:ext cx="52474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</a:rPr>
              <a:t>Мчится огненной </a:t>
            </a:r>
            <a:r>
              <a:rPr lang="ru-RU" sz="2800" dirty="0" smtClean="0">
                <a:solidFill>
                  <a:prstClr val="black"/>
                </a:solidFill>
              </a:rPr>
              <a:t>стрелой,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 smtClean="0">
                <a:solidFill>
                  <a:prstClr val="black"/>
                </a:solidFill>
              </a:rPr>
              <a:t>Мчится </a:t>
            </a:r>
            <a:r>
              <a:rPr lang="ru-RU" sz="2800" dirty="0">
                <a:solidFill>
                  <a:prstClr val="black"/>
                </a:solidFill>
              </a:rPr>
              <a:t>вдаль машина,</a:t>
            </a:r>
            <a:br>
              <a:rPr lang="ru-RU" sz="2800" dirty="0">
                <a:solidFill>
                  <a:prstClr val="black"/>
                </a:solidFill>
              </a:rPr>
            </a:br>
            <a:r>
              <a:rPr lang="ru-RU" sz="2800" dirty="0">
                <a:solidFill>
                  <a:prstClr val="black"/>
                </a:solidFill>
              </a:rPr>
              <a:t>Красный свет над головой</a:t>
            </a:r>
            <a:br>
              <a:rPr lang="ru-RU" sz="2800" dirty="0">
                <a:solidFill>
                  <a:prstClr val="black"/>
                </a:solidFill>
              </a:rPr>
            </a:br>
            <a:r>
              <a:rPr lang="ru-RU" sz="2800" dirty="0">
                <a:solidFill>
                  <a:prstClr val="black"/>
                </a:solidFill>
              </a:rPr>
              <a:t>Белая кабина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87" y="2852936"/>
            <a:ext cx="4063246" cy="228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4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28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707904" y="742110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08" y="3071721"/>
            <a:ext cx="3456996" cy="302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88304"/>
            <a:ext cx="1635424" cy="1162968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635896" y="714374"/>
            <a:ext cx="3729709" cy="206655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5110" y="700398"/>
            <a:ext cx="5072000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</a:rPr>
              <a:t>Едет он на двух колесах,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</a:rPr>
              <a:t>Не буксует на откосах,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</a:rPr>
              <a:t>И бензина в баке нет.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prstClr val="black"/>
                </a:solidFill>
              </a:rPr>
              <a:t>Это мой…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583" y="3071721"/>
            <a:ext cx="3598943" cy="23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6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28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707904" y="742110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253" y="3429000"/>
            <a:ext cx="3456996" cy="302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88304"/>
            <a:ext cx="1635424" cy="1162968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635896" y="714374"/>
            <a:ext cx="3729709" cy="206655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9832" y="805533"/>
            <a:ext cx="5247456" cy="2665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dirty="0"/>
              <a:t>Он и в поле, и на стройке,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dirty="0"/>
              <a:t>Он почетный трудовик.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dirty="0"/>
              <a:t>Тяжесть он выносит стойко,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dirty="0"/>
              <a:t>Возит грузы…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632" y="3163100"/>
            <a:ext cx="3901895" cy="259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6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2375756" y="670920"/>
            <a:ext cx="4392488" cy="668107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hlinkClick r:id="" action="ppaction://hlinkshowjump?jump=nextslide"/>
          </p:cNvPr>
          <p:cNvSpPr txBox="1"/>
          <p:nvPr/>
        </p:nvSpPr>
        <p:spPr>
          <a:xfrm>
            <a:off x="2449046" y="692696"/>
            <a:ext cx="4251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Остановка «Сказки»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51290"/>
            <a:ext cx="5342172" cy="3803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16283"/>
            <a:ext cx="3274602" cy="1719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500">
                        <a14:foregroundMark x1="36083" y1="25831" x2="36083" y2="25831"/>
                        <a14:foregroundMark x1="6417" y1="81571" x2="6417" y2="81571"/>
                        <a14:foregroundMark x1="45667" y1="81269" x2="45667" y2="81269"/>
                        <a14:foregroundMark x1="59417" y1="75831" x2="59417" y2="75831"/>
                        <a14:foregroundMark x1="57000" y1="76435" x2="57000" y2="76435"/>
                        <a14:foregroundMark x1="38500" y1="15106" x2="38500" y2="15106"/>
                        <a14:foregroundMark x1="13083" y1="44713" x2="13083" y2="44713"/>
                        <a14:foregroundMark x1="10667" y1="45619" x2="10667" y2="45619"/>
                        <a14:foregroundMark x1="4500" y1="50453" x2="4500" y2="50453"/>
                        <a14:foregroundMark x1="3250" y1="54985" x2="3250" y2="54985"/>
                        <a14:foregroundMark x1="2250" y1="57251" x2="2250" y2="57251"/>
                        <a14:foregroundMark x1="3250" y1="78248" x2="3250" y2="78248"/>
                        <a14:foregroundMark x1="53250" y1="78248" x2="53250" y2="78248"/>
                        <a14:foregroundMark x1="76750" y1="11480" x2="76750" y2="11480"/>
                        <a14:foregroundMark x1="74917" y1="11178" x2="74917" y2="11178"/>
                        <a14:foregroundMark x1="2500" y1="75831" x2="2500" y2="75831"/>
                        <a14:backgroundMark x1="69833" y1="1813" x2="69833" y2="1813"/>
                        <a14:backgroundMark x1="59250" y1="755" x2="59250" y2="755"/>
                        <a14:backgroundMark x1="56917" y1="1662" x2="56917" y2="1662"/>
                        <a14:backgroundMark x1="52750" y1="1813" x2="52750" y2="1813"/>
                        <a14:backgroundMark x1="833" y1="54079" x2="833" y2="54079"/>
                        <a14:backgroundMark x1="750" y1="77190" x2="750" y2="77190"/>
                        <a14:backgroundMark x1="750" y1="76888" x2="750" y2="76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175" y="4104847"/>
            <a:ext cx="4346769" cy="2397968"/>
          </a:xfrm>
          <a:prstGeom prst="rect">
            <a:avLst/>
          </a:prstGeom>
        </p:spPr>
      </p:pic>
      <p:sp>
        <p:nvSpPr>
          <p:cNvPr id="3" name="Управляющая кнопка: домой 2">
            <a:hlinkClick r:id="rId7" action="ppaction://hlinksldjump" highlightClick="1"/>
          </p:cNvPr>
          <p:cNvSpPr/>
          <p:nvPr/>
        </p:nvSpPr>
        <p:spPr>
          <a:xfrm>
            <a:off x="467544" y="5754408"/>
            <a:ext cx="1008112" cy="6269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43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68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475656" y="620687"/>
            <a:ext cx="6572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0070C0"/>
                </a:solidFill>
                <a:latin typeface="Arial" charset="0"/>
              </a:rPr>
              <a:t>Вспомните произведение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393782"/>
            <a:ext cx="532859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Ехали медведи на велосипеде,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А за ними кот задом наперед.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А за ним комарики на воздушном шарике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А за ними раки на хромой собаке.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Волки на кобыле, львы в автомобиле,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Зайчики в трамвайчике, жаба на метле.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Едут и смеются пряники жуют.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97382" y="4149080"/>
            <a:ext cx="304641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 err="1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К.Чуковский</a:t>
            </a:r>
            <a:r>
              <a:rPr lang="ru-RU" altLang="ru-RU" b="1" dirty="0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“</a:t>
            </a:r>
            <a:r>
              <a:rPr lang="ru-RU" altLang="ru-RU" b="1" dirty="0" err="1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Тараканище</a:t>
            </a:r>
            <a:r>
              <a:rPr lang="ru-RU" altLang="ru-RU" b="1" dirty="0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”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051" y="3345870"/>
            <a:ext cx="5004048" cy="2502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1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" y="13460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475656" y="620687"/>
            <a:ext cx="6572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0070C0"/>
                </a:solidFill>
                <a:latin typeface="Arial" charset="0"/>
              </a:rPr>
              <a:t>Вспомните произведение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255283"/>
            <a:ext cx="532859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Ой, ой! Мой зайчик</a:t>
            </a:r>
            <a:b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</a:b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Попал под трамвай!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Мой зайчик, мой мальчик,</a:t>
            </a:r>
            <a:b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</a:b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Попал под трамвай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Он бежал по дорожке,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И ему перерезало ножки,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И теперь он больной и хромой</a:t>
            </a:r>
            <a:b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</a:br>
            <a:r>
              <a:rPr lang="ru-RU" altLang="ru-RU" sz="1800" dirty="0">
                <a:solidFill>
                  <a:srgbClr val="0070C0"/>
                </a:solidFill>
                <a:latin typeface="+mn-lt"/>
                <a:ea typeface="Times New Roman" pitchFamily="18" charset="0"/>
                <a:cs typeface="Arial" charset="0"/>
              </a:rPr>
              <a:t>Маленький заинька мой.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597382" y="4149080"/>
            <a:ext cx="28060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 err="1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К.Чуковский</a:t>
            </a:r>
            <a:r>
              <a:rPr lang="ru-RU" altLang="ru-RU" b="1" dirty="0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B050"/>
                </a:solidFill>
                <a:latin typeface="Arial" charset="0"/>
                <a:ea typeface="Times New Roman" pitchFamily="18" charset="0"/>
                <a:cs typeface="Arial" charset="0"/>
              </a:rPr>
              <a:t>“Айболит”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781" y="3315960"/>
            <a:ext cx="3528392" cy="2743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69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2375756" y="670920"/>
            <a:ext cx="4392488" cy="668107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hlinkClick r:id="" action="ppaction://hlinkshowjump?jump=nextslide"/>
          </p:cNvPr>
          <p:cNvSpPr txBox="1"/>
          <p:nvPr/>
        </p:nvSpPr>
        <p:spPr>
          <a:xfrm>
            <a:off x="2310675" y="692696"/>
            <a:ext cx="45277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Остановка «Ошибки»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51290"/>
            <a:ext cx="5342172" cy="3803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16283"/>
            <a:ext cx="3274602" cy="1719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500">
                        <a14:foregroundMark x1="36083" y1="25831" x2="36083" y2="25831"/>
                        <a14:foregroundMark x1="6417" y1="81571" x2="6417" y2="81571"/>
                        <a14:foregroundMark x1="45667" y1="81269" x2="45667" y2="81269"/>
                        <a14:foregroundMark x1="59417" y1="75831" x2="59417" y2="75831"/>
                        <a14:foregroundMark x1="57000" y1="76435" x2="57000" y2="76435"/>
                        <a14:foregroundMark x1="38500" y1="15106" x2="38500" y2="15106"/>
                        <a14:foregroundMark x1="13083" y1="44713" x2="13083" y2="44713"/>
                        <a14:foregroundMark x1="10667" y1="45619" x2="10667" y2="45619"/>
                        <a14:foregroundMark x1="4500" y1="50453" x2="4500" y2="50453"/>
                        <a14:foregroundMark x1="3250" y1="54985" x2="3250" y2="54985"/>
                        <a14:foregroundMark x1="2250" y1="57251" x2="2250" y2="57251"/>
                        <a14:foregroundMark x1="3250" y1="78248" x2="3250" y2="78248"/>
                        <a14:foregroundMark x1="53250" y1="78248" x2="53250" y2="78248"/>
                        <a14:foregroundMark x1="76750" y1="11480" x2="76750" y2="11480"/>
                        <a14:foregroundMark x1="74917" y1="11178" x2="74917" y2="11178"/>
                        <a14:foregroundMark x1="2500" y1="75831" x2="2500" y2="75831"/>
                        <a14:backgroundMark x1="69833" y1="1813" x2="69833" y2="1813"/>
                        <a14:backgroundMark x1="59250" y1="755" x2="59250" y2="755"/>
                        <a14:backgroundMark x1="56917" y1="1662" x2="56917" y2="1662"/>
                        <a14:backgroundMark x1="52750" y1="1813" x2="52750" y2="1813"/>
                        <a14:backgroundMark x1="833" y1="54079" x2="833" y2="54079"/>
                        <a14:backgroundMark x1="750" y1="77190" x2="750" y2="77190"/>
                        <a14:backgroundMark x1="750" y1="76888" x2="750" y2="76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175" y="4104847"/>
            <a:ext cx="4346769" cy="2397968"/>
          </a:xfrm>
          <a:prstGeom prst="rect">
            <a:avLst/>
          </a:prstGeom>
        </p:spPr>
      </p:pic>
      <p:sp>
        <p:nvSpPr>
          <p:cNvPr id="3" name="Управляющая кнопка: домой 2">
            <a:hlinkClick r:id="rId7" action="ppaction://hlinksldjump" highlightClick="1"/>
          </p:cNvPr>
          <p:cNvSpPr/>
          <p:nvPr/>
        </p:nvSpPr>
        <p:spPr>
          <a:xfrm>
            <a:off x="539552" y="5877272"/>
            <a:ext cx="864096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62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 descr="C:\Documents and Settings\семья\Рабочий стол\флешка\Разработки\ПДД\69750щ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071563"/>
            <a:ext cx="4357688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214313" y="428625"/>
            <a:ext cx="8643937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Соблюдают  или нет правила пешеходы?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14438" y="5286375"/>
            <a:ext cx="5715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B050"/>
                </a:solidFill>
                <a:latin typeface="Arial" charset="0"/>
              </a:rPr>
              <a:t>Переходить дорогу надо на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B050"/>
                </a:solidFill>
                <a:latin typeface="Arial" charset="0"/>
              </a:rPr>
              <a:t> зеленый сигнал светофора</a:t>
            </a: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857250" y="2286000"/>
            <a:ext cx="1042988" cy="1042988"/>
          </a:xfrm>
          <a:prstGeom prst="actionButtonBlank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ДА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15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C:\Documents and Settings\семья\Рабочий стол\флешка\Разработки\ПДД\0912800f7418c1dbed9f60dfd116271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214438"/>
            <a:ext cx="4572000" cy="414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2"/>
          <p:cNvSpPr txBox="1">
            <a:spLocks noChangeArrowheads="1"/>
          </p:cNvSpPr>
          <p:nvPr/>
        </p:nvSpPr>
        <p:spPr bwMode="auto">
          <a:xfrm>
            <a:off x="500063" y="428625"/>
            <a:ext cx="8143875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Соблюдает или нет правила пешеход?</a:t>
            </a:r>
          </a:p>
        </p:txBody>
      </p:sp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857250" y="2286000"/>
            <a:ext cx="1042988" cy="1042988"/>
          </a:xfrm>
          <a:prstGeom prst="actionButtonBlank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ДА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11068" y="5359400"/>
            <a:ext cx="645904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600" b="1" dirty="0">
                <a:solidFill>
                  <a:srgbClr val="00B050"/>
                </a:solidFill>
                <a:latin typeface="Arial" charset="0"/>
              </a:rPr>
              <a:t>Если не успел перейти дорогу, надо ждать на островке безопасности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38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C:\Documents and Settings\семья\Рабочий стол\флешка\Разработки\ПДД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1285875"/>
            <a:ext cx="5110162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Box 2"/>
          <p:cNvSpPr txBox="1">
            <a:spLocks noChangeArrowheads="1"/>
          </p:cNvSpPr>
          <p:nvPr/>
        </p:nvSpPr>
        <p:spPr bwMode="auto">
          <a:xfrm>
            <a:off x="571500" y="428625"/>
            <a:ext cx="8072438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Соблюдает или нет правила пешеход?</a:t>
            </a:r>
          </a:p>
        </p:txBody>
      </p:sp>
      <p:sp>
        <p:nvSpPr>
          <p:cNvPr id="4" name="Управляющая кнопка: настраиваемая 3">
            <a:hlinkClick r:id="" action="ppaction://hlinkshowjump?jump=lastslide" highlightClick="1">
              <a:snd r:embed="rId3" name="applause.wav"/>
            </a:hlinkClick>
          </p:cNvPr>
          <p:cNvSpPr/>
          <p:nvPr/>
        </p:nvSpPr>
        <p:spPr>
          <a:xfrm>
            <a:off x="7429500" y="2500313"/>
            <a:ext cx="1042988" cy="1042987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НЕТ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5875" y="5143500"/>
            <a:ext cx="62150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Нельзя кататься на роликах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на проезжей части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889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01" y="0"/>
            <a:ext cx="9144000" cy="688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ьная выноска 3"/>
          <p:cNvSpPr/>
          <p:nvPr/>
        </p:nvSpPr>
        <p:spPr>
          <a:xfrm>
            <a:off x="2115501" y="1234964"/>
            <a:ext cx="3600400" cy="1728192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gradFill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-900608" y="1124744"/>
            <a:ext cx="6508344" cy="4153521"/>
            <a:chOff x="-900608" y="1124744"/>
            <a:chExt cx="6508344" cy="415352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833" b="96176" l="6568" r="92689">
                          <a14:foregroundMark x1="64684" y1="17280" x2="64684" y2="17280"/>
                          <a14:foregroundMark x1="66171" y1="20113" x2="66171" y2="20113"/>
                          <a14:foregroundMark x1="65180" y1="23371" x2="65180" y2="23371"/>
                          <a14:foregroundMark x1="65675" y1="26346" x2="65675" y2="26346"/>
                          <a14:foregroundMark x1="66914" y1="29320" x2="66914" y2="29320"/>
                          <a14:foregroundMark x1="68278" y1="36261" x2="68278" y2="36261"/>
                          <a14:foregroundMark x1="66914" y1="38952" x2="66914" y2="38952"/>
                          <a14:foregroundMark x1="65675" y1="45184" x2="65675" y2="45184"/>
                          <a14:foregroundMark x1="68773" y1="48300" x2="68773" y2="48300"/>
                          <a14:foregroundMark x1="71623" y1="44901" x2="71623" y2="44901"/>
                          <a14:foregroundMark x1="69517" y1="42210" x2="69517" y2="42210"/>
                          <a14:foregroundMark x1="70260" y1="40085" x2="70260" y2="40085"/>
                          <a14:foregroundMark x1="64932" y1="41643" x2="64932" y2="41643"/>
                          <a14:foregroundMark x1="63941" y1="50142" x2="63941" y2="50142"/>
                          <a14:foregroundMark x1="70508" y1="48017" x2="70508" y2="48017"/>
                          <a14:foregroundMark x1="70260" y1="51841" x2="70260" y2="51841"/>
                          <a14:foregroundMark x1="40768" y1="56516" x2="40768" y2="56516"/>
                          <a14:foregroundMark x1="38166" y1="55382" x2="38166" y2="553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00608" y="1124744"/>
              <a:ext cx="4642048" cy="4153521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223666" y="1488069"/>
              <a:ext cx="338407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rgbClr val="0000FF"/>
                  </a:solidFill>
                </a:rPr>
                <a:t>Ребята, приглашаю вас в путешествие </a:t>
              </a:r>
              <a:r>
                <a:rPr lang="ru-RU" b="1" dirty="0" smtClean="0">
                  <a:solidFill>
                    <a:srgbClr val="0000FF"/>
                  </a:solidFill>
                </a:rPr>
                <a:t>на специальном автомобиле в </a:t>
              </a:r>
              <a:r>
                <a:rPr lang="ru-RU" b="1" dirty="0">
                  <a:solidFill>
                    <a:srgbClr val="0000FF"/>
                  </a:solidFill>
                </a:rPr>
                <a:t>страну дорожных </a:t>
              </a:r>
              <a:r>
                <a:rPr lang="ru-RU" b="1" dirty="0" smtClean="0">
                  <a:solidFill>
                    <a:srgbClr val="0000FF"/>
                  </a:solidFill>
                </a:rPr>
                <a:t>правил.</a:t>
              </a:r>
              <a:endParaRPr lang="ru-RU" b="1" dirty="0">
                <a:solidFill>
                  <a:srgbClr val="0000FF"/>
                </a:solidFill>
              </a:endParaRPr>
            </a:p>
            <a:p>
              <a:endParaRPr lang="ru-RU" dirty="0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00">
                        <a14:foregroundMark x1="36083" y1="25831" x2="36083" y2="25831"/>
                        <a14:foregroundMark x1="6417" y1="81571" x2="6417" y2="81571"/>
                        <a14:foregroundMark x1="45667" y1="81269" x2="45667" y2="81269"/>
                        <a14:foregroundMark x1="59417" y1="75831" x2="59417" y2="75831"/>
                        <a14:foregroundMark x1="57000" y1="76435" x2="57000" y2="76435"/>
                        <a14:foregroundMark x1="38500" y1="15106" x2="38500" y2="15106"/>
                        <a14:foregroundMark x1="13083" y1="44713" x2="13083" y2="44713"/>
                        <a14:foregroundMark x1="10667" y1="45619" x2="10667" y2="45619"/>
                        <a14:foregroundMark x1="4500" y1="50453" x2="4500" y2="50453"/>
                        <a14:foregroundMark x1="3250" y1="54985" x2="3250" y2="54985"/>
                        <a14:foregroundMark x1="2250" y1="57251" x2="2250" y2="57251"/>
                        <a14:foregroundMark x1="3250" y1="78248" x2="3250" y2="78248"/>
                        <a14:foregroundMark x1="53250" y1="78248" x2="53250" y2="78248"/>
                        <a14:foregroundMark x1="76750" y1="11480" x2="76750" y2="11480"/>
                        <a14:foregroundMark x1="74917" y1="11178" x2="74917" y2="11178"/>
                        <a14:foregroundMark x1="2500" y1="75831" x2="2500" y2="75831"/>
                        <a14:backgroundMark x1="69833" y1="1813" x2="69833" y2="1813"/>
                        <a14:backgroundMark x1="59250" y1="755" x2="59250" y2="755"/>
                        <a14:backgroundMark x1="56917" y1="1662" x2="56917" y2="1662"/>
                        <a14:backgroundMark x1="52750" y1="1813" x2="52750" y2="1813"/>
                        <a14:backgroundMark x1="833" y1="54079" x2="833" y2="54079"/>
                        <a14:backgroundMark x1="750" y1="77190" x2="750" y2="77190"/>
                        <a14:backgroundMark x1="750" y1="76888" x2="750" y2="76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457564"/>
            <a:ext cx="4896544" cy="239796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741440" y="252109"/>
            <a:ext cx="511832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Не забудьте пристегнуть </a:t>
            </a:r>
          </a:p>
          <a:p>
            <a:pPr algn="ctr"/>
            <a:r>
              <a:rPr lang="ru-RU" sz="3200" b="1" cap="all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ремни безопасности!</a:t>
            </a:r>
            <a:endParaRPr lang="ru-RU" sz="3200" b="1" cap="all" spc="0" dirty="0">
              <a:ln w="0"/>
              <a:solidFill>
                <a:schemeClr val="accent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rj_2525210_8bb96805c608a208f24bf03d79a42f44_161547710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59632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0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9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958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 descr="C:\Documents and Settings\семья\Рабочий стол\екшкш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500188"/>
            <a:ext cx="5106987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00250" y="5429250"/>
            <a:ext cx="51435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charset="0"/>
              </a:rPr>
              <a:t>Нельзя выбегать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  <a:latin typeface="Arial" charset="0"/>
              </a:rPr>
              <a:t>на дорогу за мячом!</a:t>
            </a:r>
          </a:p>
        </p:txBody>
      </p:sp>
      <p:sp>
        <p:nvSpPr>
          <p:cNvPr id="39941" name="TextBox 3"/>
          <p:cNvSpPr txBox="1">
            <a:spLocks noChangeArrowheads="1"/>
          </p:cNvSpPr>
          <p:nvPr/>
        </p:nvSpPr>
        <p:spPr bwMode="auto">
          <a:xfrm>
            <a:off x="428625" y="428625"/>
            <a:ext cx="828675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Соблюдает или нет правила пешеход?</a:t>
            </a:r>
          </a:p>
        </p:txBody>
      </p:sp>
      <p:sp>
        <p:nvSpPr>
          <p:cNvPr id="5" name="Управляющая кнопка: настраиваемая 4">
            <a:hlinkClick r:id="" action="ppaction://hlinkshowjump?jump=lastslide" highlightClick="1">
              <a:snd r:embed="rId4" name="applause.wav"/>
            </a:hlinkClick>
          </p:cNvPr>
          <p:cNvSpPr/>
          <p:nvPr/>
        </p:nvSpPr>
        <p:spPr>
          <a:xfrm>
            <a:off x="7500938" y="2500313"/>
            <a:ext cx="1042987" cy="1042987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НЕТ</a:t>
            </a:r>
          </a:p>
        </p:txBody>
      </p:sp>
    </p:spTree>
    <p:extLst>
      <p:ext uri="{BB962C8B-B14F-4D97-AF65-F5344CB8AC3E}">
        <p14:creationId xmlns:p14="http://schemas.microsoft.com/office/powerpoint/2010/main" val="389542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C:\Documents and Settings\семья\Рабочий стол\алрпл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214438"/>
            <a:ext cx="50133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214313" y="500063"/>
            <a:ext cx="8715375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Соблюдают или нет правила пешеходы?</a:t>
            </a:r>
          </a:p>
        </p:txBody>
      </p:sp>
      <p:sp>
        <p:nvSpPr>
          <p:cNvPr id="5" name="Управляющая кнопка: настраиваемая 4">
            <a:hlinkClick r:id="" action="ppaction://noaction" highlightClick="1"/>
          </p:cNvPr>
          <p:cNvSpPr/>
          <p:nvPr/>
        </p:nvSpPr>
        <p:spPr>
          <a:xfrm>
            <a:off x="857250" y="2286000"/>
            <a:ext cx="1042988" cy="1042988"/>
          </a:xfrm>
          <a:prstGeom prst="actionButtonBlank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ДА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28813" y="5429250"/>
            <a:ext cx="47863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B050"/>
                </a:solidFill>
                <a:latin typeface="Arial" charset="0"/>
              </a:rPr>
              <a:t>Дорогу надо переходить по подземному переходу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4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2" descr="C:\Documents and Settings\семья\Рабочий стол\33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143000"/>
            <a:ext cx="40005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Box 2"/>
          <p:cNvSpPr txBox="1">
            <a:spLocks noChangeArrowheads="1"/>
          </p:cNvSpPr>
          <p:nvPr/>
        </p:nvSpPr>
        <p:spPr bwMode="auto">
          <a:xfrm>
            <a:off x="571500" y="500063"/>
            <a:ext cx="8143875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Соблюдает или нет правила пешеход?</a:t>
            </a:r>
          </a:p>
        </p:txBody>
      </p:sp>
      <p:sp>
        <p:nvSpPr>
          <p:cNvPr id="4" name="Управляющая кнопка: настраиваемая 3">
            <a:hlinkClick r:id="" action="ppaction://hlinkshowjump?jump=lastslide" highlightClick="1">
              <a:snd r:embed="rId4" name="applause.wav"/>
            </a:hlinkClick>
          </p:cNvPr>
          <p:cNvSpPr/>
          <p:nvPr/>
        </p:nvSpPr>
        <p:spPr>
          <a:xfrm>
            <a:off x="7429500" y="2500313"/>
            <a:ext cx="1042988" cy="1042987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НЕТ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25" y="5429250"/>
            <a:ext cx="46434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Нельзя кататься с гор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вблизи дороги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06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Box 2"/>
          <p:cNvSpPr txBox="1">
            <a:spLocks noChangeArrowheads="1"/>
          </p:cNvSpPr>
          <p:nvPr/>
        </p:nvSpPr>
        <p:spPr bwMode="auto">
          <a:xfrm>
            <a:off x="357188" y="642938"/>
            <a:ext cx="828675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Соблюдает или нет правила пешеход?</a:t>
            </a:r>
          </a:p>
        </p:txBody>
      </p:sp>
      <p:sp>
        <p:nvSpPr>
          <p:cNvPr id="4" name="Управляющая кнопка: настраиваемая 3">
            <a:hlinkClick r:id="" action="ppaction://hlinkshowjump?jump=lastslide" highlightClick="1">
              <a:snd r:embed="rId3" name="applause.wav"/>
            </a:hlinkClick>
          </p:cNvPr>
          <p:cNvSpPr/>
          <p:nvPr/>
        </p:nvSpPr>
        <p:spPr>
          <a:xfrm>
            <a:off x="7429500" y="2500313"/>
            <a:ext cx="1042988" cy="1042987"/>
          </a:xfrm>
          <a:prstGeom prst="actionButtonBlank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НЕТ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00250" y="5286375"/>
            <a:ext cx="47148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Arial" charset="0"/>
              </a:rPr>
              <a:t>Играть на проезжей дороге нельзя!</a:t>
            </a:r>
          </a:p>
        </p:txBody>
      </p:sp>
      <p:pic>
        <p:nvPicPr>
          <p:cNvPr id="45063" name="Picture 4" descr="&amp;Kcy;&amp;acy;&amp;rcy;&amp;tcy;&amp;icy;&amp;ncy;&amp;kcy;&amp;icy; &amp;pcy;&amp;ocy; &amp;zcy;&amp;acy;&amp;pcy;&amp;rcy;&amp;ocy;&amp;scy;&amp;ucy; &amp;pcy;&amp;rcy;&amp;acy;&amp;vcy;&amp;icy;&amp;lcy;&amp;acy; &amp;dcy;&amp;ocy;&amp;rcy;&amp;ocy;&amp;zhcy;&amp;ncy;&amp;ocy;&amp;gcy;&amp;ocy; &amp;dcy;&amp;vcy;&amp;icy;&amp;zhcy;&amp;iecy;&amp;ncy;&amp;icy;&amp;yacy; &amp;dcy;&amp;lcy;&amp;yacy; &amp;dcy;&amp;iecy;&amp;tcy;&amp;iecy;&amp;j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357313"/>
            <a:ext cx="5000625" cy="352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84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214313" y="714375"/>
            <a:ext cx="8572500" cy="584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0000FF"/>
                </a:solidFill>
                <a:latin typeface="Arial" charset="0"/>
              </a:rPr>
              <a:t>Соблюдают или нет правила пешеходы?</a:t>
            </a:r>
          </a:p>
        </p:txBody>
      </p:sp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857250" y="2286000"/>
            <a:ext cx="1042988" cy="1042988"/>
          </a:xfrm>
          <a:prstGeom prst="actionButtonBlank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ДА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28813" y="5214938"/>
            <a:ext cx="47863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B050"/>
                </a:solidFill>
                <a:latin typeface="Arial" charset="0"/>
              </a:rPr>
              <a:t>Дорогу надо переходить по надземному переходу</a:t>
            </a:r>
          </a:p>
        </p:txBody>
      </p:sp>
      <p:pic>
        <p:nvPicPr>
          <p:cNvPr id="4711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500188"/>
            <a:ext cx="5248275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74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2375756" y="670920"/>
            <a:ext cx="4392488" cy="668107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hlinkClick r:id="" action="ppaction://hlinkshowjump?jump=nextslide"/>
          </p:cNvPr>
          <p:cNvSpPr txBox="1"/>
          <p:nvPr/>
        </p:nvSpPr>
        <p:spPr>
          <a:xfrm>
            <a:off x="2387940" y="692696"/>
            <a:ext cx="43732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Остановка «Мульти»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51290"/>
            <a:ext cx="5342172" cy="3803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916283"/>
            <a:ext cx="3274602" cy="1719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9500">
                        <a14:foregroundMark x1="36083" y1="25831" x2="36083" y2="25831"/>
                        <a14:foregroundMark x1="6417" y1="81571" x2="6417" y2="81571"/>
                        <a14:foregroundMark x1="45667" y1="81269" x2="45667" y2="81269"/>
                        <a14:foregroundMark x1="59417" y1="75831" x2="59417" y2="75831"/>
                        <a14:foregroundMark x1="57000" y1="76435" x2="57000" y2="76435"/>
                        <a14:foregroundMark x1="38500" y1="15106" x2="38500" y2="15106"/>
                        <a14:foregroundMark x1="13083" y1="44713" x2="13083" y2="44713"/>
                        <a14:foregroundMark x1="10667" y1="45619" x2="10667" y2="45619"/>
                        <a14:foregroundMark x1="4500" y1="50453" x2="4500" y2="50453"/>
                        <a14:foregroundMark x1="3250" y1="54985" x2="3250" y2="54985"/>
                        <a14:foregroundMark x1="2250" y1="57251" x2="2250" y2="57251"/>
                        <a14:foregroundMark x1="3250" y1="78248" x2="3250" y2="78248"/>
                        <a14:foregroundMark x1="53250" y1="78248" x2="53250" y2="78248"/>
                        <a14:foregroundMark x1="76750" y1="11480" x2="76750" y2="11480"/>
                        <a14:foregroundMark x1="74917" y1="11178" x2="74917" y2="11178"/>
                        <a14:foregroundMark x1="2500" y1="75831" x2="2500" y2="75831"/>
                        <a14:backgroundMark x1="69833" y1="1813" x2="69833" y2="1813"/>
                        <a14:backgroundMark x1="59250" y1="755" x2="59250" y2="755"/>
                        <a14:backgroundMark x1="56917" y1="1662" x2="56917" y2="1662"/>
                        <a14:backgroundMark x1="52750" y1="1813" x2="52750" y2="1813"/>
                        <a14:backgroundMark x1="833" y1="54079" x2="833" y2="54079"/>
                        <a14:backgroundMark x1="750" y1="77190" x2="750" y2="77190"/>
                        <a14:backgroundMark x1="750" y1="76888" x2="750" y2="768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175" y="4104847"/>
            <a:ext cx="4346769" cy="2397968"/>
          </a:xfrm>
          <a:prstGeom prst="rect">
            <a:avLst/>
          </a:prstGeom>
        </p:spPr>
      </p:pic>
      <p:sp>
        <p:nvSpPr>
          <p:cNvPr id="3" name="Управляющая кнопка: домой 2">
            <a:hlinkClick r:id="rId7" action="ppaction://hlinksldjump" highlightClick="1"/>
          </p:cNvPr>
          <p:cNvSpPr/>
          <p:nvPr/>
        </p:nvSpPr>
        <p:spPr>
          <a:xfrm>
            <a:off x="441477" y="5661248"/>
            <a:ext cx="1152128" cy="74840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7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Азбука безопасности. </a:t>
            </a:r>
            <a:br>
              <a:rPr lang="ru-RU" sz="3200" b="1" dirty="0" smtClean="0"/>
            </a:br>
            <a:r>
              <a:rPr lang="ru-RU" sz="3200" b="1" dirty="0" smtClean="0"/>
              <a:t>Автомобили специального назначения.</a:t>
            </a:r>
            <a:endParaRPr lang="ru-RU" sz="3200" b="1" dirty="0"/>
          </a:p>
        </p:txBody>
      </p:sp>
      <p:pic>
        <p:nvPicPr>
          <p:cNvPr id="4" name="Автомобили специального назначения -  Азбука безопасности _ Смешарики 2D (360p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9275" y="1556792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213118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961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Молодцы ребята. ба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0800000">
            <a:off x="5796136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20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20" y="0"/>
            <a:ext cx="9312461" cy="693276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678" y="404664"/>
            <a:ext cx="818699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>
                <a:ln w="0"/>
                <a:gradFill flip="none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reflection blurRad="12700" stA="50000" endPos="50000" dist="5000" dir="5400000" sy="-100000" rotWithShape="0"/>
                </a:effectLst>
              </a:rPr>
              <a:t>Страна</a:t>
            </a:r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800" b="1" cap="all" spc="0" dirty="0" smtClean="0">
                <a:ln w="0"/>
                <a:gradFill flip="none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reflection blurRad="12700" stA="50000" endPos="50000" dist="5000" dir="5400000" sy="-100000" rotWithShape="0"/>
                </a:effectLst>
              </a:rPr>
              <a:t>дорожных</a:t>
            </a:r>
            <a:r>
              <a:rPr lang="ru-RU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800" b="1" cap="all" dirty="0">
                <a:ln w="0"/>
                <a:gradFill flip="none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360" y="1699855"/>
            <a:ext cx="5866606" cy="41764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588224" y="5301208"/>
            <a:ext cx="1709058" cy="936104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678" y="5301208"/>
            <a:ext cx="1709058" cy="936104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88224" y="1510569"/>
            <a:ext cx="1709058" cy="936104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486678" y="1510569"/>
            <a:ext cx="1709058" cy="936104"/>
            <a:chOff x="486678" y="1510569"/>
            <a:chExt cx="1709058" cy="93610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86678" y="1510569"/>
              <a:ext cx="1709058" cy="936104"/>
            </a:xfrm>
            <a:prstGeom prst="roundRect">
              <a:avLst/>
            </a:prstGeom>
            <a:noFill/>
            <a:ln w="508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hlinkClick r:id="rId4" action="ppaction://hlinksldjump"/>
            </p:cNvPr>
            <p:cNvSpPr txBox="1"/>
            <p:nvPr/>
          </p:nvSpPr>
          <p:spPr>
            <a:xfrm>
              <a:off x="570002" y="1624678"/>
              <a:ext cx="15424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4" action="ppaction://hlinksldjump"/>
                </a:rPr>
                <a:t>Остановка</a:t>
              </a:r>
            </a:p>
            <a:p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4" action="ppaction://hlinksldjump"/>
                </a:rPr>
                <a:t> «Загадки»</a:t>
              </a:r>
              <a:endParaRPr lang="ru-RU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570002" y="5415317"/>
            <a:ext cx="1542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Остановка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 «Ошибки»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6667034" y="1624678"/>
            <a:ext cx="1542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Остановка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 «Сказки»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71548" y="5415317"/>
            <a:ext cx="15712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 action="ppaction://hlinksldjump"/>
              </a:rPr>
              <a:t>Остановка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 action="ppaction://hlinksldjump"/>
              </a:rPr>
              <a:t> «Мульти»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20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7"/>
            <a:ext cx="9144000" cy="685800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536" y="1916832"/>
            <a:ext cx="6032054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2375756" y="670920"/>
            <a:ext cx="4392488" cy="668107"/>
          </a:xfrm>
          <a:prstGeom prst="roundRect">
            <a:avLst/>
          </a:prstGeom>
          <a:noFill/>
          <a:ln w="508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hlinkClick r:id="" action="ppaction://hlinkshowjump?jump=nextslide"/>
          </p:cNvPr>
          <p:cNvSpPr txBox="1"/>
          <p:nvPr/>
        </p:nvSpPr>
        <p:spPr>
          <a:xfrm>
            <a:off x="2339752" y="692696"/>
            <a:ext cx="4469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Остановка «Загадки»</a:t>
            </a:r>
            <a:endParaRPr lang="ru-RU" sz="3600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8" name="Управляющая кнопка: домой 17">
            <a:hlinkClick r:id="rId4" action="ppaction://hlinksldjump" highlightClick="1"/>
          </p:cNvPr>
          <p:cNvSpPr/>
          <p:nvPr/>
        </p:nvSpPr>
        <p:spPr>
          <a:xfrm>
            <a:off x="429490" y="5697252"/>
            <a:ext cx="1008112" cy="6480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41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28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067944" y="742110"/>
            <a:ext cx="324036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/>
              <a:t>Я глазищами моргаю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/>
              <a:t>Неустанно день и ночь.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/>
              <a:t>Я машинам помогаю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/>
              <a:t>И тебе хочу помочь.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6" y="2996952"/>
            <a:ext cx="3456996" cy="30243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80928"/>
            <a:ext cx="3312368" cy="234457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25" y="1288304"/>
            <a:ext cx="1635424" cy="116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66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28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707904" y="742110"/>
            <a:ext cx="432048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/>
              <a:t>Что за «зебра» на дороге?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 smtClean="0"/>
              <a:t>Все </a:t>
            </a:r>
            <a:r>
              <a:rPr lang="ru-RU" sz="2400" dirty="0"/>
              <a:t>стоят, разинув рот,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/>
              <a:t> </a:t>
            </a:r>
            <a:r>
              <a:rPr lang="ru-RU" sz="2400" dirty="0" smtClean="0"/>
              <a:t>Ждут</a:t>
            </a:r>
            <a:r>
              <a:rPr lang="ru-RU" sz="2400" dirty="0"/>
              <a:t>, когда мигнёт зелёный.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2400" dirty="0"/>
              <a:t> </a:t>
            </a:r>
            <a:r>
              <a:rPr lang="ru-RU" sz="2400" dirty="0" smtClean="0"/>
              <a:t>Значит</a:t>
            </a:r>
            <a:r>
              <a:rPr lang="ru-RU" sz="2400" dirty="0"/>
              <a:t>, это - ...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08" y="2996952"/>
            <a:ext cx="3456996" cy="30243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213" y="2924943"/>
            <a:ext cx="3528392" cy="20386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88304"/>
            <a:ext cx="1635424" cy="116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9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8028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635896" y="657652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6952"/>
            <a:ext cx="3456996" cy="302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88304"/>
            <a:ext cx="1635424" cy="1162968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491880" y="512326"/>
            <a:ext cx="5040560" cy="27149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400" dirty="0">
                <a:latin typeface="+mn-lt"/>
              </a:rPr>
              <a:t>Пьёт бензин, как молоко,</a:t>
            </a:r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400" dirty="0">
                <a:latin typeface="+mn-lt"/>
              </a:rPr>
              <a:t>Может бегать далеко.</a:t>
            </a:r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400" dirty="0">
                <a:latin typeface="+mn-lt"/>
              </a:rPr>
              <a:t>Возит грузы и людей,</a:t>
            </a:r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400" dirty="0">
                <a:latin typeface="+mn-lt"/>
              </a:rPr>
              <a:t>Ты знаком, конечно, с ней.</a:t>
            </a:r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400" dirty="0">
                <a:latin typeface="+mn-lt"/>
              </a:rPr>
              <a:t>Обувь носит из резины,</a:t>
            </a:r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ru-RU" sz="2400" dirty="0">
                <a:latin typeface="+mn-lt"/>
              </a:rPr>
              <a:t>Называется... 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1600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00" y="3140968"/>
            <a:ext cx="406352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8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290" y="-10086"/>
            <a:ext cx="918028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707904" y="742110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08" y="3140968"/>
            <a:ext cx="3456996" cy="302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88304"/>
            <a:ext cx="1635424" cy="1162968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635896" y="714374"/>
            <a:ext cx="4176464" cy="2066554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/>
              <a:t>Я мчусь с сиреной на </a:t>
            </a:r>
            <a:r>
              <a:rPr lang="ru-RU" sz="3600" dirty="0" smtClean="0"/>
              <a:t>пожар,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 smtClean="0"/>
              <a:t>Везу </a:t>
            </a:r>
            <a:r>
              <a:rPr lang="ru-RU" sz="3600" dirty="0"/>
              <a:t>я воду с </a:t>
            </a:r>
            <a:r>
              <a:rPr lang="ru-RU" sz="3600" dirty="0" smtClean="0"/>
              <a:t>пеной,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 smtClean="0"/>
              <a:t>Потушим </a:t>
            </a:r>
            <a:r>
              <a:rPr lang="ru-RU" sz="3600" dirty="0"/>
              <a:t>вмиг огонь и </a:t>
            </a:r>
            <a:r>
              <a:rPr lang="ru-RU" sz="3600" dirty="0" smtClean="0"/>
              <a:t>жар,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 smtClean="0"/>
              <a:t>Мы </a:t>
            </a:r>
            <a:r>
              <a:rPr lang="ru-RU" sz="3600" dirty="0"/>
              <a:t>быстры, словно стрелы.</a:t>
            </a:r>
            <a:r>
              <a:rPr lang="ru-RU" sz="2400" dirty="0"/>
              <a:t/>
            </a:r>
            <a:br>
              <a:rPr lang="ru-RU" sz="2400" dirty="0"/>
            </a:br>
            <a:endParaRPr lang="ru-RU" sz="3200" dirty="0"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784" y="2729458"/>
            <a:ext cx="3931929" cy="22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5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12732"/>
            <a:ext cx="9143999" cy="685859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02" y="657414"/>
            <a:ext cx="1056060" cy="105606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707904" y="742110"/>
            <a:ext cx="4320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653553"/>
            <a:ext cx="1008112" cy="100811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33" b="96176" l="6568" r="92689">
                        <a14:foregroundMark x1="64684" y1="17280" x2="64684" y2="17280"/>
                        <a14:foregroundMark x1="66171" y1="20113" x2="66171" y2="20113"/>
                        <a14:foregroundMark x1="65180" y1="23371" x2="65180" y2="23371"/>
                        <a14:foregroundMark x1="65675" y1="26346" x2="65675" y2="26346"/>
                        <a14:foregroundMark x1="66914" y1="29320" x2="66914" y2="29320"/>
                        <a14:foregroundMark x1="68278" y1="36261" x2="68278" y2="36261"/>
                        <a14:foregroundMark x1="66914" y1="38952" x2="66914" y2="38952"/>
                        <a14:foregroundMark x1="65675" y1="45184" x2="65675" y2="45184"/>
                        <a14:foregroundMark x1="68773" y1="48300" x2="68773" y2="48300"/>
                        <a14:foregroundMark x1="71623" y1="44901" x2="71623" y2="44901"/>
                        <a14:foregroundMark x1="69517" y1="42210" x2="69517" y2="42210"/>
                        <a14:foregroundMark x1="70260" y1="40085" x2="70260" y2="40085"/>
                        <a14:foregroundMark x1="64932" y1="41643" x2="64932" y2="41643"/>
                        <a14:foregroundMark x1="63941" y1="50142" x2="63941" y2="50142"/>
                        <a14:foregroundMark x1="70508" y1="48017" x2="70508" y2="48017"/>
                        <a14:foregroundMark x1="70260" y1="51841" x2="70260" y2="51841"/>
                        <a14:foregroundMark x1="40768" y1="56516" x2="40768" y2="56516"/>
                        <a14:foregroundMark x1="38166" y1="55382" x2="38166" y2="55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6952"/>
            <a:ext cx="3456996" cy="302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38" b="99531" l="10000" r="90000">
                        <a14:foregroundMark x1="23778" y1="20156" x2="23778" y2="20156"/>
                        <a14:foregroundMark x1="34111" y1="8125" x2="34111" y2="8125"/>
                        <a14:foregroundMark x1="39889" y1="54375" x2="39889" y2="54375"/>
                        <a14:foregroundMark x1="64556" y1="53750" x2="64556" y2="53750"/>
                        <a14:foregroundMark x1="56667" y1="47188" x2="56667" y2="47188"/>
                        <a14:foregroundMark x1="29667" y1="49063" x2="29667" y2="49063"/>
                        <a14:foregroundMark x1="24000" y1="47500" x2="24000" y2="47500"/>
                        <a14:foregroundMark x1="25889" y1="54688" x2="25889" y2="54688"/>
                        <a14:foregroundMark x1="23778" y1="48438" x2="76222" y2="47500"/>
                        <a14:foregroundMark x1="78889" y1="55625" x2="22333" y2="53281"/>
                        <a14:foregroundMark x1="71667" y1="14375" x2="76333" y2="20938"/>
                        <a14:foregroundMark x1="78889" y1="26719" x2="78889" y2="26719"/>
                        <a14:foregroundMark x1="82556" y1="62813" x2="82556" y2="62813"/>
                        <a14:foregroundMark x1="83556" y1="52344" x2="83556" y2="52344"/>
                        <a14:foregroundMark x1="83333" y1="52344" x2="83333" y2="43125"/>
                        <a14:foregroundMark x1="81889" y1="35625" x2="81889" y2="35625"/>
                        <a14:foregroundMark x1="82778" y1="59219" x2="82778" y2="59219"/>
                        <a14:foregroundMark x1="62000" y1="94375" x2="62000" y2="94375"/>
                        <a14:foregroundMark x1="70889" y1="86875" x2="70889" y2="86875"/>
                        <a14:foregroundMark x1="77000" y1="77969" x2="77000" y2="77969"/>
                        <a14:foregroundMark x1="80667" y1="69688" x2="80667" y2="69688"/>
                        <a14:foregroundMark x1="55556" y1="96719" x2="55556" y2="96719"/>
                        <a14:foregroundMark x1="47333" y1="97344" x2="47333" y2="97344"/>
                        <a14:foregroundMark x1="51333" y1="97656" x2="51333" y2="97656"/>
                        <a14:foregroundMark x1="66667" y1="91094" x2="66667" y2="91094"/>
                        <a14:foregroundMark x1="39000" y1="94688" x2="39000" y2="94688"/>
                        <a14:foregroundMark x1="43889" y1="96563" x2="43889" y2="96563"/>
                        <a14:foregroundMark x1="33111" y1="90781" x2="33111" y2="90781"/>
                        <a14:foregroundMark x1="28889" y1="86719" x2="28889" y2="86719"/>
                        <a14:foregroundMark x1="24444" y1="80938" x2="24444" y2="80938"/>
                        <a14:foregroundMark x1="21000" y1="74063" x2="21000" y2="74063"/>
                        <a14:foregroundMark x1="18222" y1="66094" x2="18222" y2="66094"/>
                        <a14:foregroundMark x1="16556" y1="58906" x2="16556" y2="58906"/>
                        <a14:foregroundMark x1="16333" y1="52969" x2="16333" y2="52969"/>
                        <a14:foregroundMark x1="16333" y1="44531" x2="16333" y2="44531"/>
                        <a14:foregroundMark x1="17556" y1="36250" x2="17556" y2="36250"/>
                        <a14:foregroundMark x1="20000" y1="28125" x2="20000" y2="28125"/>
                        <a14:foregroundMark x1="26556" y1="16250" x2="26556" y2="16250"/>
                        <a14:foregroundMark x1="30778" y1="11406" x2="30778" y2="11406"/>
                        <a14:foregroundMark x1="39889" y1="4844" x2="39889" y2="4844"/>
                        <a14:foregroundMark x1="45000" y1="3438" x2="45000" y2="3438"/>
                        <a14:foregroundMark x1="50667" y1="3438" x2="50667" y2="3438"/>
                        <a14:foregroundMark x1="55333" y1="4063" x2="55333" y2="4063"/>
                        <a14:foregroundMark x1="50889" y1="3125" x2="50889" y2="3125"/>
                        <a14:foregroundMark x1="59889" y1="4844" x2="59889" y2="4844"/>
                        <a14:foregroundMark x1="64333" y1="7500" x2="64333" y2="7500"/>
                        <a14:foregroundMark x1="22111" y1="24063" x2="22111" y2="24063"/>
                        <a14:foregroundMark x1="19333" y1="32031" x2="19333" y2="32031"/>
                        <a14:foregroundMark x1="17000" y1="40156" x2="17000" y2="40156"/>
                        <a14:foregroundMark x1="16111" y1="49688" x2="16111" y2="49688"/>
                        <a14:foregroundMark x1="17000" y1="42813" x2="17000" y2="42813"/>
                        <a14:foregroundMark x1="16333" y1="48125" x2="16333" y2="48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88304"/>
            <a:ext cx="1635424" cy="1162968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3311800" y="714374"/>
            <a:ext cx="4860600" cy="1706514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/>
              <a:t>Много есть машин </a:t>
            </a:r>
            <a:r>
              <a:rPr lang="ru-RU" sz="3600" dirty="0" smtClean="0"/>
              <a:t>спецслужбы,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 smtClean="0"/>
              <a:t>Должен </a:t>
            </a:r>
            <a:r>
              <a:rPr lang="ru-RU" sz="3600" dirty="0"/>
              <a:t>жить ты с ними в </a:t>
            </a:r>
            <a:r>
              <a:rPr lang="ru-RU" sz="3600" dirty="0" smtClean="0"/>
              <a:t>дружбе,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 smtClean="0"/>
              <a:t>Все </a:t>
            </a:r>
            <a:r>
              <a:rPr lang="ru-RU" sz="3600" dirty="0"/>
              <a:t>они - помощники </a:t>
            </a:r>
            <a:r>
              <a:rPr lang="ru-RU" sz="3600" dirty="0" smtClean="0"/>
              <a:t>твои,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 smtClean="0"/>
              <a:t>Даже </a:t>
            </a:r>
            <a:r>
              <a:rPr lang="ru-RU" sz="3600" dirty="0"/>
              <a:t>строгая из них</a:t>
            </a: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3200" dirty="0"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00" y="2554234"/>
            <a:ext cx="4572000" cy="2522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197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443</Words>
  <Application>Microsoft Office PowerPoint</Application>
  <PresentationFormat>Экран (4:3)</PresentationFormat>
  <Paragraphs>104</Paragraphs>
  <Slides>27</Slides>
  <Notes>5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                                                 Подготовили: Гудяева Н.Г. воспитатель 1 кат.                                                                        Щекотова Т.Ю. воспитатель 1 кат.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Азбука безопасности.  Автомобили специального назначения.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40</cp:revision>
  <dcterms:created xsi:type="dcterms:W3CDTF">2021-03-11T10:06:36Z</dcterms:created>
  <dcterms:modified xsi:type="dcterms:W3CDTF">2021-04-06T01:45:23Z</dcterms:modified>
</cp:coreProperties>
</file>