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4" r:id="rId3"/>
    <p:sldId id="262" r:id="rId4"/>
    <p:sldId id="263" r:id="rId5"/>
    <p:sldId id="261" r:id="rId6"/>
    <p:sldId id="265" r:id="rId7"/>
    <p:sldId id="266" r:id="rId8"/>
    <p:sldId id="268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ера Вера" initials="ВВ" lastIdx="1" clrIdx="0">
    <p:extLst>
      <p:ext uri="{19B8F6BF-5375-455C-9EA6-DF929625EA0E}">
        <p15:presenceInfo xmlns:p15="http://schemas.microsoft.com/office/powerpoint/2012/main" userId="300454b5285d559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0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31CA2540-FD07-4286-91E4-8D0DE4E509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DC0595-74BD-40C8-A262-2FB5E46684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1406" y="1488446"/>
            <a:ext cx="4527590" cy="3047226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CC3300"/>
                </a:solidFill>
                <a:latin typeface="Georgia Pro" panose="02040502050405020303" pitchFamily="18" charset="0"/>
              </a:rPr>
              <a:t>УПРАЖНЕНИЯ </a:t>
            </a:r>
            <a:br>
              <a:rPr lang="ru-RU" sz="2800" b="1" dirty="0">
                <a:solidFill>
                  <a:srgbClr val="CC3300"/>
                </a:solidFill>
                <a:latin typeface="Georgia Pro" panose="02040502050405020303" pitchFamily="18" charset="0"/>
              </a:rPr>
            </a:br>
            <a:r>
              <a:rPr lang="ru-RU" sz="2800" b="1" dirty="0">
                <a:solidFill>
                  <a:srgbClr val="CC3300"/>
                </a:solidFill>
                <a:latin typeface="Georgia Pro" panose="02040502050405020303" pitchFamily="18" charset="0"/>
              </a:rPr>
              <a:t>ДЛЯ </a:t>
            </a:r>
            <a:br>
              <a:rPr lang="ru-RU" sz="2800" b="1" dirty="0">
                <a:solidFill>
                  <a:srgbClr val="CC3300"/>
                </a:solidFill>
                <a:latin typeface="Georgia Pro" panose="02040502050405020303" pitchFamily="18" charset="0"/>
              </a:rPr>
            </a:br>
            <a:r>
              <a:rPr lang="ru-RU" sz="2800" b="1" dirty="0">
                <a:solidFill>
                  <a:srgbClr val="CC3300"/>
                </a:solidFill>
                <a:latin typeface="Georgia Pro" panose="02040502050405020303" pitchFamily="18" charset="0"/>
              </a:rPr>
              <a:t>З Д О Р О В Ь я</a:t>
            </a:r>
            <a:br>
              <a:rPr lang="ru-RU" sz="2800" b="1" dirty="0">
                <a:solidFill>
                  <a:srgbClr val="CC3300"/>
                </a:solidFill>
                <a:latin typeface="Georgia Pro" panose="02040502050405020303" pitchFamily="18" charset="0"/>
              </a:rPr>
            </a:br>
            <a:r>
              <a:rPr lang="ru-RU" sz="2800" b="1" dirty="0">
                <a:solidFill>
                  <a:srgbClr val="CC3300"/>
                </a:solidFill>
                <a:latin typeface="Georgia Pro" panose="02040502050405020303" pitchFamily="18" charset="0"/>
              </a:rPr>
              <a:t>И Хорошего</a:t>
            </a:r>
            <a:br>
              <a:rPr lang="ru-RU" sz="2800" b="1" dirty="0">
                <a:solidFill>
                  <a:srgbClr val="CC3300"/>
                </a:solidFill>
                <a:latin typeface="Georgia Pro" panose="02040502050405020303" pitchFamily="18" charset="0"/>
              </a:rPr>
            </a:br>
            <a:r>
              <a:rPr lang="ru-RU" sz="2800" b="1" dirty="0">
                <a:solidFill>
                  <a:srgbClr val="CC3300"/>
                </a:solidFill>
                <a:latin typeface="Georgia Pro" panose="02040502050405020303" pitchFamily="18" charset="0"/>
              </a:rPr>
              <a:t> Н А С Т Р О Е Н И Я</a:t>
            </a:r>
            <a:br>
              <a:rPr lang="ru-RU" sz="1800" b="1" dirty="0">
                <a:latin typeface="Georgia Pro" panose="02040502050405020303" pitchFamily="18" charset="0"/>
              </a:rPr>
            </a:br>
            <a:r>
              <a:rPr lang="ru-RU" sz="1800" b="1" dirty="0">
                <a:latin typeface="Georgia Pro" panose="02040502050405020303" pitchFamily="18" charset="0"/>
              </a:rPr>
              <a:t>«Крепкая спина, сильная талия и стройные ноги»</a:t>
            </a:r>
            <a:endParaRPr lang="ru-RU" sz="2800" b="1" dirty="0">
              <a:latin typeface="Georgia Pro" panose="02040502050405020303" pitchFamily="18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14924F5-CDC2-4DFA-82F3-4843ADD678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95" t="89389" r="26987" b="24"/>
          <a:stretch/>
        </p:blipFill>
        <p:spPr>
          <a:xfrm flipH="1">
            <a:off x="0" y="-1"/>
            <a:ext cx="2596444" cy="87270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ED59812-6820-446C-B994-0D059C97DC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927" t="72411" b="13751"/>
          <a:stretch/>
        </p:blipFill>
        <p:spPr>
          <a:xfrm>
            <a:off x="10473994" y="5564567"/>
            <a:ext cx="1341545" cy="1293433"/>
          </a:xfrm>
          <a:custGeom>
            <a:avLst/>
            <a:gdLst>
              <a:gd name="connsiteX0" fmla="*/ 0 w 1341545"/>
              <a:gd name="connsiteY0" fmla="*/ 0 h 1293433"/>
              <a:gd name="connsiteX1" fmla="*/ 1341545 w 1341545"/>
              <a:gd name="connsiteY1" fmla="*/ 0 h 1293433"/>
              <a:gd name="connsiteX2" fmla="*/ 1341545 w 1341545"/>
              <a:gd name="connsiteY2" fmla="*/ 1293433 h 1293433"/>
              <a:gd name="connsiteX3" fmla="*/ 150847 w 1341545"/>
              <a:gd name="connsiteY3" fmla="*/ 1293433 h 1293433"/>
              <a:gd name="connsiteX4" fmla="*/ 66240 w 1341545"/>
              <a:gd name="connsiteY4" fmla="*/ 1183451 h 1293433"/>
              <a:gd name="connsiteX5" fmla="*/ 0 w 1341545"/>
              <a:gd name="connsiteY5" fmla="*/ 1061841 h 1293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1545" h="1293433">
                <a:moveTo>
                  <a:pt x="0" y="0"/>
                </a:moveTo>
                <a:lnTo>
                  <a:pt x="1341545" y="0"/>
                </a:lnTo>
                <a:lnTo>
                  <a:pt x="1341545" y="1293433"/>
                </a:lnTo>
                <a:lnTo>
                  <a:pt x="150847" y="1293433"/>
                </a:lnTo>
                <a:lnTo>
                  <a:pt x="66240" y="1183451"/>
                </a:lnTo>
                <a:lnTo>
                  <a:pt x="0" y="1061841"/>
                </a:lnTo>
                <a:close/>
              </a:path>
            </a:pathLst>
          </a:custGeom>
        </p:spPr>
      </p:pic>
      <p:pic>
        <p:nvPicPr>
          <p:cNvPr id="7" name="Рисунок 6" descr="Изображение выглядит как одежда, ракетка, едет, мужчина&#10;&#10;Автоматически созданное описание">
            <a:extLst>
              <a:ext uri="{FF2B5EF4-FFF2-40B4-BE49-F238E27FC236}">
                <a16:creationId xmlns:a16="http://schemas.microsoft.com/office/drawing/2014/main" id="{8F3BEAEA-21CF-4FD2-9F01-25F9F759E2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2442" y="1568593"/>
            <a:ext cx="5132324" cy="288693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844ED7C-1917-40D8-8B42-1B1C27BC5A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23" t="43915" r="1" b="18252"/>
          <a:stretch/>
        </p:blipFill>
        <p:spPr>
          <a:xfrm flipH="1">
            <a:off x="0" y="3142319"/>
            <a:ext cx="4605339" cy="371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883039"/>
      </p:ext>
    </p:extLst>
  </p:cSld>
  <p:clrMapOvr>
    <a:masterClrMapping/>
  </p:clrMapOvr>
  <p:transition spd="slow"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51DA11-EB8F-4DB3-AF99-2FE72D5D56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92390" y="503854"/>
            <a:ext cx="8689976" cy="2509213"/>
          </a:xfrm>
        </p:spPr>
        <p:txBody>
          <a:bodyPr/>
          <a:lstStyle/>
          <a:p>
            <a:r>
              <a:rPr kumimoji="0" lang="ru-RU" sz="2800" b="0" i="1" u="none" strike="noStrike" kern="1200" cap="all" spc="0" normalizeH="0" baseline="0" noProof="0" dirty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Georgia" panose="02040502050405020303" pitchFamily="18" charset="0"/>
              </a:rPr>
              <a:t>«Движение – это тот главный витамин, </a:t>
            </a:r>
            <a:br>
              <a:rPr kumimoji="0" lang="ru-RU" sz="2800" b="0" i="1" u="none" strike="noStrike" kern="1200" cap="all" spc="0" normalizeH="0" baseline="0" noProof="0" dirty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Georgia" panose="02040502050405020303" pitchFamily="18" charset="0"/>
              </a:rPr>
            </a:br>
            <a:r>
              <a:rPr kumimoji="0" lang="ru-RU" sz="2800" b="0" i="1" u="none" strike="noStrike" kern="1200" cap="all" spc="0" normalizeH="0" baseline="0" noProof="0" dirty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Georgia" panose="02040502050405020303" pitchFamily="18" charset="0"/>
              </a:rPr>
              <a:t>которого катастрофически </a:t>
            </a:r>
            <a:br>
              <a:rPr kumimoji="0" lang="ru-RU" sz="2800" b="0" i="1" u="none" strike="noStrike" kern="1200" cap="all" spc="0" normalizeH="0" baseline="0" noProof="0" dirty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Georgia" panose="02040502050405020303" pitchFamily="18" charset="0"/>
              </a:rPr>
            </a:br>
            <a:r>
              <a:rPr kumimoji="0" lang="ru-RU" sz="2800" b="0" i="1" u="none" strike="noStrike" kern="1200" cap="all" spc="0" normalizeH="0" baseline="0" noProof="0" dirty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Georgia" panose="02040502050405020303" pitchFamily="18" charset="0"/>
              </a:rPr>
              <a:t>не хватает современному человеку. </a:t>
            </a:r>
            <a:br>
              <a:rPr kumimoji="0" lang="ru-RU" sz="2800" b="0" i="1" u="none" strike="noStrike" kern="1200" cap="all" spc="0" normalizeH="0" baseline="0" noProof="0" dirty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Georgia" panose="02040502050405020303" pitchFamily="18" charset="0"/>
              </a:rPr>
            </a:br>
            <a:r>
              <a:rPr kumimoji="0" lang="ru-RU" sz="2800" b="0" i="1" u="none" strike="noStrike" kern="1200" cap="all" spc="0" normalizeH="0" baseline="0" noProof="0" dirty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Georgia" panose="02040502050405020303" pitchFamily="18" charset="0"/>
              </a:rPr>
              <a:t>Движение развивает и лечит, </a:t>
            </a:r>
            <a:br>
              <a:rPr kumimoji="0" lang="ru-RU" sz="2800" b="0" i="1" u="none" strike="noStrike" kern="1200" cap="all" spc="0" normalizeH="0" baseline="0" noProof="0" dirty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Georgia" panose="02040502050405020303" pitchFamily="18" charset="0"/>
              </a:rPr>
            </a:br>
            <a:r>
              <a:rPr kumimoji="0" lang="ru-RU" sz="2800" b="0" i="1" u="none" strike="noStrike" kern="1200" cap="all" spc="0" normalizeH="0" baseline="0" noProof="0" dirty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Georgia" panose="02040502050405020303" pitchFamily="18" charset="0"/>
              </a:rPr>
              <a:t>укрепляет тело и продлевает молодость…»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2F57A76-CBF2-4EE1-8208-95C43AAA44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1012" y="3130421"/>
            <a:ext cx="8689976" cy="3074437"/>
          </a:xfr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6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 Pro" panose="02040502050405020303" pitchFamily="18" charset="0"/>
              </a:rPr>
              <a:t>Согласитесь - каждый день мы сидим за рабочим столом, за столом, принимая пищу, на диване перед телевизором, в машине или в общественном транспорте,  подолгу замираем перед компьютером 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6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 Pro" panose="02040502050405020303" pitchFamily="18" charset="0"/>
              </a:rPr>
              <a:t>и … 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6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 Pro" panose="02040502050405020303" pitchFamily="18" charset="0"/>
              </a:rPr>
              <a:t>с и д и м…п о с и ж и в а е м…снова и снова! ДОЛГО! ПРОДОЛЖИТЕЛЬНО!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6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 Pro" panose="02040502050405020303" pitchFamily="18" charset="0"/>
              </a:rPr>
              <a:t>Предлагаю небольшие комплексы упражнений,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6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 Pro" panose="02040502050405020303" pitchFamily="18" charset="0"/>
              </a:rPr>
              <a:t>Которые наверняка  улучшат самочувствие, настроение, здоровье и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6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 Pro" panose="02040502050405020303" pitchFamily="18" charset="0"/>
              </a:rPr>
              <a:t>Продуктивность «сидячих занятий»!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005872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A09EF4-5F3C-41D0-8FD0-5B850FF3D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675127"/>
            <a:ext cx="10364451" cy="725091"/>
          </a:xfrm>
        </p:spPr>
        <p:txBody>
          <a:bodyPr>
            <a:normAutofit fontScale="90000"/>
          </a:bodyPr>
          <a:lstStyle/>
          <a:p>
            <a:r>
              <a:rPr lang="ru-RU" sz="2000" dirty="0">
                <a:solidFill>
                  <a:srgbClr val="CC3300"/>
                </a:solidFill>
                <a:latin typeface="Georgia" panose="02040502050405020303" pitchFamily="18" charset="0"/>
              </a:rPr>
              <a:t>«Крепкая спина» - </a:t>
            </a:r>
            <a:br>
              <a:rPr lang="ru-RU" sz="2000" dirty="0">
                <a:solidFill>
                  <a:srgbClr val="CC3300"/>
                </a:solidFill>
                <a:latin typeface="Georgia" panose="02040502050405020303" pitchFamily="18" charset="0"/>
              </a:rPr>
            </a:br>
            <a:br>
              <a:rPr lang="ru-RU" sz="2000" dirty="0">
                <a:solidFill>
                  <a:srgbClr val="CC3300"/>
                </a:solidFill>
                <a:latin typeface="Georgia" panose="02040502050405020303" pitchFamily="18" charset="0"/>
              </a:rPr>
            </a:br>
            <a:r>
              <a:rPr lang="ru-RU" sz="1600" dirty="0">
                <a:solidFill>
                  <a:srgbClr val="CC3300"/>
                </a:solidFill>
                <a:latin typeface="Georgia" panose="02040502050405020303" pitchFamily="18" charset="0"/>
              </a:rPr>
              <a:t>упражнение ПЛАНКА!</a:t>
            </a:r>
            <a:endParaRPr lang="ru-RU" sz="2000" dirty="0">
              <a:solidFill>
                <a:srgbClr val="CC33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E53D689-2397-4F2E-BE2C-49C8096FA30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58668" y="1615736"/>
            <a:ext cx="3882161" cy="3589175"/>
          </a:xfrm>
        </p:spPr>
        <p:txBody>
          <a:bodyPr>
            <a:normAutofit/>
          </a:bodyPr>
          <a:lstStyle/>
          <a:p>
            <a:r>
              <a:rPr lang="ru-RU" sz="1800" dirty="0">
                <a:latin typeface="Georgia Pro" panose="02040502050405020303" pitchFamily="18" charset="0"/>
              </a:rPr>
              <a:t>Спину держите ровно;</a:t>
            </a:r>
          </a:p>
          <a:p>
            <a:r>
              <a:rPr lang="ru-RU" sz="1800" dirty="0">
                <a:latin typeface="Georgia Pro" panose="02040502050405020303" pitchFamily="18" charset="0"/>
              </a:rPr>
              <a:t>Сохраняйте ровное дыхание;</a:t>
            </a:r>
          </a:p>
          <a:p>
            <a:r>
              <a:rPr lang="ru-RU" sz="1800" dirty="0">
                <a:latin typeface="Georgia Pro" panose="02040502050405020303" pitchFamily="18" charset="0"/>
              </a:rPr>
              <a:t>Удерживайте положение от 15 секунд до 1 минуты;</a:t>
            </a:r>
          </a:p>
          <a:p>
            <a:r>
              <a:rPr lang="ru-RU" sz="1800" dirty="0">
                <a:latin typeface="Georgia Pro" panose="02040502050405020303" pitchFamily="18" charset="0"/>
              </a:rPr>
              <a:t>Пауза между подходами – 10 секунд.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8097677-70AC-48C4-860B-DC4709246D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8985" y="1615736"/>
            <a:ext cx="3238774" cy="189608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05F11F1-74AE-4267-8DEB-9845957ED4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0655" y="2325948"/>
            <a:ext cx="3116465" cy="194864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90D0C63-BEF3-46D5-B6D1-7627566DE7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9612" y="3812394"/>
            <a:ext cx="2577519" cy="2228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702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6E3254AE-C4CD-426D-A6E8-7FA13B0F88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5C53434-A0C7-4A81-8EB0-D460DAD9BB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0240DB-FDC1-4EEC-AE03-98E3933EB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CC3300"/>
                </a:solidFill>
                <a:latin typeface="Georgia" panose="02040502050405020303" pitchFamily="18" charset="0"/>
              </a:rPr>
              <a:t>«боковые мышцы туловища – талия»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C551B14-24A8-416E-AFEF-EE9C7DDF007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4860493" cy="3424107"/>
          </a:xfrm>
        </p:spPr>
        <p:txBody>
          <a:bodyPr>
            <a:normAutofit/>
          </a:bodyPr>
          <a:lstStyle/>
          <a:p>
            <a:r>
              <a:rPr lang="ru-RU" sz="1600" dirty="0">
                <a:latin typeface="Georgia Pro" panose="02040502050405020303" pitchFamily="18" charset="0"/>
              </a:rPr>
              <a:t>Каждое упражнение выполняется в обе стороны;</a:t>
            </a:r>
          </a:p>
          <a:p>
            <a:r>
              <a:rPr lang="ru-RU" sz="1600" dirty="0">
                <a:latin typeface="Georgia Pro" panose="02040502050405020303" pitchFamily="18" charset="0"/>
              </a:rPr>
              <a:t>Если –на удержание положения (20-60 секунд), то это растяжка (</a:t>
            </a:r>
            <a:r>
              <a:rPr lang="en-US" sz="1600" dirty="0">
                <a:latin typeface="Georgia Pro" panose="02040502050405020303" pitchFamily="18" charset="0"/>
              </a:rPr>
              <a:t>stretching)</a:t>
            </a:r>
            <a:r>
              <a:rPr lang="ru-RU" sz="1600" dirty="0">
                <a:latin typeface="Georgia Pro" panose="02040502050405020303" pitchFamily="18" charset="0"/>
              </a:rPr>
              <a:t>;</a:t>
            </a:r>
          </a:p>
          <a:p>
            <a:r>
              <a:rPr lang="ru-RU" sz="1600" dirty="0">
                <a:latin typeface="Georgia Pro" panose="02040502050405020303" pitchFamily="18" charset="0"/>
              </a:rPr>
              <a:t>если – на количество наклонов, то развиваете мышечную силу.</a:t>
            </a:r>
          </a:p>
          <a:p>
            <a:endParaRPr lang="ru-RU" sz="1600" dirty="0">
              <a:latin typeface="Georgia Pro" panose="02040502050405020303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EBC4CC-3447-41FB-8A43-6C7DBCC7F9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2352" y="1844935"/>
            <a:ext cx="2406072" cy="223421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F93C4FE-6C51-42DD-B341-D6C4C34B18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0028" y="2623067"/>
            <a:ext cx="2441048" cy="269576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FF226FB-6AC6-43A6-97B5-B042C2ECD9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9573" y="4204510"/>
            <a:ext cx="2441048" cy="1830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829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6E3254AE-C4CD-426D-A6E8-7FA13B0F88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5C53434-A0C7-4A81-8EB0-D460DAD9BB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BB92AE-43D9-45FA-9C03-23F5CFC32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424384"/>
            <a:ext cx="10274178" cy="1284834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rgbClr val="FF0000"/>
                </a:solidFill>
                <a:latin typeface="Georgia Pro" panose="02040502050405020303" pitchFamily="18" charset="0"/>
              </a:rPr>
              <a:t>«укрепление бедер»</a:t>
            </a:r>
            <a:br>
              <a:rPr lang="ru-RU" sz="2000" dirty="0">
                <a:solidFill>
                  <a:srgbClr val="FF0000"/>
                </a:solidFill>
                <a:latin typeface="Georgia Pro" panose="02040502050405020303" pitchFamily="18" charset="0"/>
              </a:rPr>
            </a:br>
            <a:endParaRPr lang="ru-RU" sz="2000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51894CB-B408-48E0-A696-0B45ED21590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07243" y="2134808"/>
            <a:ext cx="4860493" cy="3013718"/>
          </a:xfrm>
        </p:spPr>
        <p:txBody>
          <a:bodyPr>
            <a:normAutofit fontScale="70000" lnSpcReduction="20000"/>
          </a:bodyPr>
          <a:lstStyle/>
          <a:p>
            <a:r>
              <a:rPr lang="ru-RU" sz="1600" dirty="0">
                <a:latin typeface="Georgia Pro" panose="02040502050405020303" pitchFamily="18" charset="0"/>
              </a:rPr>
              <a:t>Упражнения необходимо выполнить с правой и левой ноги;</a:t>
            </a:r>
          </a:p>
          <a:p>
            <a:pPr marL="0" indent="0">
              <a:buNone/>
            </a:pPr>
            <a:endParaRPr lang="ru-RU" sz="1600" dirty="0">
              <a:latin typeface="Georgia Pro" panose="02040502050405020303" pitchFamily="18" charset="0"/>
            </a:endParaRPr>
          </a:p>
          <a:p>
            <a:r>
              <a:rPr lang="ru-RU" sz="1600" dirty="0">
                <a:latin typeface="Georgia Pro" panose="02040502050405020303" pitchFamily="18" charset="0"/>
              </a:rPr>
              <a:t>В одинаковом количестве повторов;</a:t>
            </a:r>
          </a:p>
          <a:p>
            <a:pPr marL="0" indent="0">
              <a:buNone/>
            </a:pPr>
            <a:endParaRPr lang="ru-RU" sz="1600" dirty="0">
              <a:latin typeface="Georgia Pro" panose="02040502050405020303" pitchFamily="18" charset="0"/>
            </a:endParaRPr>
          </a:p>
          <a:p>
            <a:r>
              <a:rPr lang="ru-RU" sz="1600" dirty="0">
                <a:latin typeface="Georgia Pro" panose="02040502050405020303" pitchFamily="18" charset="0"/>
              </a:rPr>
              <a:t>Постарайтесь сохранить ровным плечевой пояс;</a:t>
            </a:r>
          </a:p>
          <a:p>
            <a:pPr marL="0" indent="0">
              <a:buNone/>
            </a:pPr>
            <a:endParaRPr lang="ru-RU" sz="1600" dirty="0">
              <a:latin typeface="Georgia Pro" panose="02040502050405020303" pitchFamily="18" charset="0"/>
            </a:endParaRPr>
          </a:p>
          <a:p>
            <a:r>
              <a:rPr lang="ru-RU" sz="1600" dirty="0">
                <a:latin typeface="Georgia Pro" panose="02040502050405020303" pitchFamily="18" charset="0"/>
              </a:rPr>
              <a:t>Угол сгибания коленей- 90 градусов;</a:t>
            </a:r>
          </a:p>
          <a:p>
            <a:pPr marL="0" indent="0">
              <a:buNone/>
            </a:pPr>
            <a:endParaRPr lang="ru-RU" sz="1600" dirty="0">
              <a:latin typeface="Georgia Pro" panose="02040502050405020303" pitchFamily="18" charset="0"/>
            </a:endParaRPr>
          </a:p>
          <a:p>
            <a:r>
              <a:rPr lang="ru-RU" sz="1600" dirty="0">
                <a:latin typeface="Georgia Pro" panose="02040502050405020303" pitchFamily="18" charset="0"/>
              </a:rPr>
              <a:t>Это могут быть выпады из ИП, приседания в ИП, или удержание глубокого выпада.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A38AAA1-46ED-4582-80E6-7D1DAE1F60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9520" y="1608064"/>
            <a:ext cx="3185781" cy="182093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981C786-DECC-4155-8D79-8C2D0F889D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6303" y="3530154"/>
            <a:ext cx="2266765" cy="245467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BB21709-70B6-4E1E-821E-2602FE5415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54527" y="3530154"/>
            <a:ext cx="2533426" cy="245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671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4B90FD1D-7746-4CB4-9ECE-F2813C4C46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976AAE49-55D1-4F5D-A391-7293171896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Изображение выглядит как внутренний, укладывает, женщина, сидит&#10;&#10;Автоматически созданное описание">
            <a:extLst>
              <a:ext uri="{FF2B5EF4-FFF2-40B4-BE49-F238E27FC236}">
                <a16:creationId xmlns:a16="http://schemas.microsoft.com/office/drawing/2014/main" id="{D21670DC-68A7-4EFE-9C7E-43643C238B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475" r="2" b="9855"/>
          <a:stretch/>
        </p:blipFill>
        <p:spPr>
          <a:xfrm>
            <a:off x="-3177" y="2272142"/>
            <a:ext cx="4027938" cy="2286000"/>
          </a:xfrm>
          <a:prstGeom prst="rect">
            <a:avLst/>
          </a:prstGeom>
        </p:spPr>
      </p:pic>
      <p:pic>
        <p:nvPicPr>
          <p:cNvPr id="5" name="Рисунок 4" descr="Изображение выглядит как женщина, молодой, сидит, девочка&#10;&#10;Автоматически созданное описание">
            <a:extLst>
              <a:ext uri="{FF2B5EF4-FFF2-40B4-BE49-F238E27FC236}">
                <a16:creationId xmlns:a16="http://schemas.microsoft.com/office/drawing/2014/main" id="{AFC46C39-9A66-403B-AEB8-1FD221B3E20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284" b="-3"/>
          <a:stretch/>
        </p:blipFill>
        <p:spPr>
          <a:xfrm>
            <a:off x="20" y="1"/>
            <a:ext cx="4024741" cy="2286000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49A5BC8-E640-48F6-9F54-435C95B1DD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43274" y="2272142"/>
            <a:ext cx="3981487" cy="1"/>
          </a:xfrm>
          <a:prstGeom prst="line">
            <a:avLst/>
          </a:prstGeom>
          <a:ln w="82550" cap="sq">
            <a:solidFill>
              <a:srgbClr val="D9D9D9"/>
            </a:solidFill>
            <a:miter lim="800000"/>
          </a:ln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BFBFBF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6" descr="Изображение выглядит как внутренний, укладывает, сидит, лежит&#10;&#10;Автоматически созданное описание">
            <a:extLst>
              <a:ext uri="{FF2B5EF4-FFF2-40B4-BE49-F238E27FC236}">
                <a16:creationId xmlns:a16="http://schemas.microsoft.com/office/drawing/2014/main" id="{73781AC9-3E4B-4606-B44D-06AAF0C032D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6085" r="2" b="8244"/>
          <a:stretch/>
        </p:blipFill>
        <p:spPr>
          <a:xfrm>
            <a:off x="-3177" y="4572000"/>
            <a:ext cx="4027938" cy="2286000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3819762-0CA7-41AF-938E-8BA0ABE880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43274" y="4558142"/>
            <a:ext cx="3981487" cy="1"/>
          </a:xfrm>
          <a:prstGeom prst="line">
            <a:avLst/>
          </a:prstGeom>
          <a:ln w="82550" cap="sq">
            <a:solidFill>
              <a:srgbClr val="D9D9D9"/>
            </a:solidFill>
            <a:miter lim="800000"/>
          </a:ln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BFBFBF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CA0CCCF8-9A0F-431D-B4F0-97A9A4341B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24761" y="-2"/>
            <a:ext cx="81313" cy="6858002"/>
          </a:xfrm>
          <a:prstGeom prst="rect">
            <a:avLst/>
          </a:prstGeom>
          <a:gradFill flip="none" rotWithShape="1">
            <a:gsLst>
              <a:gs pos="84000">
                <a:srgbClr val="B5B5B5"/>
              </a:gs>
              <a:gs pos="60159">
                <a:srgbClr val="D5D5D5"/>
              </a:gs>
              <a:gs pos="50447">
                <a:srgbClr val="E6E6E6"/>
              </a:gs>
              <a:gs pos="44260">
                <a:srgbClr val="D5D5D5"/>
              </a:gs>
              <a:gs pos="15928">
                <a:srgbClr val="B5B5B5"/>
              </a:gs>
              <a:gs pos="7000">
                <a:srgbClr val="8A8A8A"/>
              </a:gs>
              <a:gs pos="0">
                <a:srgbClr val="BBBBBB"/>
              </a:gs>
              <a:gs pos="93000">
                <a:srgbClr val="8A8A8A"/>
              </a:gs>
              <a:gs pos="100000">
                <a:srgbClr val="BBBBB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06A5B999-BA5A-4F48-B981-98D8002A59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9E223E-8FD4-48D1-80DC-C1BB0CF776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5050" y="618517"/>
            <a:ext cx="6672886" cy="1596177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rgbClr val="CC3300"/>
                </a:solidFill>
                <a:latin typeface="Georgia" panose="02040502050405020303" pitchFamily="18" charset="0"/>
              </a:rPr>
              <a:t>Stretching – </a:t>
            </a:r>
            <a:r>
              <a:rPr lang="ru-RU" sz="2000" dirty="0">
                <a:solidFill>
                  <a:srgbClr val="CC3300"/>
                </a:solidFill>
                <a:latin typeface="Georgia" panose="02040502050405020303" pitchFamily="18" charset="0"/>
              </a:rPr>
              <a:t>упражнения, </a:t>
            </a:r>
            <a:br>
              <a:rPr lang="ru-RU" sz="2000" dirty="0">
                <a:solidFill>
                  <a:srgbClr val="CC33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CC3300"/>
                </a:solidFill>
                <a:latin typeface="Georgia" panose="02040502050405020303" pitchFamily="18" charset="0"/>
              </a:rPr>
              <a:t>необходимы сами по себе и как разминка в начале, и как заминка в завершении комплексных программ.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644EB97-20E9-47CE-B66E-C823B05106C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465048" y="2367092"/>
            <a:ext cx="6672887" cy="3424107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latin typeface="Georgia Pro" panose="02040502050405020303" pitchFamily="18" charset="0"/>
              </a:rPr>
              <a:t>Положения для улучшения осанки, развивают подвижность плечевого пояса и позвоночного столба.</a:t>
            </a:r>
          </a:p>
          <a:p>
            <a:r>
              <a:rPr lang="ru-RU" dirty="0">
                <a:latin typeface="Georgia Pro" panose="02040502050405020303" pitchFamily="18" charset="0"/>
              </a:rPr>
              <a:t>Эти упражнения хорошо бы выполнять просто между делом каждый день!</a:t>
            </a:r>
          </a:p>
          <a:p>
            <a:r>
              <a:rPr lang="ru-RU" dirty="0">
                <a:latin typeface="Georgia Pro" panose="02040502050405020303" pitchFamily="18" charset="0"/>
              </a:rPr>
              <a:t>Их рекомендуется применять в разминке перед продолжительной активной тренировкой.</a:t>
            </a:r>
          </a:p>
          <a:p>
            <a:r>
              <a:rPr lang="ru-RU" dirty="0">
                <a:latin typeface="Georgia Pro" panose="02040502050405020303" pitchFamily="18" charset="0"/>
              </a:rPr>
              <a:t>Ими заканчивают аэробные и силовые занятия.</a:t>
            </a:r>
          </a:p>
        </p:txBody>
      </p:sp>
    </p:spTree>
    <p:extLst>
      <p:ext uri="{BB962C8B-B14F-4D97-AF65-F5344CB8AC3E}">
        <p14:creationId xmlns:p14="http://schemas.microsoft.com/office/powerpoint/2010/main" val="2577617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>
            <a:extLst>
              <a:ext uri="{FF2B5EF4-FFF2-40B4-BE49-F238E27FC236}">
                <a16:creationId xmlns:a16="http://schemas.microsoft.com/office/drawing/2014/main" id="{F3A8575D-CE97-43EB-9923-C3D54629F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4B02867-8B3B-49EE-8983-5C9676D127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A9ED424D-2E9A-4EDA-9862-83579D793D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">
            <a:extLst>
              <a:ext uri="{FF2B5EF4-FFF2-40B4-BE49-F238E27FC236}">
                <a16:creationId xmlns:a16="http://schemas.microsoft.com/office/drawing/2014/main" id="{2B348477-2AE5-4D5C-B1A3-772392C9A8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Изображение выглядит как сидит, молодой, женщина, мужчина&#10;&#10;Автоматически созданное описание">
            <a:extLst>
              <a:ext uri="{FF2B5EF4-FFF2-40B4-BE49-F238E27FC236}">
                <a16:creationId xmlns:a16="http://schemas.microsoft.com/office/drawing/2014/main" id="{43C44402-0937-4043-8A78-EF2B19BA794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271" b="-2"/>
          <a:stretch/>
        </p:blipFill>
        <p:spPr>
          <a:xfrm>
            <a:off x="20" y="-319"/>
            <a:ext cx="3455303" cy="2651758"/>
          </a:xfrm>
          <a:prstGeom prst="rect">
            <a:avLst/>
          </a:prstGeom>
        </p:spPr>
      </p:pic>
      <p:pic>
        <p:nvPicPr>
          <p:cNvPr id="5" name="Объект 4" descr="Изображение выглядит как человек, женщина, сидит, стол&#10;&#10;Автоматически созданное описание">
            <a:extLst>
              <a:ext uri="{FF2B5EF4-FFF2-40B4-BE49-F238E27FC236}">
                <a16:creationId xmlns:a16="http://schemas.microsoft.com/office/drawing/2014/main" id="{7ADA0888-A29D-4938-81CE-C0D8409C1CC1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5"/>
          <a:srcRect l="701" r="9792" b="3"/>
          <a:stretch/>
        </p:blipFill>
        <p:spPr>
          <a:xfrm>
            <a:off x="3" y="2673582"/>
            <a:ext cx="3426779" cy="4195489"/>
          </a:xfrm>
          <a:prstGeom prst="rect">
            <a:avLst/>
          </a:prstGeom>
        </p:spPr>
      </p:pic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A6D768D-2223-40BD-BC8D-310B4C9AB8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0" y="2662510"/>
            <a:ext cx="3429000" cy="1"/>
          </a:xfrm>
          <a:prstGeom prst="line">
            <a:avLst/>
          </a:prstGeom>
          <a:ln w="82550" cap="sq">
            <a:solidFill>
              <a:srgbClr val="D9D9D9"/>
            </a:solidFill>
            <a:miter lim="800000"/>
          </a:ln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BFBFBF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6" descr="Изображение выглядит как внутренний, пол, стол, здание&#10;&#10;Автоматически созданное описание">
            <a:extLst>
              <a:ext uri="{FF2B5EF4-FFF2-40B4-BE49-F238E27FC236}">
                <a16:creationId xmlns:a16="http://schemas.microsoft.com/office/drawing/2014/main" id="{2A31CF95-4326-41A4-B7C4-BAA9F18BB1E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7993" b="2355"/>
          <a:stretch/>
        </p:blipFill>
        <p:spPr>
          <a:xfrm>
            <a:off x="3529576" y="28585"/>
            <a:ext cx="3484798" cy="4165590"/>
          </a:xfrm>
          <a:prstGeom prst="rect">
            <a:avLst/>
          </a:prstGeom>
        </p:spPr>
      </p:pic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891E4BD-1186-4D36-9854-03EA3655BA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3480088" y="4206240"/>
            <a:ext cx="3483864" cy="1"/>
          </a:xfrm>
          <a:prstGeom prst="line">
            <a:avLst/>
          </a:prstGeom>
          <a:ln w="82550" cap="sq">
            <a:solidFill>
              <a:srgbClr val="D9D9D9"/>
            </a:solidFill>
            <a:miter lim="800000"/>
          </a:ln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BFBFBF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 descr="Изображение выглядит как пол, внутренний, укладывает, здание&#10;&#10;Автоматически созданное описание">
            <a:extLst>
              <a:ext uri="{FF2B5EF4-FFF2-40B4-BE49-F238E27FC236}">
                <a16:creationId xmlns:a16="http://schemas.microsoft.com/office/drawing/2014/main" id="{D147C9A2-75C4-46A2-8E75-E8C2F6A368D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27660" r="-1" b="16346"/>
          <a:stretch/>
        </p:blipFill>
        <p:spPr>
          <a:xfrm>
            <a:off x="3396030" y="4239454"/>
            <a:ext cx="3537028" cy="2640688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840F745F-1503-4A8F-AA4D-8098017406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8089" y="0"/>
            <a:ext cx="81313" cy="6858000"/>
          </a:xfrm>
          <a:prstGeom prst="rect">
            <a:avLst/>
          </a:prstGeom>
          <a:gradFill flip="none" rotWithShape="1">
            <a:gsLst>
              <a:gs pos="84000">
                <a:srgbClr val="B5B5B5"/>
              </a:gs>
              <a:gs pos="60159">
                <a:srgbClr val="D5D5D5"/>
              </a:gs>
              <a:gs pos="50447">
                <a:srgbClr val="E6E6E6"/>
              </a:gs>
              <a:gs pos="44260">
                <a:srgbClr val="D5D5D5"/>
              </a:gs>
              <a:gs pos="15928">
                <a:srgbClr val="B5B5B5"/>
              </a:gs>
              <a:gs pos="7000">
                <a:srgbClr val="8A8A8A"/>
              </a:gs>
              <a:gs pos="0">
                <a:srgbClr val="BBBBBB"/>
              </a:gs>
              <a:gs pos="93000">
                <a:srgbClr val="8A8A8A"/>
              </a:gs>
              <a:gs pos="100000">
                <a:srgbClr val="BBBBB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7667FABE-1E60-463E-AE6A-4766DD3F47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933061" y="-2"/>
            <a:ext cx="81313" cy="6858002"/>
          </a:xfrm>
          <a:prstGeom prst="rect">
            <a:avLst/>
          </a:prstGeom>
          <a:gradFill flip="none" rotWithShape="1">
            <a:gsLst>
              <a:gs pos="84000">
                <a:srgbClr val="B5B5B5"/>
              </a:gs>
              <a:gs pos="60159">
                <a:srgbClr val="D5D5D5"/>
              </a:gs>
              <a:gs pos="50447">
                <a:srgbClr val="E6E6E6"/>
              </a:gs>
              <a:gs pos="44260">
                <a:srgbClr val="D5D5D5"/>
              </a:gs>
              <a:gs pos="15928">
                <a:srgbClr val="B5B5B5"/>
              </a:gs>
              <a:gs pos="7000">
                <a:srgbClr val="8A8A8A"/>
              </a:gs>
              <a:gs pos="0">
                <a:srgbClr val="BBBBBB"/>
              </a:gs>
              <a:gs pos="93000">
                <a:srgbClr val="8A8A8A"/>
              </a:gs>
              <a:gs pos="100000">
                <a:srgbClr val="BBBBB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745376A8-B8BE-47E6-AD91-35BA9084B3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E7E7E3-AA35-4C07-A19C-D7765F62A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7167" y="1007707"/>
            <a:ext cx="4478694" cy="308169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3000" dirty="0">
                <a:solidFill>
                  <a:srgbClr val="CC3300"/>
                </a:solidFill>
                <a:latin typeface="Georgia Pro" panose="02040502050405020303" pitchFamily="18" charset="0"/>
              </a:rPr>
              <a:t>Stretching </a:t>
            </a:r>
            <a:br>
              <a:rPr lang="ru-RU" sz="3000" dirty="0">
                <a:solidFill>
                  <a:srgbClr val="CC3300"/>
                </a:solidFill>
                <a:latin typeface="Georgia Pro" panose="02040502050405020303" pitchFamily="18" charset="0"/>
              </a:rPr>
            </a:br>
            <a:br>
              <a:rPr lang="en-US" sz="3000" dirty="0">
                <a:solidFill>
                  <a:srgbClr val="CC3300"/>
                </a:solidFill>
                <a:latin typeface="Georgia Pro" panose="02040502050405020303" pitchFamily="18" charset="0"/>
              </a:rPr>
            </a:br>
            <a:r>
              <a:rPr lang="ru-RU" sz="3000" dirty="0">
                <a:latin typeface="Georgia Pro" panose="02040502050405020303" pitchFamily="18" charset="0"/>
              </a:rPr>
              <a:t>- </a:t>
            </a:r>
            <a:r>
              <a:rPr lang="en-US" sz="2000" dirty="0" err="1">
                <a:latin typeface="Georgia" panose="02040502050405020303" pitchFamily="18" charset="0"/>
              </a:rPr>
              <a:t>тазобедренные</a:t>
            </a:r>
            <a:r>
              <a:rPr lang="ru-RU" sz="2000" dirty="0">
                <a:latin typeface="Georgia" panose="02040502050405020303" pitchFamily="18" charset="0"/>
              </a:rPr>
              <a:t> </a:t>
            </a:r>
            <a:r>
              <a:rPr lang="en-US" sz="2000" dirty="0" err="1">
                <a:latin typeface="Georgia" panose="02040502050405020303" pitchFamily="18" charset="0"/>
              </a:rPr>
              <a:t>суставы</a:t>
            </a:r>
            <a:r>
              <a:rPr lang="en-US" sz="2000" dirty="0">
                <a:latin typeface="Georgia" panose="02040502050405020303" pitchFamily="18" charset="0"/>
              </a:rPr>
              <a:t>, </a:t>
            </a:r>
            <a:br>
              <a:rPr lang="ru-RU" sz="2000" dirty="0">
                <a:latin typeface="Georgia" panose="02040502050405020303" pitchFamily="18" charset="0"/>
              </a:rPr>
            </a:br>
            <a:br>
              <a:rPr lang="ru-RU" sz="2000" dirty="0">
                <a:latin typeface="Georgia" panose="02040502050405020303" pitchFamily="18" charset="0"/>
              </a:rPr>
            </a:br>
            <a:r>
              <a:rPr lang="ru-RU" sz="2000" dirty="0">
                <a:latin typeface="Georgia" panose="02040502050405020303" pitchFamily="18" charset="0"/>
              </a:rPr>
              <a:t>- </a:t>
            </a:r>
            <a:r>
              <a:rPr lang="en-US" sz="2000" dirty="0" err="1">
                <a:latin typeface="Georgia" panose="02040502050405020303" pitchFamily="18" charset="0"/>
              </a:rPr>
              <a:t>бедра</a:t>
            </a:r>
            <a:r>
              <a:rPr lang="en-US" sz="2000" dirty="0">
                <a:latin typeface="Georgia" panose="02040502050405020303" pitchFamily="18" charset="0"/>
              </a:rPr>
              <a:t>,</a:t>
            </a:r>
            <a:br>
              <a:rPr lang="ru-RU" sz="2000" dirty="0">
                <a:latin typeface="Georgia" panose="02040502050405020303" pitchFamily="18" charset="0"/>
              </a:rPr>
            </a:br>
            <a:br>
              <a:rPr lang="ru-RU" sz="2000" dirty="0">
                <a:latin typeface="Georgia" panose="02040502050405020303" pitchFamily="18" charset="0"/>
              </a:rPr>
            </a:br>
            <a:r>
              <a:rPr lang="en-US" sz="2000" dirty="0">
                <a:latin typeface="Georgia" panose="02040502050405020303" pitchFamily="18" charset="0"/>
              </a:rPr>
              <a:t> </a:t>
            </a:r>
            <a:r>
              <a:rPr lang="ru-RU" sz="2000" dirty="0">
                <a:latin typeface="Georgia" panose="02040502050405020303" pitchFamily="18" charset="0"/>
              </a:rPr>
              <a:t>- </a:t>
            </a:r>
            <a:r>
              <a:rPr lang="en-US" sz="2000" dirty="0" err="1">
                <a:latin typeface="Georgia" panose="02040502050405020303" pitchFamily="18" charset="0"/>
              </a:rPr>
              <a:t>подколенные</a:t>
            </a:r>
            <a:r>
              <a:rPr lang="ru-RU" sz="2000" dirty="0">
                <a:latin typeface="Georgia" panose="02040502050405020303" pitchFamily="18" charset="0"/>
              </a:rPr>
              <a:t> </a:t>
            </a:r>
            <a:r>
              <a:rPr lang="en-US" sz="2000" dirty="0" err="1">
                <a:latin typeface="Georgia" panose="02040502050405020303" pitchFamily="18" charset="0"/>
              </a:rPr>
              <a:t>сухожилия</a:t>
            </a:r>
            <a:r>
              <a:rPr lang="en-US" sz="2000" dirty="0">
                <a:latin typeface="Georgia" panose="02040502050405020303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70317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C141B3-B218-46A0-887A-E4D4472678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rgbClr val="CC3300"/>
                </a:solidFill>
                <a:latin typeface="Georgia Pro" panose="02040502050405020303" pitchFamily="18" charset="0"/>
              </a:rPr>
              <a:t>Воспользуйтесь пожалуйста </a:t>
            </a:r>
            <a:br>
              <a:rPr lang="ru-RU" sz="2800" dirty="0">
                <a:solidFill>
                  <a:srgbClr val="CC3300"/>
                </a:solidFill>
                <a:latin typeface="Georgia Pro" panose="02040502050405020303" pitchFamily="18" charset="0"/>
              </a:rPr>
            </a:br>
            <a:r>
              <a:rPr lang="ru-RU" sz="2800" dirty="0">
                <a:solidFill>
                  <a:srgbClr val="CC3300"/>
                </a:solidFill>
                <a:latin typeface="Georgia Pro" panose="02040502050405020303" pitchFamily="18" charset="0"/>
              </a:rPr>
              <a:t>предложенными «витаминами»!</a:t>
            </a:r>
            <a:br>
              <a:rPr lang="ru-RU" sz="2800" dirty="0">
                <a:solidFill>
                  <a:srgbClr val="CC3300"/>
                </a:solidFill>
                <a:latin typeface="Georgia Pro" panose="02040502050405020303" pitchFamily="18" charset="0"/>
              </a:rPr>
            </a:br>
            <a:r>
              <a:rPr lang="ru-RU" sz="2800" dirty="0">
                <a:solidFill>
                  <a:srgbClr val="CC3300"/>
                </a:solidFill>
                <a:latin typeface="Georgia Pro" panose="02040502050405020303" pitchFamily="18" charset="0"/>
              </a:rPr>
              <a:t>Желаю всем здоровья и хорошего настроения!</a:t>
            </a:r>
          </a:p>
        </p:txBody>
      </p:sp>
      <p:pic>
        <p:nvPicPr>
          <p:cNvPr id="5" name="Объект 4" descr="Изображение выглядит как внутренний, человек, женщина, мужчина&#10;&#10;Автоматически созданное описание">
            <a:extLst>
              <a:ext uri="{FF2B5EF4-FFF2-40B4-BE49-F238E27FC236}">
                <a16:creationId xmlns:a16="http://schemas.microsoft.com/office/drawing/2014/main" id="{8F88D59C-DAB2-44A9-8C7D-4164C0704CE6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3720477" y="2366963"/>
            <a:ext cx="4751045" cy="3424237"/>
          </a:xfrm>
        </p:spPr>
      </p:pic>
    </p:spTree>
    <p:extLst>
      <p:ext uri="{BB962C8B-B14F-4D97-AF65-F5344CB8AC3E}">
        <p14:creationId xmlns:p14="http://schemas.microsoft.com/office/powerpoint/2010/main" val="218063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Капля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366</Words>
  <Application>Microsoft Office PowerPoint</Application>
  <PresentationFormat>Широкоэкранный</PresentationFormat>
  <Paragraphs>34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Georgia</vt:lpstr>
      <vt:lpstr>Georgia Pro</vt:lpstr>
      <vt:lpstr>Tw Cen MT</vt:lpstr>
      <vt:lpstr>Капля</vt:lpstr>
      <vt:lpstr>УПРАЖНЕНИЯ  ДЛЯ  З Д О Р О В Ь я И Хорошего  Н А С Т Р О Е Н И Я «Крепкая спина, сильная талия и стройные ноги»</vt:lpstr>
      <vt:lpstr>«Движение – это тот главный витамин,  которого катастрофически  не хватает современному человеку.  Движение развивает и лечит,  укрепляет тело и продлевает молодость…»</vt:lpstr>
      <vt:lpstr>«Крепкая спина» -   упражнение ПЛАНКА!</vt:lpstr>
      <vt:lpstr>«боковые мышцы туловища – талия»</vt:lpstr>
      <vt:lpstr>«укрепление бедер» </vt:lpstr>
      <vt:lpstr>Stretching – упражнения,  необходимы сами по себе и как разминка в начале, и как заминка в завершении комплексных программ.</vt:lpstr>
      <vt:lpstr>Stretching   - тазобедренные суставы,   - бедра,   - подколенные сухожилия.</vt:lpstr>
      <vt:lpstr>Воспользуйтесь пожалуйста  предложенными «витаминами»! Желаю всем здоровья и хорошего настроения!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УПРАЖНЕНИЯ   ДЛЯ   З Д О Р О В Ь Я  И ХОРОШЕГО   Н А С Т Р О Е Н И Я</dc:title>
  <dc:creator>Вера Вера</dc:creator>
  <cp:lastModifiedBy>Вера Вера</cp:lastModifiedBy>
  <cp:revision>10</cp:revision>
  <dcterms:created xsi:type="dcterms:W3CDTF">2020-07-22T20:14:10Z</dcterms:created>
  <dcterms:modified xsi:type="dcterms:W3CDTF">2021-12-11T21:00:55Z</dcterms:modified>
</cp:coreProperties>
</file>