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354" r:id="rId3"/>
    <p:sldId id="355" r:id="rId4"/>
    <p:sldId id="316" r:id="rId5"/>
    <p:sldId id="264" r:id="rId6"/>
    <p:sldId id="317" r:id="rId7"/>
    <p:sldId id="350" r:id="rId8"/>
    <p:sldId id="352" r:id="rId9"/>
    <p:sldId id="353" r:id="rId10"/>
    <p:sldId id="351" r:id="rId11"/>
    <p:sldId id="349" r:id="rId12"/>
    <p:sldId id="335" r:id="rId13"/>
    <p:sldId id="336" r:id="rId14"/>
    <p:sldId id="338" r:id="rId15"/>
    <p:sldId id="340" r:id="rId16"/>
    <p:sldId id="327" r:id="rId17"/>
    <p:sldId id="341" r:id="rId18"/>
    <p:sldId id="342" r:id="rId19"/>
    <p:sldId id="343" r:id="rId20"/>
    <p:sldId id="347" r:id="rId21"/>
    <p:sldId id="29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CC"/>
    <a:srgbClr val="FF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1" autoAdjust="0"/>
    <p:restoredTop sz="94660"/>
  </p:normalViewPr>
  <p:slideViewPr>
    <p:cSldViewPr>
      <p:cViewPr>
        <p:scale>
          <a:sx n="70" d="100"/>
          <a:sy n="70" d="100"/>
        </p:scale>
        <p:origin x="-534" y="9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82B25F3-7ADB-44F0-B093-9349543BDCCE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809FFF2-1947-4678-A8DF-60C68E433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2B9321-C327-49E7-AC82-98AFEF9CEC7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68E2734C-F41D-48B7-8247-BE82EFD38D5F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5A6FC584-D023-4B49-AFF4-60EB6535A2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29AAF3-71C7-4308-8A55-100A61B1F985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EB7499-3E26-4F06-890C-31D4F73311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D3CE05-4E60-4BC5-B9C7-DAB80130C65E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DD1EBF-B7DA-4619-A996-6D26E58B65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99484391-9182-4915-8473-18E374B28FE2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ED31499B-8CE3-4A6A-9D88-1E4B2E9FDC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9E78C3FC-554E-490B-ABAE-D1167B4F9DC7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E5D67A92-8A7B-4246-819C-7A69023F5A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0B0590-0947-49AA-83A7-39ED3B05B8E8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B2B8A-9B57-4368-A4BA-41D6175EC1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815B36-7138-4BD5-A49F-58BEF24B4147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02750D-BD00-4221-BAF9-5AEFBE8598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5F63DCB3-F23E-449F-8734-AE32370388F9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CDE6507B-7547-443D-BB99-FE7C711D9A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DD030-4E12-47C1-A143-68DBCA4BF97F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7F4A97-8706-48CE-AD1C-EE5C1E5131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ECD4F9BA-2025-40B0-8BF1-789EDEA4C724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3B8C420B-ECE2-4FC9-9174-E5C5138E28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5CE65651-3DC1-4B00-98A2-F66FDD3B9DFE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ED77DB7C-7333-4249-A975-ED7817ADC5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C643DA8-4033-4972-A415-643C496AFC9D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DF5E787-C34B-4171-B0CD-49C3471239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29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99592" y="548680"/>
            <a:ext cx="7772400" cy="881211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0000CC"/>
                </a:solidFill>
                <a:cs typeface="Times New Roman" pitchFamily="18" charset="0"/>
              </a:rPr>
              <a:t>Муниципальное бюджетное дошкольное образовательное учреждение «Детский сад №452 «Родничок»</a:t>
            </a:r>
            <a:r>
              <a:rPr lang="ru-RU" sz="1050" b="1" dirty="0">
                <a:solidFill>
                  <a:srgbClr val="0000CC"/>
                </a:solidFill>
              </a:rPr>
              <a:t/>
            </a:r>
            <a:br>
              <a:rPr lang="ru-RU" sz="1050" b="1" dirty="0">
                <a:solidFill>
                  <a:srgbClr val="0000CC"/>
                </a:solidFill>
              </a:rPr>
            </a:br>
            <a:r>
              <a:rPr lang="ru-RU" sz="1800" b="1" dirty="0">
                <a:solidFill>
                  <a:srgbClr val="0000CC"/>
                </a:solidFill>
                <a:cs typeface="Times New Roman" pitchFamily="18" charset="0"/>
              </a:rPr>
              <a:t>в Московском районе города Нижнего Новгорода </a:t>
            </a:r>
            <a:r>
              <a:rPr lang="ru-RU" sz="1800" b="1" dirty="0" smtClean="0">
                <a:solidFill>
                  <a:srgbClr val="0000CC"/>
                </a:solidFill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00CC"/>
                </a:solidFill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00CC"/>
                </a:solidFill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00CC"/>
                </a:solidFill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7030A0"/>
                </a:solidFill>
                <a:cs typeface="Times New Roman" pitchFamily="18" charset="0"/>
              </a:rPr>
              <a:t>группа № 5 «Мишутка»</a:t>
            </a:r>
            <a:endParaRPr lang="ru-RU" sz="22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340768"/>
            <a:ext cx="9144000" cy="12241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C00000"/>
                </a:solidFill>
                <a:latin typeface="+mn-lt"/>
              </a:rPr>
              <a:t>« Забота о здоровье -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C00000"/>
                </a:solidFill>
                <a:latin typeface="+mn-lt"/>
              </a:rPr>
              <a:t>важнейший труд »</a:t>
            </a:r>
            <a:endParaRPr lang="ru-RU" sz="3600" b="1" i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" name="Picture 2" descr="E:\Фото\IMG_20191003_105006.jpg"/>
          <p:cNvPicPr>
            <a:picLocks noChangeAspect="1" noChangeArrowheads="1"/>
          </p:cNvPicPr>
          <p:nvPr/>
        </p:nvPicPr>
        <p:blipFill>
          <a:blip r:embed="rId3" cstate="print"/>
          <a:srcRect t="20463" r="-389" b="7692"/>
          <a:stretch>
            <a:fillRect/>
          </a:stretch>
        </p:blipFill>
        <p:spPr bwMode="auto">
          <a:xfrm>
            <a:off x="2555776" y="2852936"/>
            <a:ext cx="3744416" cy="3573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over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DCIM\102MSDCF\DSC00614.JPG">
            <a:extLst>
              <a:ext uri="{FF2B5EF4-FFF2-40B4-BE49-F238E27FC236}">
                <a16:creationId xmlns="" xmlns:a16="http://schemas.microsoft.com/office/drawing/2014/main" id="{4DE3433B-C8B9-414B-BF50-F4C580135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3672408" cy="2754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Picture 4" descr="\\Latanova\общая папка\лошадь\DSC04982.JPG">
            <a:extLst>
              <a:ext uri="{FF2B5EF4-FFF2-40B4-BE49-F238E27FC236}">
                <a16:creationId xmlns="" xmlns:a16="http://schemas.microsoft.com/office/drawing/2014/main" id="{4489F6FC-3076-4F22-AC71-E5003C722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89040"/>
            <a:ext cx="3663278" cy="27474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Picture 3" descr="D:\Мои документы\Авторские пособия педагогов МДОУ № 452\Пособия 2015\Сказка в конверте\P1080366.JPG">
            <a:extLst>
              <a:ext uri="{FF2B5EF4-FFF2-40B4-BE49-F238E27FC236}">
                <a16:creationId xmlns="" xmlns:a16="http://schemas.microsoft.com/office/drawing/2014/main" id="{0C7BC211-5049-4502-A1ED-1DB48F72D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3624403" cy="27183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Picture 3" descr="D:\Мои документы\Авторские пособия педагогов МДОУ № 452\Пособия 2015\Сенсор. пирамидка\IMG_3794.JPG">
            <a:extLst>
              <a:ext uri="{FF2B5EF4-FFF2-40B4-BE49-F238E27FC236}">
                <a16:creationId xmlns="" xmlns:a16="http://schemas.microsoft.com/office/drawing/2014/main" id="{8B1F10E4-8EAC-4FB1-9051-98EF57C5D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908719"/>
            <a:ext cx="3672408" cy="2773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95536" y="0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Использование авторских пособий</a:t>
            </a: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C:\Users\Сергей\Desktop\Новая папка (4)\фото Засухина\IMG_20210120_160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2160240" cy="28803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058" name="Picture 10" descr="C:\Users\Сергей\Desktop\Новая папка (4)\фото Засухина\IMG_20210121_093818.jpg"/>
          <p:cNvPicPr>
            <a:picLocks noChangeAspect="1" noChangeArrowheads="1"/>
          </p:cNvPicPr>
          <p:nvPr/>
        </p:nvPicPr>
        <p:blipFill>
          <a:blip r:embed="rId3" cstate="print"/>
          <a:srcRect l="46906" t="12627" r="2579"/>
          <a:stretch>
            <a:fillRect/>
          </a:stretch>
        </p:blipFill>
        <p:spPr bwMode="auto">
          <a:xfrm>
            <a:off x="3779912" y="3702809"/>
            <a:ext cx="1368152" cy="3155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" name="Picture 5" descr="\\Latanova\общая папка\лошадь\DSC04973.JPG">
            <a:extLst>
              <a:ext uri="{FF2B5EF4-FFF2-40B4-BE49-F238E27FC236}">
                <a16:creationId xmlns="" xmlns:a16="http://schemas.microsoft.com/office/drawing/2014/main" id="{A36C9763-1F5C-4C60-9B29-D135501E5D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682" t="23375" r="25791" b="12166"/>
          <a:stretch/>
        </p:blipFill>
        <p:spPr bwMode="auto">
          <a:xfrm>
            <a:off x="5724128" y="3573016"/>
            <a:ext cx="2826060" cy="27038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3" name="Picture 2" descr="\\Latanova\общая папка\лошадь\DSC04977.JPG">
            <a:extLst>
              <a:ext uri="{FF2B5EF4-FFF2-40B4-BE49-F238E27FC236}">
                <a16:creationId xmlns="" xmlns:a16="http://schemas.microsoft.com/office/drawing/2014/main" id="{10357744-B7A8-4E86-9409-42F21A245F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808" r="12965"/>
          <a:stretch/>
        </p:blipFill>
        <p:spPr bwMode="auto">
          <a:xfrm>
            <a:off x="5809839" y="404664"/>
            <a:ext cx="2722601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Picture 8" descr="C:\Users\Сергей\Desktop\Новая папка (4)\фото Засухина\IMG_20210120_1600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3717032"/>
            <a:ext cx="2160240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5" name="Picture 7" descr="C:\Users\Сергей\Desktop\Новая папка (4)\фото Засухина\IMG_20210120_15583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04664"/>
            <a:ext cx="2268253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med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ергей\Desktop\фото\дети 2019-2021\Все строителями будем(Юля,Алина,,Арсений.jpg"/>
          <p:cNvPicPr>
            <a:picLocks noChangeAspect="1" noChangeArrowheads="1"/>
          </p:cNvPicPr>
          <p:nvPr/>
        </p:nvPicPr>
        <p:blipFill>
          <a:blip r:embed="rId2" cstate="print"/>
          <a:srcRect l="15235" t="936" r="24334"/>
          <a:stretch>
            <a:fillRect/>
          </a:stretch>
        </p:blipFill>
        <p:spPr bwMode="auto">
          <a:xfrm>
            <a:off x="1475656" y="476672"/>
            <a:ext cx="2365848" cy="29086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123" name="Picture 3" descr="C:\Users\Сергей\Desktop\фото\дети 2019-2021\пальчиковый теа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548680"/>
            <a:ext cx="2681577" cy="3047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Picture 1" descr="D:\Мои документы\Авторские пособия педагогов МДОУ № 452\Пособия 2015\Шнурочки, узелочки\P1040235.JPG">
            <a:extLst>
              <a:ext uri="{FF2B5EF4-FFF2-40B4-BE49-F238E27FC236}">
                <a16:creationId xmlns="" xmlns:a16="http://schemas.microsoft.com/office/drawing/2014/main" id="{DAA54A2A-6967-4403-9455-A171ED584E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9375"/>
          <a:stretch/>
        </p:blipFill>
        <p:spPr bwMode="auto">
          <a:xfrm>
            <a:off x="755576" y="3429000"/>
            <a:ext cx="3096344" cy="25624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Picture 2" descr="D:\Мои документы\Авторские пособия педагогов МДОУ № 452\Пособия 2015\Шнурочки, узелочки\P1040239.JPG">
            <a:extLst>
              <a:ext uri="{FF2B5EF4-FFF2-40B4-BE49-F238E27FC236}">
                <a16:creationId xmlns="" xmlns:a16="http://schemas.microsoft.com/office/drawing/2014/main" id="{6E8AD228-1C03-4A4C-AC81-0A65A0547A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500" r="19007"/>
          <a:stretch/>
        </p:blipFill>
        <p:spPr bwMode="auto">
          <a:xfrm>
            <a:off x="5076056" y="3501008"/>
            <a:ext cx="2498034" cy="285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Picture 3" descr="C:\Users\Сергей\Desktop\фото\дети 2019-2021\пальчиковый теа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76672"/>
            <a:ext cx="2681577" cy="3047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="" xmlns:p14="http://schemas.microsoft.com/office/powerpoint/2010/main" val="163951563"/>
      </p:ext>
    </p:extLst>
  </p:cSld>
  <p:clrMapOvr>
    <a:masterClrMapping/>
  </p:clrMapOvr>
  <p:transition spd="med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Авторские пособия педагогов МДОУ № 452\Пособия 2015\Сказка в конверте\P1080381.JPG">
            <a:extLst>
              <a:ext uri="{FF2B5EF4-FFF2-40B4-BE49-F238E27FC236}">
                <a16:creationId xmlns="" xmlns:a16="http://schemas.microsoft.com/office/drawing/2014/main" id="{B0DDCCA3-10B5-4CE5-83A2-62A490B662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61048"/>
            <a:ext cx="3440513" cy="25803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Picture 3" descr="D:\Мои документы\Авторские пособия педагогов МДОУ № 452\Пособия 2015\Сказка в конверте\P1080385.JPG">
            <a:extLst>
              <a:ext uri="{FF2B5EF4-FFF2-40B4-BE49-F238E27FC236}">
                <a16:creationId xmlns="" xmlns:a16="http://schemas.microsoft.com/office/drawing/2014/main" id="{BECF40FF-100C-4443-87A8-5ED3B30CB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62110" y="782706"/>
            <a:ext cx="3024335" cy="2268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Picture 7" descr="C:\Users\Сергей\Desktop\Новая папка (4)\фото Засухина\IMG_20210120_1558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76672"/>
            <a:ext cx="2268253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Picture 8" descr="C:\Users\Сергей\Desktop\Новая папка (4)\фото Засухина\IMG_20210120_1600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04664"/>
            <a:ext cx="2160240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098" name="Picture 2" descr="C:\Users\Сергей\Desktop\фото\дети 2019-2021\IMG_20210123_183202.jpg"/>
          <p:cNvPicPr>
            <a:picLocks noChangeAspect="1" noChangeArrowheads="1"/>
          </p:cNvPicPr>
          <p:nvPr/>
        </p:nvPicPr>
        <p:blipFill>
          <a:blip r:embed="rId6" cstate="print"/>
          <a:srcRect l="4163" t="29630" b="12919"/>
          <a:stretch>
            <a:fillRect/>
          </a:stretch>
        </p:blipFill>
        <p:spPr bwMode="auto">
          <a:xfrm>
            <a:off x="4788024" y="3429000"/>
            <a:ext cx="2771800" cy="2215474"/>
          </a:xfrm>
          <a:prstGeom prst="rect">
            <a:avLst/>
          </a:prstGeom>
          <a:noFill/>
        </p:spPr>
      </p:pic>
      <p:pic>
        <p:nvPicPr>
          <p:cNvPr id="4099" name="Picture 3" descr="C:\Users\Сергей\Desktop\фото\дети 2019-2021\IMG_20210123_18334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3573016"/>
            <a:ext cx="2518584" cy="18889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22769674"/>
      </p:ext>
    </p:extLst>
  </p:cSld>
  <p:clrMapOvr>
    <a:masterClrMapping/>
  </p:clrMapOvr>
  <p:transition spd="med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Мои документы\Авторские пособия педагогов МДОУ № 452\Пособия 2015\Сенсор. пирамидка\IMG_3794.JPG">
            <a:extLst>
              <a:ext uri="{FF2B5EF4-FFF2-40B4-BE49-F238E27FC236}">
                <a16:creationId xmlns="" xmlns:a16="http://schemas.microsoft.com/office/drawing/2014/main" id="{8B1F10E4-8EAC-4FB1-9051-98EF57C5D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764704"/>
            <a:ext cx="3670497" cy="24710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" name="Picture 2" descr="D:\Мои документы\Авторские пособия педагогов МДОУ № 452\Пособия 2015\Сенсор. пирамидка\IMG_3808.JPG">
            <a:extLst>
              <a:ext uri="{FF2B5EF4-FFF2-40B4-BE49-F238E27FC236}">
                <a16:creationId xmlns="" xmlns:a16="http://schemas.microsoft.com/office/drawing/2014/main" id="{6C416615-B6BD-402E-A69B-5E7AC60A2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179" y="3441909"/>
            <a:ext cx="3670497" cy="2752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Picture 3" descr="D:\Мои документы\Авторские пособия педагогов МДОУ № 452\Пособия 2015\Сенсор. пирамидка\IMG_3806.JPG">
            <a:extLst>
              <a:ext uri="{FF2B5EF4-FFF2-40B4-BE49-F238E27FC236}">
                <a16:creationId xmlns="" xmlns:a16="http://schemas.microsoft.com/office/drawing/2014/main" id="{31C151C5-4A50-44FB-AE55-6CC3445817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84" y="3412976"/>
            <a:ext cx="3816424" cy="2862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Picture 2" descr="C:\Users\Сергей\Desktop\фото\дети 2019-2021\Серёжа,Макс и Кат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836712"/>
            <a:ext cx="3053239" cy="22899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="" xmlns:p14="http://schemas.microsoft.com/office/powerpoint/2010/main" val="3422172755"/>
      </p:ext>
    </p:extLst>
  </p:cSld>
  <p:clrMapOvr>
    <a:masterClrMapping/>
  </p:clrMapOvr>
  <p:transition spd="med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DCIM\102MSDCF\DSC00599.JPG">
            <a:extLst>
              <a:ext uri="{FF2B5EF4-FFF2-40B4-BE49-F238E27FC236}">
                <a16:creationId xmlns="" xmlns:a16="http://schemas.microsoft.com/office/drawing/2014/main" id="{6D8626B1-ED57-42D6-9B17-912AD45F4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645023"/>
            <a:ext cx="3698553" cy="2773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" name="Picture 2" descr="F:\DCIM\102MSDCF\DSC00604.JPG">
            <a:extLst>
              <a:ext uri="{FF2B5EF4-FFF2-40B4-BE49-F238E27FC236}">
                <a16:creationId xmlns="" xmlns:a16="http://schemas.microsoft.com/office/drawing/2014/main" id="{16F69901-5A94-4B3E-B7D1-905947BC7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73016"/>
            <a:ext cx="3698553" cy="2773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Picture 3" descr="F:\DCIM\102MSDCF\DSC00610.JPG">
            <a:extLst>
              <a:ext uri="{FF2B5EF4-FFF2-40B4-BE49-F238E27FC236}">
                <a16:creationId xmlns="" xmlns:a16="http://schemas.microsoft.com/office/drawing/2014/main" id="{03D0E908-5A22-49E6-898A-2A31C00CD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890" y="645022"/>
            <a:ext cx="3698553" cy="2773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Picture 4" descr="F:\DCIM\102MSDCF\DSC00613.JPG">
            <a:extLst>
              <a:ext uri="{FF2B5EF4-FFF2-40B4-BE49-F238E27FC236}">
                <a16:creationId xmlns="" xmlns:a16="http://schemas.microsoft.com/office/drawing/2014/main" id="{4E20C515-1E40-4F23-9333-AF24CD00F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73016"/>
            <a:ext cx="3794127" cy="28455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="" xmlns:p14="http://schemas.microsoft.com/office/powerpoint/2010/main" val="1780844951"/>
      </p:ext>
    </p:extLst>
  </p:cSld>
  <p:clrMapOvr>
    <a:masterClrMapping/>
  </p:clrMapOvr>
  <p:transition spd="med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ергей\Desktop\все фото Ж Г не смотреть\2019-10-10 - 2021-01-21\IMG_20200131_092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971600" y="1124744"/>
            <a:ext cx="2913022" cy="3884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" name="Picture 2" descr="C:\Users\Сергей\Desktop\все фото Ж Г не смотреть\2019-10-10 - 2021-01-21\IMG_20200131_092535.jpg">
            <a:extLst>
              <a:ext uri="{FF2B5EF4-FFF2-40B4-BE49-F238E27FC236}">
                <a16:creationId xmlns="" xmlns:a16="http://schemas.microsoft.com/office/drawing/2014/main" id="{DF39BBAD-F84A-4E6C-8097-D26832CA1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08720"/>
            <a:ext cx="3006825" cy="4009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med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2004153-2B35-4406-BEF6-A107AFB3A6FC}"/>
              </a:ext>
            </a:extLst>
          </p:cNvPr>
          <p:cNvSpPr txBox="1"/>
          <p:nvPr/>
        </p:nvSpPr>
        <p:spPr>
          <a:xfrm>
            <a:off x="251520" y="188640"/>
            <a:ext cx="819858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Формы и методы развития мелкой моторики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A3E6658-4F25-4B2D-A395-FDAD88051FF1}"/>
              </a:ext>
            </a:extLst>
          </p:cNvPr>
          <p:cNvSpPr txBox="1"/>
          <p:nvPr/>
        </p:nvSpPr>
        <p:spPr>
          <a:xfrm>
            <a:off x="421724" y="4079253"/>
            <a:ext cx="381642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Использование игровых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персонажей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25E676E-BD7E-46F9-A02B-9FA479ED2711}"/>
              </a:ext>
            </a:extLst>
          </p:cNvPr>
          <p:cNvSpPr txBox="1"/>
          <p:nvPr/>
        </p:nvSpPr>
        <p:spPr>
          <a:xfrm>
            <a:off x="3995936" y="5637279"/>
            <a:ext cx="344463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Пальчиковые гимнастики</a:t>
            </a:r>
          </a:p>
        </p:txBody>
      </p:sp>
      <p:pic>
        <p:nvPicPr>
          <p:cNvPr id="9" name="Picture 3" descr="C:\Users\Сергей\Desktop\фото\дети 2019-2021\пальчиковый теа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96752"/>
            <a:ext cx="2681577" cy="3047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Picture 2" descr="C:\Users\Сергей\Desktop\фото\дети 2019-2021\IMG_20210123_183202.jpg"/>
          <p:cNvPicPr>
            <a:picLocks noChangeAspect="1" noChangeArrowheads="1"/>
          </p:cNvPicPr>
          <p:nvPr/>
        </p:nvPicPr>
        <p:blipFill>
          <a:blip r:embed="rId3" cstate="print"/>
          <a:srcRect l="4163" t="29630" b="12919"/>
          <a:stretch>
            <a:fillRect/>
          </a:stretch>
        </p:blipFill>
        <p:spPr bwMode="auto">
          <a:xfrm>
            <a:off x="5868144" y="692696"/>
            <a:ext cx="2771800" cy="22154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682E80E0-24CC-4B03-B229-12F87271C1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996952"/>
            <a:ext cx="3515882" cy="2636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="" xmlns:p14="http://schemas.microsoft.com/office/powerpoint/2010/main" val="35303626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C5D531F-3276-4EA5-B686-4B0C4BDC1677}"/>
              </a:ext>
            </a:extLst>
          </p:cNvPr>
          <p:cNvSpPr txBox="1"/>
          <p:nvPr/>
        </p:nvSpPr>
        <p:spPr>
          <a:xfrm>
            <a:off x="683568" y="4797152"/>
            <a:ext cx="2258157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indent="-274320" algn="ctr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Самомассаж</a:t>
            </a:r>
          </a:p>
        </p:txBody>
      </p:sp>
      <p:pic>
        <p:nvPicPr>
          <p:cNvPr id="6" name="Содержимое 3" descr="P1030548.JPG">
            <a:extLst>
              <a:ext uri="{FF2B5EF4-FFF2-40B4-BE49-F238E27FC236}">
                <a16:creationId xmlns="" xmlns:a16="http://schemas.microsoft.com/office/drawing/2014/main" id="{C56086CF-85A8-4432-93A5-0BF96C9B21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109" t="9511" r="4312" b="2511"/>
          <a:stretch/>
        </p:blipFill>
        <p:spPr>
          <a:xfrm>
            <a:off x="4533104" y="149288"/>
            <a:ext cx="3842333" cy="29617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E42526A-00D9-411E-8274-026E91A29528}"/>
              </a:ext>
            </a:extLst>
          </p:cNvPr>
          <p:cNvSpPr txBox="1"/>
          <p:nvPr/>
        </p:nvSpPr>
        <p:spPr>
          <a:xfrm>
            <a:off x="467544" y="5288340"/>
            <a:ext cx="374441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Выкладывание дорожек из различных материалов</a:t>
            </a:r>
          </a:p>
        </p:txBody>
      </p:sp>
      <p:pic>
        <p:nvPicPr>
          <p:cNvPr id="8" name="Содержимое 3" descr="P1030534.JPG">
            <a:extLst>
              <a:ext uri="{FF2B5EF4-FFF2-40B4-BE49-F238E27FC236}">
                <a16:creationId xmlns="" xmlns:a16="http://schemas.microsoft.com/office/drawing/2014/main" id="{ECAF815A-B9CB-46A8-BAF1-F67090CB9C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9329" y="3635553"/>
            <a:ext cx="3949702" cy="29617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84A9609-036B-473F-BB65-B7CBC1D0D9DE}"/>
              </a:ext>
            </a:extLst>
          </p:cNvPr>
          <p:cNvSpPr txBox="1"/>
          <p:nvPr/>
        </p:nvSpPr>
        <p:spPr>
          <a:xfrm>
            <a:off x="4533104" y="3079723"/>
            <a:ext cx="3507192" cy="991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indent="-274320" algn="ctr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Обследование предметов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C3C7E00-C6A8-4624-B7C4-6F52E270FF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3" y="548680"/>
            <a:ext cx="3057804" cy="4077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="" xmlns:p14="http://schemas.microsoft.com/office/powerpoint/2010/main" val="170539369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P1030549.JPG">
            <a:extLst>
              <a:ext uri="{FF2B5EF4-FFF2-40B4-BE49-F238E27FC236}">
                <a16:creationId xmlns="" xmlns:a16="http://schemas.microsoft.com/office/drawing/2014/main" id="{C19FBDDC-D2D0-45F3-A412-75245039A6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6159" y="476672"/>
            <a:ext cx="4185841" cy="31391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" name="Содержимое 3" descr="P1030519.JPG">
            <a:extLst>
              <a:ext uri="{FF2B5EF4-FFF2-40B4-BE49-F238E27FC236}">
                <a16:creationId xmlns="" xmlns:a16="http://schemas.microsoft.com/office/drawing/2014/main" id="{066B1198-6447-41B7-9B22-892B7878BD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3284984"/>
            <a:ext cx="3816722" cy="28625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41E2B9-4371-48D0-A92C-8A7FA50741AE}"/>
              </a:ext>
            </a:extLst>
          </p:cNvPr>
          <p:cNvSpPr txBox="1"/>
          <p:nvPr/>
        </p:nvSpPr>
        <p:spPr>
          <a:xfrm>
            <a:off x="4595836" y="1268760"/>
            <a:ext cx="357656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Нетрадиционные техники рисования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461CD08-7E29-4A55-B928-833BC7C21E3D}"/>
              </a:ext>
            </a:extLst>
          </p:cNvPr>
          <p:cNvSpPr txBox="1"/>
          <p:nvPr/>
        </p:nvSpPr>
        <p:spPr>
          <a:xfrm>
            <a:off x="899592" y="4725144"/>
            <a:ext cx="352839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Аппликации методом обрывания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348280126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4478011"/>
            <a:ext cx="1784992" cy="23799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57158" y="142852"/>
            <a:ext cx="8535322" cy="61664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Федеральный закон № 273 от 29.12.2012 «Об образовании в РФ»: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David" pitchFamily="34" charset="-79"/>
              </a:rPr>
              <a:t>На современном этапе развития системы образования на первый план выдвигаются задачи создания условий для становления личности каждого ребенка в соответствии с особенностями его психического и физического развития, возможностями и способностями.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ФГОС ДО: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David" pitchFamily="34" charset="-79"/>
              </a:rPr>
              <a:t>коррекционная работа должна быть направлена на освоение детьми с ОВЗ Программы, их  разностороннее  развитие  с  учётом  возрастных  и     индивидуальных особенностей, социальной адаптации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22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David" pitchFamily="34" charset="-79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22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David" pitchFamily="34" charset="-79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David" pitchFamily="34" charset="-79"/>
              </a:rPr>
              <a:t>    </a:t>
            </a:r>
            <a:endParaRPr kumimoji="0" lang="ru-RU" sz="22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David" pitchFamily="34" charset="-79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3491880" y="2420888"/>
            <a:ext cx="1656184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 spd="med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82281"/>
            <a:ext cx="8964488" cy="1272774"/>
          </a:xfrm>
        </p:spPr>
        <p:txBody>
          <a:bodyPr rtlCol="0">
            <a:normAutofit/>
          </a:bodyPr>
          <a:lstStyle/>
          <a:p>
            <a:pPr algn="ctr">
              <a:lnSpc>
                <a:spcPct val="90000"/>
              </a:lnSpc>
              <a:buNone/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Положительные эффекты</a:t>
            </a:r>
            <a:endParaRPr lang="ru-RU" sz="32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  <a:p>
            <a:pPr algn="ctr">
              <a:lnSpc>
                <a:spcPct val="90000"/>
              </a:lnSpc>
              <a:buNone/>
              <a:defRPr/>
            </a:pPr>
            <a:endParaRPr lang="ru-RU" sz="32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ru-RU" sz="20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  <p:sp>
        <p:nvSpPr>
          <p:cNvPr id="6" name="Скругленный прямоугольник 4">
            <a:extLst>
              <a:ext uri="{FF2B5EF4-FFF2-40B4-BE49-F238E27FC236}">
                <a16:creationId xmlns="" xmlns:a16="http://schemas.microsoft.com/office/drawing/2014/main" id="{8013F042-A92D-45C4-BF8F-36640FDDB084}"/>
              </a:ext>
            </a:extLst>
          </p:cNvPr>
          <p:cNvSpPr/>
          <p:nvPr/>
        </p:nvSpPr>
        <p:spPr>
          <a:xfrm>
            <a:off x="413792" y="2741144"/>
            <a:ext cx="8136903" cy="64807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Использовались разнообразные формы, методы </a:t>
            </a: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приёмы 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5">
            <a:extLst>
              <a:ext uri="{FF2B5EF4-FFF2-40B4-BE49-F238E27FC236}">
                <a16:creationId xmlns="" xmlns:a16="http://schemas.microsoft.com/office/drawing/2014/main" id="{0E7BA618-A9B8-463B-B753-227B94B0D5A0}"/>
              </a:ext>
            </a:extLst>
          </p:cNvPr>
          <p:cNvSpPr/>
          <p:nvPr/>
        </p:nvSpPr>
        <p:spPr>
          <a:xfrm>
            <a:off x="481069" y="1677386"/>
            <a:ext cx="8064895" cy="7920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Созданы специальные условий для развития мелкой моторики у детей с ДЦП; 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развивающая предметно-пространственная среда группы 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дополнена 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новыми авторскими пособиями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6">
            <a:extLst>
              <a:ext uri="{FF2B5EF4-FFF2-40B4-BE49-F238E27FC236}">
                <a16:creationId xmlns="" xmlns:a16="http://schemas.microsoft.com/office/drawing/2014/main" id="{9E8378F1-0B09-4BDF-AD96-53B02C53B1CD}"/>
              </a:ext>
            </a:extLst>
          </p:cNvPr>
          <p:cNvSpPr/>
          <p:nvPr/>
        </p:nvSpPr>
        <p:spPr>
          <a:xfrm>
            <a:off x="395790" y="3678518"/>
            <a:ext cx="8172908" cy="90632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lnSpc>
                <a:spcPct val="80000"/>
              </a:lnSpc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Создана картотеки пальчиковых гимнастик, художественного слова для самомассажа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702A260A-D919-4969-8045-5756E7AB6150}"/>
              </a:ext>
            </a:extLst>
          </p:cNvPr>
          <p:cNvSpPr/>
          <p:nvPr/>
        </p:nvSpPr>
        <p:spPr>
          <a:xfrm>
            <a:off x="395790" y="4874149"/>
            <a:ext cx="8208912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lnSpc>
                <a:spcPct val="80000"/>
              </a:lnSpc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 родителей повысилась педагогических компетенций родителей по вопросам развития мелкой моторики у детей</a:t>
            </a:r>
          </a:p>
        </p:txBody>
      </p:sp>
    </p:spTree>
    <p:extLst>
      <p:ext uri="{BB962C8B-B14F-4D97-AF65-F5344CB8AC3E}">
        <p14:creationId xmlns="" xmlns:p14="http://schemas.microsoft.com/office/powerpoint/2010/main" val="3332423969"/>
      </p:ext>
    </p:extLst>
  </p:cSld>
  <p:clrMapOvr>
    <a:masterClrMapping/>
  </p:clrMapOvr>
  <p:transition spd="med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0" y="-142876"/>
            <a:ext cx="8892480" cy="2203724"/>
          </a:xfrm>
        </p:spPr>
        <p:txBody>
          <a:bodyPr>
            <a:normAutofit fontScale="90000"/>
          </a:bodyPr>
          <a:lstStyle/>
          <a:p>
            <a:r>
              <a:rPr lang="ru-RU" sz="5400" i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</a:t>
            </a:r>
            <a:r>
              <a:rPr lang="ru-RU" sz="5400" i="1" kern="10" spc="-10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Спасибо </a:t>
            </a:r>
            <a:br>
              <a:rPr lang="ru-RU" sz="5400" i="1" kern="10" spc="-10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</a:br>
            <a:r>
              <a:rPr lang="ru-RU" sz="5400" i="1" kern="10" spc="-10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          за </a:t>
            </a:r>
            <a:br>
              <a:rPr lang="ru-RU" sz="5400" i="1" kern="10" spc="-10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</a:br>
            <a:r>
              <a:rPr lang="ru-RU" sz="5400" i="1" kern="10" spc="-10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          внимание</a:t>
            </a:r>
            <a:endParaRPr lang="ru-RU" sz="5400" spc="-100" dirty="0"/>
          </a:p>
        </p:txBody>
      </p:sp>
      <p:sp>
        <p:nvSpPr>
          <p:cNvPr id="30723" name="WordArt 2"/>
          <p:cNvSpPr>
            <a:spLocks noChangeArrowheads="1" noChangeShapeType="1" noTextEdit="1"/>
          </p:cNvSpPr>
          <p:nvPr/>
        </p:nvSpPr>
        <p:spPr bwMode="auto">
          <a:xfrm>
            <a:off x="1428750" y="2286000"/>
            <a:ext cx="6276975" cy="1071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026" name="Picture 2" descr="E:\Фото\IMG_20191003_105006.jpg"/>
          <p:cNvPicPr>
            <a:picLocks noChangeAspect="1" noChangeArrowheads="1"/>
          </p:cNvPicPr>
          <p:nvPr/>
        </p:nvPicPr>
        <p:blipFill>
          <a:blip r:embed="rId2" cstate="print"/>
          <a:srcRect t="21154" r="-12821" b="7692"/>
          <a:stretch>
            <a:fillRect/>
          </a:stretch>
        </p:blipFill>
        <p:spPr bwMode="auto">
          <a:xfrm>
            <a:off x="2195736" y="2132856"/>
            <a:ext cx="5288243" cy="44469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357158" y="142852"/>
            <a:ext cx="8535322" cy="616646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endParaRPr lang="ru-RU" sz="2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avid" pitchFamily="34" charset="-79"/>
            </a:endParaRP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Болеет </a:t>
            </a:r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без конца ребенок.</a:t>
            </a:r>
            <a:endParaRPr lang="ru-RU" sz="2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avid" pitchFamily="34" charset="-79"/>
            </a:endParaRP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Мать в панике, в слезах: и страх и грусть.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- Ведь я его с пелёнок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Всегда в тепле держать стремлюсь.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В квартире окна даже летом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Открыть боится – вдруг сквозняк,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С ним то - в больницу, то в аптеку,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Лекарств и перечесть нельзя.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Не мальчик, словом, а страданье.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Вот так, порой, мы из детей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Растим тепличное создание,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А не бойцов – богатырей. 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ценностного </a:t>
            </a:r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отношения к своему здоровью</a:t>
            </a:r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.</a:t>
            </a:r>
          </a:p>
          <a:p>
            <a:endParaRPr lang="ru-RU" sz="2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avid" pitchFamily="34" charset="-79"/>
            </a:endParaRP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                                    В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. </a:t>
            </a:r>
            <a:r>
              <a:rPr lang="ru-RU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Крестова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 «</a:t>
            </a:r>
            <a:r>
              <a:rPr lang="ru-RU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Теплиное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avid" pitchFamily="34" charset="-79"/>
              </a:rPr>
              <a:t> создание»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22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David" pitchFamily="34" charset="-79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22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David" pitchFamily="34" charset="-79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David" pitchFamily="34" charset="-79"/>
              </a:rPr>
              <a:t>    </a:t>
            </a:r>
            <a:endParaRPr kumimoji="0" lang="ru-RU" sz="22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David" pitchFamily="34" charset="-79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42852"/>
            <a:ext cx="8535322" cy="616646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  <a:defRPr/>
            </a:pPr>
            <a:r>
              <a:rPr lang="ru-RU" sz="3500" b="1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Актуальность</a:t>
            </a:r>
          </a:p>
          <a:p>
            <a:pPr algn="ctr">
              <a:buNone/>
              <a:defRPr/>
            </a:pPr>
            <a:r>
              <a:rPr lang="ru-RU" sz="2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Федеральный закон № 273 от 29.12.2012 «Об образовании в РФ»:</a:t>
            </a:r>
            <a:r>
              <a:rPr lang="ru-RU" sz="2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David" pitchFamily="34" charset="-79"/>
              </a:rPr>
              <a:t>На современном этапе развития системы образования на первый план выдвигаются задачи создания условий для становления личности каждого ребенка в соответствии с особенностями его психического и физического развития, возможностями и способностями.</a:t>
            </a:r>
          </a:p>
          <a:p>
            <a:pPr>
              <a:buNone/>
              <a:defRPr/>
            </a:pPr>
            <a:endParaRPr lang="ru-RU" sz="2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David" pitchFamily="34" charset="-79"/>
            </a:endParaRPr>
          </a:p>
          <a:p>
            <a:pPr algn="ctr">
              <a:buNone/>
              <a:defRPr/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buNone/>
              <a:defRPr/>
            </a:pPr>
            <a:r>
              <a:rPr lang="ru-RU" sz="2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ФГОС ДО: </a:t>
            </a:r>
            <a:r>
              <a:rPr lang="ru-RU" sz="2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David" pitchFamily="34" charset="-79"/>
              </a:rPr>
              <a:t>коррекционная работа должна быть направлена на освоение детьми с ОВЗ Программы, их  разностороннее  развитие  с  учётом  возрастных  и     индивидуальных особенностей, социальной адаптации</a:t>
            </a:r>
          </a:p>
          <a:p>
            <a:pPr algn="ctr">
              <a:defRPr/>
            </a:pPr>
            <a:endParaRPr lang="ru-RU" sz="2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David" pitchFamily="34" charset="-79"/>
            </a:endParaRPr>
          </a:p>
          <a:p>
            <a:pPr>
              <a:buNone/>
              <a:defRPr/>
            </a:pPr>
            <a:endParaRPr lang="ru-RU" sz="2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David" pitchFamily="34" charset="-79"/>
            </a:endParaRPr>
          </a:p>
          <a:p>
            <a:pPr>
              <a:buNone/>
              <a:defRPr/>
            </a:pPr>
            <a:r>
              <a:rPr lang="ru-RU" sz="2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David" pitchFamily="34" charset="-79"/>
              </a:rPr>
              <a:t>    Степень развития мелкой моторики определяет важные качества для будущего детей: речевые возможности, внимание, координация, концентрация и др. 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3970378" y="4437112"/>
            <a:ext cx="1656184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3970378" y="2448170"/>
            <a:ext cx="165618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 spd="med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82281"/>
            <a:ext cx="8964488" cy="1272774"/>
          </a:xfrm>
        </p:spPr>
        <p:txBody>
          <a:bodyPr rtlCol="0">
            <a:normAutofit/>
          </a:bodyPr>
          <a:lstStyle/>
          <a:p>
            <a:pPr algn="ctr">
              <a:lnSpc>
                <a:spcPct val="90000"/>
              </a:lnSpc>
              <a:buNone/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Цель: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развитие мелкой моторики у детей с ДЦП</a:t>
            </a:r>
          </a:p>
          <a:p>
            <a:pPr algn="ctr">
              <a:lnSpc>
                <a:spcPct val="90000"/>
              </a:lnSpc>
              <a:buNone/>
              <a:defRPr/>
            </a:pPr>
            <a:endParaRPr lang="ru-RU" sz="32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  <a:p>
            <a:pPr algn="ctr">
              <a:lnSpc>
                <a:spcPct val="90000"/>
              </a:lnSpc>
              <a:buNone/>
              <a:defRPr/>
            </a:pPr>
            <a:endParaRPr lang="ru-RU" sz="32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ru-RU" sz="20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  <p:sp>
        <p:nvSpPr>
          <p:cNvPr id="5" name="Содержимое 2">
            <a:extLst>
              <a:ext uri="{FF2B5EF4-FFF2-40B4-BE49-F238E27FC236}">
                <a16:creationId xmlns="" xmlns:a16="http://schemas.microsoft.com/office/drawing/2014/main" id="{CF625D67-3399-410D-8E0B-B9AC7BF70DBD}"/>
              </a:ext>
            </a:extLst>
          </p:cNvPr>
          <p:cNvSpPr txBox="1">
            <a:spLocks/>
          </p:cNvSpPr>
          <p:nvPr/>
        </p:nvSpPr>
        <p:spPr>
          <a:xfrm>
            <a:off x="377459" y="825120"/>
            <a:ext cx="1504415" cy="690305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80000"/>
              </a:lnSpc>
              <a:spcAft>
                <a:spcPts val="0"/>
              </a:spcAft>
            </a:pPr>
            <a:endParaRPr lang="ru-RU" sz="2200" b="1" dirty="0">
              <a:solidFill>
                <a:srgbClr val="0000CC"/>
              </a:solidFill>
              <a:ea typeface="Times New Roman" pitchFamily="18" charset="0"/>
              <a:cs typeface="Arial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Wingdings"/>
              <a:buNone/>
            </a:pPr>
            <a:r>
              <a:rPr lang="ru-RU" sz="55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Задачи: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/>
            </a:r>
            <a:b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</a:br>
            <a:endParaRPr lang="ru-RU" sz="2200" b="1" dirty="0">
              <a:solidFill>
                <a:srgbClr val="0000CC"/>
              </a:solidFill>
              <a:ea typeface="Times New Roman" pitchFamily="18" charset="0"/>
              <a:cs typeface="Arial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</a:pPr>
            <a:endParaRPr lang="ru-RU" sz="2200" b="1" dirty="0">
              <a:solidFill>
                <a:srgbClr val="0000CC"/>
              </a:solidFill>
              <a:ea typeface="Times New Roman" pitchFamily="18" charset="0"/>
              <a:cs typeface="Arial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</a:pPr>
            <a:endParaRPr lang="ru-RU" sz="2600" b="1" dirty="0">
              <a:ea typeface="Times New Roman" pitchFamily="18" charset="0"/>
              <a:cs typeface="Arial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</a:pPr>
            <a:endParaRPr lang="ru-RU" sz="2600" dirty="0">
              <a:ea typeface="Times New Roman" pitchFamily="18" charset="0"/>
              <a:cs typeface="Arial" charset="0"/>
            </a:endParaRPr>
          </a:p>
        </p:txBody>
      </p:sp>
      <p:sp>
        <p:nvSpPr>
          <p:cNvPr id="6" name="Скругленный прямоугольник 4">
            <a:extLst>
              <a:ext uri="{FF2B5EF4-FFF2-40B4-BE49-F238E27FC236}">
                <a16:creationId xmlns="" xmlns:a16="http://schemas.microsoft.com/office/drawing/2014/main" id="{8013F042-A92D-45C4-BF8F-36640FDDB084}"/>
              </a:ext>
            </a:extLst>
          </p:cNvPr>
          <p:cNvSpPr/>
          <p:nvPr/>
        </p:nvSpPr>
        <p:spPr>
          <a:xfrm>
            <a:off x="413792" y="2741144"/>
            <a:ext cx="8136903" cy="64807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Укрепление мелкой моторики с использованием разнообразных форм, методов и приёмов </a:t>
            </a:r>
          </a:p>
        </p:txBody>
      </p:sp>
      <p:sp>
        <p:nvSpPr>
          <p:cNvPr id="7" name="Скругленный прямоугольник 5">
            <a:extLst>
              <a:ext uri="{FF2B5EF4-FFF2-40B4-BE49-F238E27FC236}">
                <a16:creationId xmlns="" xmlns:a16="http://schemas.microsoft.com/office/drawing/2014/main" id="{0E7BA618-A9B8-463B-B753-227B94B0D5A0}"/>
              </a:ext>
            </a:extLst>
          </p:cNvPr>
          <p:cNvSpPr/>
          <p:nvPr/>
        </p:nvSpPr>
        <p:spPr>
          <a:xfrm>
            <a:off x="481069" y="1677386"/>
            <a:ext cx="8064895" cy="7920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Создание специальных условий для развития мелкой моторики у детей с ДЦП; пополнение развивающей предметно-пространственной среды группы</a:t>
            </a:r>
          </a:p>
        </p:txBody>
      </p:sp>
      <p:sp>
        <p:nvSpPr>
          <p:cNvPr id="8" name="Скругленный прямоугольник 6">
            <a:extLst>
              <a:ext uri="{FF2B5EF4-FFF2-40B4-BE49-F238E27FC236}">
                <a16:creationId xmlns="" xmlns:a16="http://schemas.microsoft.com/office/drawing/2014/main" id="{9E8378F1-0B09-4BDF-AD96-53B02C53B1CD}"/>
              </a:ext>
            </a:extLst>
          </p:cNvPr>
          <p:cNvSpPr/>
          <p:nvPr/>
        </p:nvSpPr>
        <p:spPr>
          <a:xfrm>
            <a:off x="395790" y="3678518"/>
            <a:ext cx="8172908" cy="90632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lnSpc>
                <a:spcPct val="80000"/>
              </a:lnSpc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Создание картотеки пальчиковых гимнастик, художественного слова для самомассажа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702A260A-D919-4969-8045-5756E7AB6150}"/>
              </a:ext>
            </a:extLst>
          </p:cNvPr>
          <p:cNvSpPr/>
          <p:nvPr/>
        </p:nvSpPr>
        <p:spPr>
          <a:xfrm>
            <a:off x="395790" y="4874149"/>
            <a:ext cx="8208912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lnSpc>
                <a:spcPct val="80000"/>
              </a:lnSpc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Повышение педагогических компетенций родителей по вопросам развития мелкой моторики у детей</a:t>
            </a:r>
          </a:p>
        </p:txBody>
      </p:sp>
    </p:spTree>
  </p:cSld>
  <p:clrMapOvr>
    <a:masterClrMapping/>
  </p:clrMapOvr>
  <p:transition spd="med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ергей\Desktop\фото\дети 2019-2021\IMG_20191129_080445.jpg"/>
          <p:cNvPicPr>
            <a:picLocks noChangeAspect="1" noChangeArrowheads="1"/>
          </p:cNvPicPr>
          <p:nvPr/>
        </p:nvPicPr>
        <p:blipFill>
          <a:blip r:embed="rId2" cstate="print"/>
          <a:srcRect l="42971" t="19616" b="38456"/>
          <a:stretch>
            <a:fillRect/>
          </a:stretch>
        </p:blipFill>
        <p:spPr bwMode="auto">
          <a:xfrm>
            <a:off x="4283968" y="1196752"/>
            <a:ext cx="3096344" cy="30351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238C9645-DA06-4806-8CE4-7A2E6904477F}"/>
              </a:ext>
            </a:extLst>
          </p:cNvPr>
          <p:cNvSpPr txBox="1"/>
          <p:nvPr/>
        </p:nvSpPr>
        <p:spPr>
          <a:xfrm>
            <a:off x="408576" y="0"/>
            <a:ext cx="795637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Организация предметно-пространственной развивающей среды</a:t>
            </a:r>
          </a:p>
        </p:txBody>
      </p:sp>
      <p:pic>
        <p:nvPicPr>
          <p:cNvPr id="12" name="Picture 2" descr="C:\Users\Сергей\Desktop\все фото Ж Г не смотреть\2019-10-10 - 2021-01-21\IMG_20191129_074626.jpg">
            <a:extLst>
              <a:ext uri="{FF2B5EF4-FFF2-40B4-BE49-F238E27FC236}">
                <a16:creationId xmlns="" xmlns:a16="http://schemas.microsoft.com/office/drawing/2014/main" id="{71ECFC09-A5A5-45F3-9BB3-676ED1C53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t="43405" r="34615" b="24864"/>
          <a:stretch>
            <a:fillRect/>
          </a:stretch>
        </p:blipFill>
        <p:spPr bwMode="auto">
          <a:xfrm>
            <a:off x="4211960" y="4437112"/>
            <a:ext cx="3227268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6" name="Picture 6" descr="C:\Users\Сергей\Desktop\Новая папка (4)\фото Засухина\IMG_20210122_1353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132856"/>
            <a:ext cx="3386912" cy="45158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документы\Авторские пособия педагогов МДОУ № 452\Пособия 2015\Цветной лабиринт\DSC07140.JPG">
            <a:extLst>
              <a:ext uri="{FF2B5EF4-FFF2-40B4-BE49-F238E27FC236}">
                <a16:creationId xmlns="" xmlns:a16="http://schemas.microsoft.com/office/drawing/2014/main" id="{A6999D5F-5566-4D7F-BA5E-95E3230DC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0980"/>
            <a:ext cx="3744416" cy="2808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Picture 3" descr="C:\Users\Сергей\Desktop\Новая папка (4)\фото Засухина\IMG_20210122_1339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3996" y="476671"/>
            <a:ext cx="3936436" cy="295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Picture 3" descr="F:\фото\2009-11-06-2158-16\P1000755.JPG">
            <a:extLst>
              <a:ext uri="{FF2B5EF4-FFF2-40B4-BE49-F238E27FC236}">
                <a16:creationId xmlns="" xmlns:a16="http://schemas.microsoft.com/office/drawing/2014/main" id="{050268EB-65CC-4E75-8224-0E1D61918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32656"/>
            <a:ext cx="3840944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Picture 3" descr="C:\Users\Сергей\Pictures\пособия.jpg"/>
          <p:cNvPicPr>
            <a:picLocks noChangeAspect="1" noChangeArrowheads="1"/>
          </p:cNvPicPr>
          <p:nvPr/>
        </p:nvPicPr>
        <p:blipFill>
          <a:blip r:embed="rId5" cstate="print"/>
          <a:srcRect l="7556" r="3660"/>
          <a:stretch>
            <a:fillRect/>
          </a:stretch>
        </p:blipFill>
        <p:spPr bwMode="auto">
          <a:xfrm>
            <a:off x="4572000" y="3573016"/>
            <a:ext cx="3977971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ергей\Desktop\Новая папка (4)\фото Засухина\IMG_20210122_133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2184243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" name="Picture 12" descr="C:\Users\Сергей\Desktop\Новая папка (4)\фото Засухина\IMG_20210122_1336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2939819" y="4221088"/>
            <a:ext cx="2976331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Picture 4" descr="C:\Users\Сергей\Desktop\Новая папка (4)\фото Засухина\IMG_20210122_1345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717032"/>
            <a:ext cx="2070230" cy="27603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Picture 11" descr="C:\Users\Сергей\Desktop\Новая папка (4)\фото Засухина\IMG_20210122_1332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546" y="3933056"/>
            <a:ext cx="2142238" cy="2856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Picture 5" descr="C:\Users\Сергей\Desktop\Новая папка (4)\фото Засухина\IMG_20210122_1347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04664"/>
            <a:ext cx="2268252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074" name="Picture 2" descr="C:\Users\Сергей\Desktop\фото\дети 2019-2021\IMG_20210123_183106.jpg"/>
          <p:cNvPicPr>
            <a:picLocks noChangeAspect="1" noChangeArrowheads="1"/>
          </p:cNvPicPr>
          <p:nvPr/>
        </p:nvPicPr>
        <p:blipFill>
          <a:blip r:embed="rId7" cstate="print"/>
          <a:srcRect l="6614" t="22036" b="15111"/>
          <a:stretch>
            <a:fillRect/>
          </a:stretch>
        </p:blipFill>
        <p:spPr bwMode="auto">
          <a:xfrm>
            <a:off x="2915816" y="476672"/>
            <a:ext cx="2880320" cy="2584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med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Сергей\Desktop\фото\дети 2019-2021\IMG_20210123_183340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60000">
            <a:off x="4738227" y="218406"/>
            <a:ext cx="3433591" cy="25751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Picture 2" descr="C:\Users\Сергей\Desktop\фото\дети 2019-2021\IMG_20210123_183202.jpg"/>
          <p:cNvPicPr>
            <a:picLocks noChangeAspect="1" noChangeArrowheads="1"/>
          </p:cNvPicPr>
          <p:nvPr/>
        </p:nvPicPr>
        <p:blipFill>
          <a:blip r:embed="rId3" cstate="print"/>
          <a:srcRect l="4163" t="29630" b="12919"/>
          <a:stretch>
            <a:fillRect/>
          </a:stretch>
        </p:blipFill>
        <p:spPr bwMode="auto">
          <a:xfrm>
            <a:off x="755576" y="260648"/>
            <a:ext cx="3096344" cy="24748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170" name="Picture 2" descr="C:\Users\Сергей\Desktop\фото\дети 2019-2021\IMG_20210123_183136.jpg"/>
          <p:cNvPicPr>
            <a:picLocks noChangeAspect="1" noChangeArrowheads="1"/>
          </p:cNvPicPr>
          <p:nvPr/>
        </p:nvPicPr>
        <p:blipFill>
          <a:blip r:embed="rId4" cstate="print"/>
          <a:srcRect l="3294" t="28354" b="7412"/>
          <a:stretch>
            <a:fillRect/>
          </a:stretch>
        </p:blipFill>
        <p:spPr bwMode="auto">
          <a:xfrm>
            <a:off x="799686" y="3068960"/>
            <a:ext cx="3124242" cy="27669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171" name="Picture 3" descr="C:\Users\Сергей\Desktop\фото\дети 2019-2021\пальчиковый театр.jpg"/>
          <p:cNvPicPr>
            <a:picLocks noChangeAspect="1" noChangeArrowheads="1"/>
          </p:cNvPicPr>
          <p:nvPr/>
        </p:nvPicPr>
        <p:blipFill>
          <a:blip r:embed="rId5" cstate="print"/>
          <a:srcRect l="9965" t="54446" r="31450" b="7389"/>
          <a:stretch>
            <a:fillRect/>
          </a:stretch>
        </p:blipFill>
        <p:spPr bwMode="auto">
          <a:xfrm>
            <a:off x="4611329" y="3034302"/>
            <a:ext cx="3273039" cy="28429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med">
    <p:wipe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3895</TotalTime>
  <Words>430</Words>
  <Application>Microsoft Office PowerPoint</Application>
  <PresentationFormat>Экран (4:3)</PresentationFormat>
  <Paragraphs>63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Муниципальное бюджетное дошкольное образовательное учреждение «Детский сад №452 «Родничок» в Московском районе города Нижнего Новгорода   группа № 5 «Мишутка»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 Спасибо              за             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детский сад №14 «Красная шапочка» город Котовск Тамбовской области</dc:title>
  <dc:creator>ZSN</dc:creator>
  <cp:lastModifiedBy>ZSN</cp:lastModifiedBy>
  <cp:revision>430</cp:revision>
  <dcterms:modified xsi:type="dcterms:W3CDTF">2021-02-03T15:09:19Z</dcterms:modified>
</cp:coreProperties>
</file>