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6" r:id="rId3"/>
    <p:sldId id="278" r:id="rId4"/>
    <p:sldId id="284" r:id="rId5"/>
    <p:sldId id="285" r:id="rId6"/>
    <p:sldId id="287" r:id="rId7"/>
    <p:sldId id="288" r:id="rId8"/>
    <p:sldId id="290" r:id="rId9"/>
    <p:sldId id="298" r:id="rId10"/>
    <p:sldId id="280" r:id="rId11"/>
    <p:sldId id="269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94" r:id="rId26"/>
    <p:sldId id="292" r:id="rId27"/>
    <p:sldId id="299" r:id="rId28"/>
    <p:sldId id="301" r:id="rId29"/>
    <p:sldId id="302" r:id="rId30"/>
    <p:sldId id="303" r:id="rId31"/>
    <p:sldId id="304" r:id="rId32"/>
    <p:sldId id="305" r:id="rId33"/>
    <p:sldId id="306" r:id="rId34"/>
    <p:sldId id="308" r:id="rId35"/>
    <p:sldId id="26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2221190.png"/>
          <p:cNvPicPr>
            <a:picLocks noChangeAspect="1"/>
          </p:cNvPicPr>
          <p:nvPr userDrawn="1"/>
        </p:nvPicPr>
        <p:blipFill>
          <a:blip r:embed="rId2" cstate="print"/>
          <a:srcRect r="31496"/>
          <a:stretch>
            <a:fillRect/>
          </a:stretch>
        </p:blipFill>
        <p:spPr>
          <a:xfrm>
            <a:off x="285720" y="4357694"/>
            <a:ext cx="1357322" cy="175580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 userDrawn="1"/>
        </p:nvSpPr>
        <p:spPr>
          <a:xfrm>
            <a:off x="1643042" y="142852"/>
            <a:ext cx="7358114" cy="6500858"/>
          </a:xfrm>
          <a:prstGeom prst="roundRect">
            <a:avLst/>
          </a:prstGeom>
          <a:solidFill>
            <a:schemeClr val="bg1">
              <a:alpha val="50000"/>
            </a:schemeClr>
          </a:solidFill>
          <a:ln w="63500">
            <a:solidFill>
              <a:srgbClr val="6699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222119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8556561">
            <a:off x="614319" y="4922221"/>
            <a:ext cx="1981371" cy="1994146"/>
          </a:xfrm>
          <a:prstGeom prst="rect">
            <a:avLst/>
          </a:prstGeom>
        </p:spPr>
      </p:pic>
      <p:pic>
        <p:nvPicPr>
          <p:cNvPr id="15" name="Рисунок 14" descr="2221190.png"/>
          <p:cNvPicPr>
            <a:picLocks noChangeAspect="1"/>
          </p:cNvPicPr>
          <p:nvPr userDrawn="1"/>
        </p:nvPicPr>
        <p:blipFill>
          <a:blip r:embed="rId4" cstate="print"/>
          <a:srcRect l="35101" t="70492" r="21633"/>
          <a:stretch>
            <a:fillRect/>
          </a:stretch>
        </p:blipFill>
        <p:spPr>
          <a:xfrm rot="2123006" flipV="1">
            <a:off x="898495" y="2544419"/>
            <a:ext cx="857255" cy="662741"/>
          </a:xfrm>
          <a:prstGeom prst="rect">
            <a:avLst/>
          </a:prstGeom>
        </p:spPr>
      </p:pic>
      <p:pic>
        <p:nvPicPr>
          <p:cNvPr id="16" name="Рисунок 15" descr="2221190.png"/>
          <p:cNvPicPr>
            <a:picLocks noChangeAspect="1"/>
          </p:cNvPicPr>
          <p:nvPr userDrawn="1"/>
        </p:nvPicPr>
        <p:blipFill>
          <a:blip r:embed="rId2" cstate="print"/>
          <a:srcRect l="35101" t="70492" r="21633"/>
          <a:stretch>
            <a:fillRect/>
          </a:stretch>
        </p:blipFill>
        <p:spPr>
          <a:xfrm rot="6842967">
            <a:off x="696961" y="2881121"/>
            <a:ext cx="857255" cy="518102"/>
          </a:xfrm>
          <a:prstGeom prst="rect">
            <a:avLst/>
          </a:prstGeom>
        </p:spPr>
      </p:pic>
      <p:pic>
        <p:nvPicPr>
          <p:cNvPr id="17" name="Рисунок 16" descr="222119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28596" y="3143248"/>
            <a:ext cx="1981371" cy="1755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" name="Рисунок 19" descr="4451283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5720" y="142852"/>
            <a:ext cx="1981372" cy="1685690"/>
          </a:xfrm>
          <a:prstGeom prst="rect">
            <a:avLst/>
          </a:prstGeom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2221190.png"/>
          <p:cNvPicPr>
            <a:picLocks noChangeAspect="1"/>
          </p:cNvPicPr>
          <p:nvPr userDrawn="1"/>
        </p:nvPicPr>
        <p:blipFill>
          <a:blip r:embed="rId2" cstate="print"/>
          <a:srcRect r="31496"/>
          <a:stretch>
            <a:fillRect/>
          </a:stretch>
        </p:blipFill>
        <p:spPr>
          <a:xfrm>
            <a:off x="285720" y="4357694"/>
            <a:ext cx="1357322" cy="17558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1643042" y="142852"/>
            <a:ext cx="7358114" cy="6500858"/>
          </a:xfrm>
          <a:prstGeom prst="roundRect">
            <a:avLst/>
          </a:prstGeom>
          <a:solidFill>
            <a:schemeClr val="bg1">
              <a:alpha val="50000"/>
            </a:schemeClr>
          </a:solidFill>
          <a:ln w="63500">
            <a:solidFill>
              <a:srgbClr val="6699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22119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8556561">
            <a:off x="614319" y="4922221"/>
            <a:ext cx="1981371" cy="19941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1500166" y="142852"/>
            <a:ext cx="7429552" cy="6500858"/>
          </a:xfrm>
          <a:prstGeom prst="roundRect">
            <a:avLst/>
          </a:prstGeom>
          <a:solidFill>
            <a:schemeClr val="bg1">
              <a:alpha val="50000"/>
            </a:schemeClr>
          </a:solidFill>
          <a:ln w="63500">
            <a:solidFill>
              <a:srgbClr val="6699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2221190.png"/>
          <p:cNvPicPr>
            <a:picLocks noChangeAspect="1"/>
          </p:cNvPicPr>
          <p:nvPr userDrawn="1"/>
        </p:nvPicPr>
        <p:blipFill>
          <a:blip r:embed="rId2" cstate="print"/>
          <a:srcRect l="35101" t="70492" r="21633"/>
          <a:stretch>
            <a:fillRect/>
          </a:stretch>
        </p:blipFill>
        <p:spPr>
          <a:xfrm rot="2562368">
            <a:off x="62044" y="6117876"/>
            <a:ext cx="857255" cy="518102"/>
          </a:xfrm>
          <a:prstGeom prst="rect">
            <a:avLst/>
          </a:prstGeom>
        </p:spPr>
      </p:pic>
      <p:pic>
        <p:nvPicPr>
          <p:cNvPr id="12" name="Рисунок 11" descr="222119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8556561">
            <a:off x="258988" y="4968714"/>
            <a:ext cx="1981371" cy="1994146"/>
          </a:xfrm>
          <a:prstGeom prst="rect">
            <a:avLst/>
          </a:prstGeom>
        </p:spPr>
      </p:pic>
      <p:pic>
        <p:nvPicPr>
          <p:cNvPr id="13" name="Рисунок 12" descr="445128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rot="19651055">
            <a:off x="440499" y="4043495"/>
            <a:ext cx="1981372" cy="16856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" name="Рисунок 14" descr="2221190.png"/>
          <p:cNvPicPr>
            <a:picLocks noChangeAspect="1"/>
          </p:cNvPicPr>
          <p:nvPr userDrawn="1"/>
        </p:nvPicPr>
        <p:blipFill>
          <a:blip r:embed="rId3" cstate="print"/>
          <a:srcRect l="35101" t="70492" r="21633"/>
          <a:stretch>
            <a:fillRect/>
          </a:stretch>
        </p:blipFill>
        <p:spPr>
          <a:xfrm rot="2123006" flipV="1">
            <a:off x="898495" y="2544419"/>
            <a:ext cx="857255" cy="662741"/>
          </a:xfrm>
          <a:prstGeom prst="rect">
            <a:avLst/>
          </a:prstGeom>
        </p:spPr>
      </p:pic>
      <p:pic>
        <p:nvPicPr>
          <p:cNvPr id="14" name="Рисунок 13" descr="2221190.png"/>
          <p:cNvPicPr>
            <a:picLocks noChangeAspect="1"/>
          </p:cNvPicPr>
          <p:nvPr userDrawn="1"/>
        </p:nvPicPr>
        <p:blipFill>
          <a:blip r:embed="rId4" cstate="print"/>
          <a:srcRect l="35101" t="70492" r="21633"/>
          <a:stretch>
            <a:fillRect/>
          </a:stretch>
        </p:blipFill>
        <p:spPr>
          <a:xfrm rot="6842967">
            <a:off x="696961" y="2881121"/>
            <a:ext cx="857255" cy="518102"/>
          </a:xfrm>
          <a:prstGeom prst="rect">
            <a:avLst/>
          </a:prstGeom>
        </p:spPr>
      </p:pic>
      <p:pic>
        <p:nvPicPr>
          <p:cNvPr id="12" name="Рисунок 11" descr="2221190.png"/>
          <p:cNvPicPr>
            <a:picLocks noChangeAspect="1"/>
          </p:cNvPicPr>
          <p:nvPr userDrawn="1"/>
        </p:nvPicPr>
        <p:blipFill>
          <a:blip r:embed="rId4" cstate="print"/>
          <a:srcRect r="31496"/>
          <a:stretch>
            <a:fillRect/>
          </a:stretch>
        </p:blipFill>
        <p:spPr>
          <a:xfrm>
            <a:off x="285720" y="4357694"/>
            <a:ext cx="1357322" cy="17558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 userDrawn="1"/>
        </p:nvSpPr>
        <p:spPr>
          <a:xfrm>
            <a:off x="1643042" y="142852"/>
            <a:ext cx="7358114" cy="6500858"/>
          </a:xfrm>
          <a:prstGeom prst="roundRect">
            <a:avLst/>
          </a:prstGeom>
          <a:solidFill>
            <a:schemeClr val="bg1">
              <a:alpha val="50000"/>
            </a:schemeClr>
          </a:solidFill>
          <a:ln w="63500">
            <a:solidFill>
              <a:srgbClr val="6699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2221190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28596" y="3143248"/>
            <a:ext cx="1981371" cy="1755800"/>
          </a:xfrm>
          <a:prstGeom prst="rect">
            <a:avLst/>
          </a:prstGeom>
        </p:spPr>
      </p:pic>
      <p:pic>
        <p:nvPicPr>
          <p:cNvPr id="13" name="Рисунок 12" descr="2221190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 rot="8556561">
            <a:off x="614319" y="4922221"/>
            <a:ext cx="1981371" cy="1994146"/>
          </a:xfrm>
          <a:prstGeom prst="rect">
            <a:avLst/>
          </a:prstGeom>
        </p:spPr>
      </p:pic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142844" y="142852"/>
            <a:ext cx="8858312" cy="6500858"/>
          </a:xfrm>
          <a:prstGeom prst="roundRect">
            <a:avLst/>
          </a:prstGeom>
          <a:solidFill>
            <a:schemeClr val="bg1">
              <a:alpha val="50000"/>
            </a:schemeClr>
          </a:solidFill>
          <a:ln w="63500">
            <a:solidFill>
              <a:srgbClr val="669900"/>
            </a:soli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596390"/>
            <a:ext cx="5004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>
                <a:solidFill>
                  <a:srgbClr val="336600"/>
                </a:solidFill>
                <a:latin typeface="Monotype Corsiva" pitchFamily="66" charset="0"/>
              </a:rPr>
              <a:t>Б.Т.В.</a:t>
            </a:r>
            <a:endParaRPr lang="ru-RU" sz="900" dirty="0">
              <a:solidFill>
                <a:srgbClr val="336600"/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cs4.pikabu.ru/images/big_size_comm/2015-03_2/14260034923770.png" TargetMode="External"/><Relationship Id="rId13" Type="http://schemas.openxmlformats.org/officeDocument/2006/relationships/hyperlink" Target="http://images.vectorhq.com/images/previews/e44/penguin-3-66759.jpg" TargetMode="External"/><Relationship Id="rId18" Type="http://schemas.openxmlformats.org/officeDocument/2006/relationships/hyperlink" Target="http://tatyanq.ucoz.ru/_tbkp/nov/strig.jpg" TargetMode="External"/><Relationship Id="rId3" Type="http://schemas.openxmlformats.org/officeDocument/2006/relationships/hyperlink" Target="http://pic4you.ru/12216/2221188/1/" TargetMode="External"/><Relationship Id="rId21" Type="http://schemas.openxmlformats.org/officeDocument/2006/relationships/hyperlink" Target="http://muzican.ru/uploads/images/h/a/m/hameleon_7.jpg" TargetMode="External"/><Relationship Id="rId7" Type="http://schemas.openxmlformats.org/officeDocument/2006/relationships/hyperlink" Target="http://weclipart.com/gimg/0F36FE353E754CC8/yikeLqrRT.gif" TargetMode="External"/><Relationship Id="rId12" Type="http://schemas.openxmlformats.org/officeDocument/2006/relationships/hyperlink" Target="http://www.chitalnya.ru/upload3/856/856d77fc8058370a62f055d4568929cf.png" TargetMode="External"/><Relationship Id="rId17" Type="http://schemas.openxmlformats.org/officeDocument/2006/relationships/hyperlink" Target="http://img-fotki.yandex.ru/get/9257/20573769.66/0_96b05_e402583f_XL.png" TargetMode="External"/><Relationship Id="rId2" Type="http://schemas.openxmlformats.org/officeDocument/2006/relationships/hyperlink" Target="http://pic4you.ru/12216/4451283/1/" TargetMode="External"/><Relationship Id="rId16" Type="http://schemas.openxmlformats.org/officeDocument/2006/relationships/hyperlink" Target="http://kira-scrap.ru/KATALOG/MULTY_INOSTR/3/0_92493_1812ab6f_M.png" TargetMode="External"/><Relationship Id="rId20" Type="http://schemas.openxmlformats.org/officeDocument/2006/relationships/hyperlink" Target="http://chatte-noirez.narod.ru/drozd01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clipartbest.com/cliparts/4Tb/Kr8/4TbKr8GTg.png" TargetMode="External"/><Relationship Id="rId11" Type="http://schemas.openxmlformats.org/officeDocument/2006/relationships/hyperlink" Target="http://zaikinmir.ru/kartinki/images/soroka/soroka-kartinki-11.jpg" TargetMode="External"/><Relationship Id="rId24" Type="http://schemas.openxmlformats.org/officeDocument/2006/relationships/slide" Target="slide1.xml"/><Relationship Id="rId5" Type="http://schemas.openxmlformats.org/officeDocument/2006/relationships/hyperlink" Target="http://easyen.ru/load/shablony_prezentacij/dlja_doshkolnikov/shablony_prezentacij_bozhi_korovki/522-1-0-32495" TargetMode="External"/><Relationship Id="rId15" Type="http://schemas.openxmlformats.org/officeDocument/2006/relationships/hyperlink" Target="http://pngimg.com/upload/cheetah_PNG14848.png" TargetMode="External"/><Relationship Id="rId23" Type="http://schemas.openxmlformats.org/officeDocument/2006/relationships/hyperlink" Target="http://www.coollady.ru/pic/0004/038/030.jpg" TargetMode="External"/><Relationship Id="rId10" Type="http://schemas.openxmlformats.org/officeDocument/2006/relationships/hyperlink" Target="http://cs628828.vk.me/v628828555/13e77/48cIcz875h4.jpg%20-&#1073;&#1072;&#1073;&#1086;&#1095;&#1082;&#1072;2" TargetMode="External"/><Relationship Id="rId19" Type="http://schemas.openxmlformats.org/officeDocument/2006/relationships/hyperlink" Target="http://s2.pic4you.ru/allimage/y2013/04-25/12216/3408996.png" TargetMode="External"/><Relationship Id="rId4" Type="http://schemas.openxmlformats.org/officeDocument/2006/relationships/hyperlink" Target="http://www.lehmgrubenhof.de/sites/all/superbgimage/img/hint2.jpg" TargetMode="External"/><Relationship Id="rId9" Type="http://schemas.openxmlformats.org/officeDocument/2006/relationships/hyperlink" Target="http://s2.pic4you.ru/allimage/y2013/09-07/12216/3790465.png" TargetMode="External"/><Relationship Id="rId14" Type="http://schemas.openxmlformats.org/officeDocument/2006/relationships/hyperlink" Target="https://www.askideas.com/media/52/Awesome-Colored-Flying-Colibri-Tattoo-Design.jpg" TargetMode="External"/><Relationship Id="rId22" Type="http://schemas.openxmlformats.org/officeDocument/2006/relationships/hyperlink" Target="http://ped-kopilka.ru/vneklasnaja-rabota/viktoriny/viktorina-po-yekologi-s-otvetami-dlja-nachalnoi-shkoly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692696"/>
            <a:ext cx="6120680" cy="8525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1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«Знатоки природы»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игра-викторина</a:t>
            </a: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 rot="10800000" flipV="1">
            <a:off x="1259632" y="575818"/>
            <a:ext cx="7884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Эльбарусовская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средняя общеобразовательная школа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Мариинско-Посадского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Чувашской Республики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90100"/>
            <a:ext cx="206979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4450813" y="3613666"/>
            <a:ext cx="242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59016" y="3244334"/>
            <a:ext cx="4601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endParaRPr lang="ru-RU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1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Подготовила:Рыбакова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А.Н,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воспитатель ГПД</a:t>
            </a:r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59632" y="1052736"/>
            <a:ext cx="7884368" cy="1978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70C0"/>
                </a:solidFill>
              </a:rPr>
              <a:t>Вторая станция «Царство Животных»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конкурс: «Лесные загадки»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Нужно определить, о каком животном идет речь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714356"/>
            <a:ext cx="75195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Какая птица самая большая в мире?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pic>
        <p:nvPicPr>
          <p:cNvPr id="5" name="Рисунок 4" descr="yikeLqrRT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1398585"/>
            <a:ext cx="2754834" cy="40608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72264" y="4143380"/>
            <a:ext cx="20640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страус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Кто трижды родится, прежде чем стать взрослым? 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43636" y="4143380"/>
            <a:ext cx="26493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бабочка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48cIcz875h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1714500"/>
            <a:ext cx="3382714" cy="321469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Какая лесная птица считается самой болтливой?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43636" y="4143380"/>
            <a:ext cx="2266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сорока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soroka-kartinki-1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4810" y="2157410"/>
            <a:ext cx="2543180" cy="254318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72264" y="4143380"/>
            <a:ext cx="1897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дятел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Кого, по праву, в народе называют «лесным доктором»?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2" name="Рисунок 11" descr="856d77fc8058370a62f055d4568929c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000240"/>
            <a:ext cx="2676191" cy="327619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15074" y="4214818"/>
            <a:ext cx="2669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пингвин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Какая птица круглый год ходит во фраке?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penguin-3-667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2500306"/>
            <a:ext cx="2454202" cy="25717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72198" y="4214818"/>
            <a:ext cx="27497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колибри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Самая маленькая птичка планеты?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Awesome-Colored-Flying-Colibri-Tattoo-Design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868" y="2143116"/>
            <a:ext cx="2928934" cy="292893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72198" y="4214818"/>
            <a:ext cx="2245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гепард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Какой зверь, по праву, считается самым быстрым? </a:t>
            </a:r>
            <a:r>
              <a:rPr lang="ru-RU" sz="3600" b="1" dirty="0" smtClean="0"/>
              <a:t>     </a:t>
            </a:r>
            <a:endParaRPr lang="ru-RU" sz="3600" b="1" dirty="0"/>
          </a:p>
        </p:txBody>
      </p:sp>
      <p:pic>
        <p:nvPicPr>
          <p:cNvPr id="11" name="Рисунок 10" descr="cheetah_PNG1484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1904997"/>
            <a:ext cx="2962662" cy="304800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00826" y="4286256"/>
            <a:ext cx="15552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заяц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Какое животное во время бега выставляет вперед задние лапы?      </a:t>
            </a:r>
            <a:r>
              <a:rPr lang="ru-RU" sz="3600" b="1" dirty="0" smtClean="0"/>
              <a:t> </a:t>
            </a:r>
            <a:endParaRPr lang="ru-RU" sz="3600" b="1" dirty="0"/>
          </a:p>
        </p:txBody>
      </p:sp>
      <p:pic>
        <p:nvPicPr>
          <p:cNvPr id="8" name="Рисунок 7" descr="0_92493_1812ab6f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2388640"/>
            <a:ext cx="2022316" cy="29451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0760" y="4286256"/>
            <a:ext cx="2803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стрекоза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Какого насекомого в народе прозвали «глазастым охотником»?  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0_96b05_e402583f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2571744"/>
            <a:ext cx="2614607" cy="222933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Есть на земле огромный дом 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 крышей голубой.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Живут в нём солнце,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дождь и гром,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Лес и морской прибой.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Живут в нём птицы и цветы,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Весенний звон ручья,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Живёшь в том светлом доме ТЫ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все твои друзья.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Куда б дороги не вели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Всегда ты будешь в нём.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ПРИРОДОЮ родной земли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Зовётся этот дом. </a:t>
            </a:r>
            <a:br>
              <a:rPr lang="ru-RU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lang="ru-RU" i="1" dirty="0" err="1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Л.Дайнеко</a:t>
            </a:r>
            <a:r>
              <a:rPr lang="ru-RU" i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72264" y="4357694"/>
            <a:ext cx="20104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стриж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       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      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714356"/>
            <a:ext cx="70723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Эта птица стоит на первом месте по скорости полета среди всех птиц.  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4" name="Рисунок 13" descr="st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4744" y="2786058"/>
            <a:ext cx="2754798" cy="225793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72264" y="4357694"/>
            <a:ext cx="20136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бобёр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       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      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14480" y="714356"/>
            <a:ext cx="70723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Инженер-строитель» дома на реке.  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340899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1785926"/>
            <a:ext cx="3000396" cy="360547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15074" y="4357694"/>
            <a:ext cx="2732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кукушка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       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      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214290"/>
            <a:ext cx="707236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Какая птица не желает «исполнять свой родительский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долг» по отношению к своему будущему потомству, подбрасывая яйца в чужие гнёзда?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  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4" name="Рисунок 13" descr="drozd01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5630" y="3000372"/>
            <a:ext cx="2852740" cy="186072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57884" y="4357694"/>
            <a:ext cx="31358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хамелеон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       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      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214290"/>
            <a:ext cx="70723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Кто часто меняет одежду не раздеваясь</a:t>
            </a:r>
            <a:r>
              <a:rPr lang="ru-RU" sz="3200" b="1" dirty="0" smtClean="0">
                <a:solidFill>
                  <a:srgbClr val="0070C0"/>
                </a:solidFill>
              </a:rPr>
              <a:t>?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  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hameleon_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64305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</a:t>
            </a:r>
            <a:endParaRPr lang="ru-RU" sz="3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3306" y="5643578"/>
            <a:ext cx="2928958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проверка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4TbKr8GTg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215206" y="5072074"/>
            <a:ext cx="1365883" cy="1428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57950" y="4286256"/>
            <a:ext cx="15311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сова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       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14480" y="714356"/>
            <a:ext cx="7072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       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214290"/>
            <a:ext cx="70723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Какую птицу принято считать символом мудрости?</a:t>
            </a:r>
            <a:r>
              <a:rPr lang="ru-RU" sz="3200" dirty="0" smtClean="0">
                <a:solidFill>
                  <a:srgbClr val="0070C0"/>
                </a:solidFill>
              </a:rPr>
              <a:t> 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       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14" name="Рисунок 13" descr="03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1714488"/>
            <a:ext cx="3190875" cy="280035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2-й конкурс «Соберите картину»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 smtClean="0"/>
              <a:t>                                                   Соберите картину</a:t>
            </a:r>
            <a:endParaRPr lang="ru-RU" sz="2000" dirty="0"/>
          </a:p>
        </p:txBody>
      </p:sp>
      <p:pic>
        <p:nvPicPr>
          <p:cNvPr id="44034" name="Picture 2" descr="J:\печать 2 февраль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69267" y="0"/>
            <a:ext cx="9869252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 </a:t>
            </a:r>
            <a:r>
              <a:rPr lang="ru-RU" b="1" dirty="0" smtClean="0">
                <a:solidFill>
                  <a:srgbClr val="0070C0"/>
                </a:solidFill>
              </a:rPr>
              <a:t>«Объявление»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1.Приходите ко мне в гости! Адреса не имею. Свой домик ношу с собой.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2.Друзья! Кому нужны иглы, обращайтесь ко мне.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3.Помогите меня разбудить весной. Приходите с мёдом.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4.Тому, кто найдёт мой хвост! Оставьте себе на память. Я успешно ращу новый. 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5.Что – то очень скучно стало выть на луну одному. Кто составит мне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компанию? 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6.Я самая обаятельная и привлекательная! Кого хочешь обведу вокруг пальца. Учитывая всё это, прошу называть меня по имени отчеству. Патрикеевной больше не называть.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7.Всем, всем, всем! У кого возникла надобность в рогах, раз в год обращайтесь ко мне. 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0070C0"/>
                </a:solidFill>
              </a:rPr>
              <a:t>Конкурс «капитаны» </a:t>
            </a: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>Нужно собрать из букв как можно больше названий животных (буквы можно использовать в слове только один раз) </a:t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И В Р Е О Ы Н Л С К Ь Т А </a:t>
            </a: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«Почтовый ящик»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«У меня головка в чёрной шапочке, спинка, крылья и хвост тёмные, а грудка ярко-жёлтая, будто в жёлтый </a:t>
            </a:r>
            <a:r>
              <a:rPr lang="ru-RU" dirty="0" err="1" smtClean="0">
                <a:solidFill>
                  <a:srgbClr val="0070C0"/>
                </a:solidFill>
              </a:rPr>
              <a:t>жилетик</a:t>
            </a:r>
            <a:r>
              <a:rPr lang="ru-RU" dirty="0" smtClean="0">
                <a:solidFill>
                  <a:srgbClr val="0070C0"/>
                </a:solidFill>
              </a:rPr>
              <a:t> нарядилась. Летом я питаюсь жучками, червячками, а зимой, ем всё: зёрнышки, крошки хлеба, варёные овощи. Но особенно я люблю несолёное сало. Догадались, кто я?».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0070C0"/>
                </a:solidFill>
              </a:rPr>
              <a:t>Богат, прекрасен и бесконечно разнообразен удивительный мир природы. Где бы вы ни были: в лесу, на лугу, на берегу реки – повсюду нас окружают загадки и таинства. Сегодня мы попытаемся открыть несколько страничек этого мира, проведем с вами игру-</a:t>
            </a:r>
            <a:r>
              <a:rPr lang="ru-RU" i="1" dirty="0" smtClean="0">
                <a:solidFill>
                  <a:srgbClr val="0070C0"/>
                </a:solidFill>
              </a:rPr>
              <a:t>викторину «Знатоки природы»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«Наша родина - Антарктика. Основную часть жизни мы проводим в море, а для размножения выходим на берег, где образуем большие колонии. Самки несут яйца, а присматривают за яйцами самцы, нося их в своих лапах, чтобы они не касались холодного льда. В самые жестокие морозы мы собираемся в кружок. Кто мы?».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«У меня жёлтые надкрылья с чёрными полосами. От врагов я защищаюсь едкой жидкостью с неприятным раздражающим запахом. Люблю лакомиться зеленью томатов, баклажанов, но больше всего люблю картофель. А детки мои – личинки красного цвета – очень прожорливы. Кто я?». 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Игра  </a:t>
            </a:r>
            <a:r>
              <a:rPr lang="ru-RU" b="1" dirty="0" smtClean="0">
                <a:solidFill>
                  <a:srgbClr val="0070C0"/>
                </a:solidFill>
              </a:rPr>
              <a:t>«Изобрази животное»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 КОШКА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ЗАЯЦ  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МЕДВЕДЬ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 flipH="1">
            <a:off x="1691680" y="88186"/>
            <a:ext cx="489654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1.Умирает планета,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Погибает планета,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Засоряются реки, моря.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Скоро жить будет негде.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поймите, поверьте-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миру так относиться нельзя.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Припев: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Оглянитесь,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Посмотрите-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мы делаем с Землей?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планету берегите-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дом родной.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2.Над заводами небо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Стало черного цвета,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от дыма болит голова.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Рыбы гибнут от яда,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растения вянут,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во всем этом наша вина.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Припев:</a:t>
            </a:r>
            <a:endParaRPr lang="ru-RU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Любите родную природу-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Озера, леса и поля.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Ведь это же наша с тобою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Навеки родная Земля.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На ней мы с тобой родились,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Живем мы с тобою на ней.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Так будем же, люди все вместе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Мы к ней относиться добрей!</a:t>
            </a:r>
            <a:br>
              <a:rPr lang="ru-RU" sz="3200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07191" y="857232"/>
            <a:ext cx="7929618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  <a:hlinkClick r:id="rId2"/>
              </a:rPr>
              <a:t> </a:t>
            </a: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2"/>
              </a:rPr>
              <a:t>http://pic4you.ru/12216/4451283/1/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 божья коровка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  <a:hlinkClick r:id="rId3"/>
              </a:rPr>
              <a:t> </a:t>
            </a: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3"/>
              </a:rPr>
              <a:t>http://pic4you.ru/12216/2221188/1/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 ромашка </a:t>
            </a:r>
          </a:p>
          <a:p>
            <a:pPr>
              <a:buFont typeface="Wingdings" pitchFamily="2" charset="2"/>
              <a:buChar char="v"/>
            </a:pP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  <a:hlinkClick r:id="rId4"/>
              </a:rPr>
              <a:t> </a:t>
            </a: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4"/>
              </a:rPr>
              <a:t>http://www.lehmgrubenhof.de/sites/all/superbgimage/img/hint2.jpg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 фон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5"/>
              </a:rPr>
              <a:t>http://easyen.ru/load/shablony_prezentacij/dlja_doshkolnikov/shablony_prezentacij_bozhi_korovki/522-1-0-32495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-шаблон презентации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6"/>
              </a:rPr>
              <a:t>http://www.clipartbest.com/cliparts/4Tb/Kr8/4TbKr8GTg.png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-бабочка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7"/>
              </a:rPr>
              <a:t>http://weclipart.com/gimg/0F36FE353E754CC8/yikeLqrRT.gif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-страус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8"/>
              </a:rPr>
              <a:t>http://cs4.pikabu.ru/images/big_size_comm/2015-03_2/14260034923770.png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-аист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9"/>
              </a:rPr>
              <a:t>http://s2.pic4you.ru/allimage/y2013/09-07/12216/3790465.png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-лягушка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0"/>
              </a:rPr>
              <a:t>http://cs628828.vk.me/v628828555/13e77/48cIcz875h4.jpg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  <a:hlinkClick r:id="rId10"/>
              </a:rPr>
              <a:t> -бабочка2</a:t>
            </a:r>
            <a:endParaRPr lang="ru-RU" sz="1400" dirty="0" smtClean="0">
              <a:solidFill>
                <a:srgbClr val="336600"/>
              </a:solidFill>
              <a:latin typeface="Book Antiqua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1"/>
              </a:rPr>
              <a:t>http://zaikinmir.ru/kartinki/images/soroka/soroka-kartinki-11.jpg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-сорока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2"/>
              </a:rPr>
              <a:t>http://www.chitalnya.ru/upload3/856/856d77fc8058370a62f055d4568929cf.png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-дятел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3"/>
              </a:rPr>
              <a:t>http://images.vectorhq.com/images/previews/e44/penguin-3-66759.jpg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-пингвин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4"/>
              </a:rPr>
              <a:t>https://www.askideas.com/media/52/Awesome-Colored-Flying-Colibri-Tattoo-Design.jpg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-колибри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5"/>
              </a:rPr>
              <a:t>http://pngimg.com/upload/cheetah_PNG14848.png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-гепард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6"/>
              </a:rPr>
              <a:t>http://kira-scrap.ru/KATALOG/MULTY_INOSTR/3/0_92493_1812ab6f_M.png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-заяц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7"/>
              </a:rPr>
              <a:t>http://img-fotki.yandex.ru/get/9257/20573769.66/0_96b05_e402583f_XL.png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-стрекоза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8"/>
              </a:rPr>
              <a:t>http://tatyanq.ucoz.ru/_tbkp/nov/strig.jpg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-стриж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19"/>
              </a:rPr>
              <a:t>http://s2.pic4you.ru/allimage/y2013/04-25/12216/3408996.png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-бобёр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20"/>
              </a:rPr>
              <a:t>http://chatte-noirez.narod.ru/drozd01.jpg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-кукушка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21"/>
              </a:rPr>
              <a:t>http://muzican.ru/uploads/images/h/a/m/hameleon_7.jpg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-хамелеон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22"/>
              </a:rPr>
              <a:t>http://ped-kopilka.ru/vneklasnaja-rabota/viktoriny/viktorina-po-yekologi-s-otvetami-dlja-nachalnoi-shkoly.html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-викторина</a:t>
            </a:r>
          </a:p>
          <a:p>
            <a:pPr>
              <a:buFont typeface="Wingdings" pitchFamily="2" charset="2"/>
              <a:buChar char="v"/>
            </a:pPr>
            <a:r>
              <a:rPr lang="en-US" sz="1400" dirty="0" smtClean="0">
                <a:solidFill>
                  <a:srgbClr val="336600"/>
                </a:solidFill>
                <a:latin typeface="Book Antiqua" pitchFamily="18" charset="0"/>
                <a:hlinkClick r:id="rId23"/>
              </a:rPr>
              <a:t>http://www.coollady.ru/pic/0004/038/030.jpg</a:t>
            </a:r>
            <a:r>
              <a:rPr lang="ru-RU" sz="1400" dirty="0" smtClean="0">
                <a:solidFill>
                  <a:srgbClr val="336600"/>
                </a:solidFill>
                <a:latin typeface="Book Antiqua" pitchFamily="18" charset="0"/>
              </a:rPr>
              <a:t> -сова</a:t>
            </a:r>
            <a:endParaRPr lang="ru-RU" sz="1400" dirty="0">
              <a:solidFill>
                <a:srgbClr val="336600"/>
              </a:solidFill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357166"/>
            <a:ext cx="178247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66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eskneesCTT" pitchFamily="2" charset="0"/>
              </a:rPr>
              <a:t>Ресурсы:</a:t>
            </a:r>
            <a:endParaRPr lang="ru-RU" sz="3200" b="1" dirty="0">
              <a:ln w="11430"/>
              <a:solidFill>
                <a:srgbClr val="66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eskneesCTT" pitchFamily="2" charset="0"/>
            </a:endParaRPr>
          </a:p>
        </p:txBody>
      </p:sp>
      <p:sp>
        <p:nvSpPr>
          <p:cNvPr id="4" name="Управляющая кнопка: возврат 3">
            <a:hlinkClick r:id="rId24" action="ppaction://hlinksldjump" highlightClick="1"/>
          </p:cNvPr>
          <p:cNvSpPr/>
          <p:nvPr/>
        </p:nvSpPr>
        <p:spPr>
          <a:xfrm>
            <a:off x="7643834" y="5929330"/>
            <a:ext cx="613788" cy="571504"/>
          </a:xfrm>
          <a:prstGeom prst="actionButtonReturn">
            <a:avLst/>
          </a:prstGeom>
          <a:solidFill>
            <a:srgbClr val="669900"/>
          </a:solidFill>
          <a:scene3d>
            <a:camera prst="orthographicFront"/>
            <a:lightRig rig="threePt" dir="t"/>
          </a:scene3d>
          <a:sp3d>
            <a:bevelT w="254000"/>
            <a:bevelB w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 Первая станция «Царство растений». </a:t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/>
            </a:r>
            <a:br>
              <a:rPr lang="ru-RU" sz="3600" b="1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 </a:t>
            </a:r>
            <a:r>
              <a:rPr lang="ru-RU" sz="2000" dirty="0" smtClean="0">
                <a:solidFill>
                  <a:srgbClr val="0070C0"/>
                </a:solidFill>
              </a:rPr>
              <a:t>Нашу Землю называют Зелёной Планетой. Кто подарил ей зелёный наряд?</a:t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Деревья и травы, цветы и кустарники. Они всюду вокруг нас. На крайнем севере и в жаркой пустыне. Высоко в горах, в лесу, на лугу и у самой воды. Тысячи видов, сотни тысяч названий</a:t>
            </a:r>
            <a:r>
              <a:rPr lang="ru-RU" sz="3600" dirty="0" smtClean="0">
                <a:solidFill>
                  <a:srgbClr val="0070C0"/>
                </a:solidFill>
              </a:rPr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1-й конкурс «Узнай растение»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 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1.Какие деревья зимой и летом одним цветом?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2.Какое дерево с белой корой? 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3.У каких деревьев осенью листья красные? 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4.Это самый первый цветок, появляющийся из-под снега?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5.Из какого дерева делают спички? 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6.Какое дерево применяется для изготовления лыж? 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7.На этом цветке любят гадать влюблённые девушки?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8.Из какого дерева делают пианино? 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9.Какой вред деревьям приносит сбор сока?</a:t>
            </a:r>
          </a:p>
          <a:p>
            <a:pPr>
              <a:buNone/>
            </a:pPr>
            <a:r>
              <a:rPr lang="ru-RU" dirty="0" smtClean="0"/>
              <a:t>        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2-й конкурс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Анаграммы«Цветы»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Переставляя буквы,  составьте  название цветка.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 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ШОКРАМА – </a:t>
            </a:r>
            <a:r>
              <a:rPr lang="ru-RU" dirty="0" smtClean="0">
                <a:solidFill>
                  <a:srgbClr val="0070C0"/>
                </a:solidFill>
              </a:rPr>
              <a:t>_________________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НАЕЗДБУКА -</a:t>
            </a:r>
            <a:r>
              <a:rPr lang="ru-RU" dirty="0" smtClean="0">
                <a:solidFill>
                  <a:srgbClr val="0070C0"/>
                </a:solidFill>
              </a:rPr>
              <a:t>_________________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Правильные ответы: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Ромашка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Незабудка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Muxa\Downloads\цвет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342589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Users\Muxa\Downloads\незабуд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280662"/>
            <a:ext cx="2996640" cy="2050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 «Четвёртый лишний».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Вычеркни лишние. Объясни 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Клён, рябина, ель, тюльпан. </a:t>
            </a:r>
          </a:p>
          <a:p>
            <a:pPr lvl="0"/>
            <a:r>
              <a:rPr lang="ru-RU" dirty="0" smtClean="0"/>
              <a:t>Берёза, дуб, шиповник, тополь. </a:t>
            </a:r>
          </a:p>
          <a:p>
            <a:pPr lvl="0"/>
            <a:r>
              <a:rPr lang="ru-RU" dirty="0" smtClean="0"/>
              <a:t>Осина, липа, дуб, ель. </a:t>
            </a:r>
          </a:p>
          <a:p>
            <a:pPr lvl="0"/>
            <a:r>
              <a:rPr lang="ru-RU" dirty="0" smtClean="0"/>
              <a:t>Липа, осина, клён, яблоня. </a:t>
            </a:r>
          </a:p>
          <a:p>
            <a:pPr lvl="0"/>
            <a:r>
              <a:rPr lang="ru-RU" dirty="0" smtClean="0"/>
              <a:t>Клубника, роза, ландыш, фиалка. 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Загадки для зрителей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91264" cy="5361459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dirty="0" smtClean="0">
                <a:solidFill>
                  <a:srgbClr val="0070C0"/>
                </a:solidFill>
              </a:rPr>
              <a:t>Русская красавица,       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Всем нам очень нравится. 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Бела она, стройна,                   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Одежда зелена.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        Вот бочонок с шапочкой,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 дерева упал.                        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Год прошел – и деревцем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Маленьким он стал.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Осень тихая настанет,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Дивным дерево он станет:     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Листья – звезды яркие,          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Золотые, жаркие.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                                                      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Что за дерево такое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Угощает снегирей?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Снег стоит, трещат морозы, 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Ну, а ягоды вкусней.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Летом знойным зацветает-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Сразу пчел к себе завет.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Круглые листочки,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Светлые цветочки.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Вкусен, сладок их  нектар…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Кто-то дерево узнал?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745</Words>
  <Application>Microsoft Office PowerPoint</Application>
  <PresentationFormat>Экран (4:3)</PresentationFormat>
  <Paragraphs>216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         Первая станция «Царство растений».      Нашу Землю называют Зелёной Планетой. Кто подарил ей зелёный наряд? Деревья и травы, цветы и кустарники. Они всюду вокруг нас. На крайнем севере и в жаркой пустыне. Высоко в горах, в лесу, на лугу и у самой воды. Тысячи видов, сотни тысяч названий. </vt:lpstr>
      <vt:lpstr>1-й конкурс «Узнай растение»  </vt:lpstr>
      <vt:lpstr>2-й конкурс  Анаграммы«Цветы»</vt:lpstr>
      <vt:lpstr>Правильные ответы:</vt:lpstr>
      <vt:lpstr>  «Четвёртый лишний». Вычеркни лишние. Объясни  . </vt:lpstr>
      <vt:lpstr>Загадки для зрителей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2-й конкурс «Соберите картину» </vt:lpstr>
      <vt:lpstr>                                                   Соберите картину</vt:lpstr>
      <vt:lpstr>Игра  «Объявление»</vt:lpstr>
      <vt:lpstr>Конкурс «капитаны»  Нужно собрать из букв как можно больше названий животных (буквы можно использовать в слове только один раз)   И В Р Е О Ы Н Л С К Ь Т А        </vt:lpstr>
      <vt:lpstr>Конкурс «Почтовый ящик»</vt:lpstr>
      <vt:lpstr>Слайд 30</vt:lpstr>
      <vt:lpstr>Слайд 31</vt:lpstr>
      <vt:lpstr>Игра  «Изобрази животное»  </vt:lpstr>
      <vt:lpstr>Слайд 33</vt:lpstr>
      <vt:lpstr>Любите родную природу- Озера, леса и поля. Ведь это же наша с тобою Навеки родная Земля. На ней мы с тобой родились, Живем мы с тобою на ней. Так будем же, люди все вместе Мы к ней относиться добрей! 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лариса</cp:lastModifiedBy>
  <cp:revision>74</cp:revision>
  <dcterms:created xsi:type="dcterms:W3CDTF">2015-07-29T15:05:34Z</dcterms:created>
  <dcterms:modified xsi:type="dcterms:W3CDTF">2020-02-06T16:09:23Z</dcterms:modified>
</cp:coreProperties>
</file>