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</p:sldMasterIdLst>
  <p:notesMasterIdLst>
    <p:notesMasterId r:id="rId43"/>
  </p:notesMasterIdLst>
  <p:sldIdLst>
    <p:sldId id="256" r:id="rId2"/>
    <p:sldId id="346" r:id="rId3"/>
    <p:sldId id="348" r:id="rId4"/>
    <p:sldId id="355" r:id="rId5"/>
    <p:sldId id="368" r:id="rId6"/>
    <p:sldId id="365" r:id="rId7"/>
    <p:sldId id="377" r:id="rId8"/>
    <p:sldId id="393" r:id="rId9"/>
    <p:sldId id="366" r:id="rId10"/>
    <p:sldId id="370" r:id="rId11"/>
    <p:sldId id="378" r:id="rId12"/>
    <p:sldId id="371" r:id="rId13"/>
    <p:sldId id="379" r:id="rId14"/>
    <p:sldId id="380" r:id="rId15"/>
    <p:sldId id="384" r:id="rId16"/>
    <p:sldId id="387" r:id="rId17"/>
    <p:sldId id="388" r:id="rId18"/>
    <p:sldId id="394" r:id="rId19"/>
    <p:sldId id="396" r:id="rId20"/>
    <p:sldId id="392" r:id="rId21"/>
    <p:sldId id="389" r:id="rId22"/>
    <p:sldId id="369" r:id="rId23"/>
    <p:sldId id="397" r:id="rId24"/>
    <p:sldId id="374" r:id="rId25"/>
    <p:sldId id="375" r:id="rId26"/>
    <p:sldId id="390" r:id="rId27"/>
    <p:sldId id="398" r:id="rId28"/>
    <p:sldId id="399" r:id="rId29"/>
    <p:sldId id="351" r:id="rId30"/>
    <p:sldId id="400" r:id="rId31"/>
    <p:sldId id="359" r:id="rId32"/>
    <p:sldId id="381" r:id="rId33"/>
    <p:sldId id="401" r:id="rId34"/>
    <p:sldId id="405" r:id="rId35"/>
    <p:sldId id="352" r:id="rId36"/>
    <p:sldId id="403" r:id="rId37"/>
    <p:sldId id="386" r:id="rId38"/>
    <p:sldId id="362" r:id="rId39"/>
    <p:sldId id="404" r:id="rId40"/>
    <p:sldId id="402" r:id="rId41"/>
    <p:sldId id="345" r:id="rId4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CCFF"/>
    <a:srgbClr val="FFFFCC"/>
    <a:srgbClr val="CCFF66"/>
    <a:srgbClr val="CC00FF"/>
    <a:srgbClr val="939393"/>
    <a:srgbClr val="C49500"/>
    <a:srgbClr val="D60093"/>
    <a:srgbClr val="FFFF66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733" autoAdjust="0"/>
    <p:restoredTop sz="86297" autoAdjust="0"/>
  </p:normalViewPr>
  <p:slideViewPr>
    <p:cSldViewPr>
      <p:cViewPr varScale="1">
        <p:scale>
          <a:sx n="98" d="100"/>
          <a:sy n="98" d="100"/>
        </p:scale>
        <p:origin x="84" y="132"/>
      </p:cViewPr>
      <p:guideLst>
        <p:guide orient="horz" pos="2160"/>
        <p:guide pos="2881"/>
      </p:guideLst>
    </p:cSldViewPr>
  </p:slideViewPr>
  <p:outlineViewPr>
    <p:cViewPr>
      <p:scale>
        <a:sx n="33" d="100"/>
        <a:sy n="33" d="100"/>
      </p:scale>
      <p:origin x="27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819C60C6-2C42-4E8C-8F10-BA7D9F476CE8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93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93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C29B05B0-6DF1-4D9B-B95F-2D7F6AC2C6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8730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3EAF71-2EC9-40D2-AB6B-E3E94DA34EB1}" type="slidenum">
              <a:rPr lang="ru-RU" smtClean="0"/>
              <a:pPr/>
              <a:t>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072627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D851B-0DA9-45DC-A4EE-C9B2BE9F9B5F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2C830-714E-40C6-8065-9866FC3FE4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EA2EA-9284-4922-B1F0-DB0B0A634831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658A5A-5D52-4C38-A3C0-9DC4FAEEB7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24FE2-B179-4E76-9B0C-BB63F007837E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38B50-F8D9-48A0-9446-351E6B7227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C9C66-9941-4CAF-B214-8E08ECB706AF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CEDDB-3A99-406F-AD50-3F02B4116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E0312C-0CA3-4575-AD12-061A161DF27C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652CE-DE71-469D-9131-52AF37E43C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CDAA0-5874-4828-B94D-8E56F76A2A4C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3AC6D-7DE9-4C18-AA53-C636B4C586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84245-41EA-4290-9D7D-E65DB4346B81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2B990-88B6-413A-BC2D-8A991E5D21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6BAF4-57CC-45BB-A4D4-1F6A3C726566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E9BF6-BF13-450D-8730-89523E3459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234C6-616E-4E48-BDD8-541CA2AC36B7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9BECE-F3FB-4DBE-9675-A02A4AC0CF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375FE-AFF4-4CF7-B070-FDC04A556F5B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A1810A-C135-405F-81DC-0CFA1AF2C6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B9DB1A-BABD-453C-8670-75A2D862ADAE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12C22E-EC62-4BEA-BB10-099D71BD0D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51C47E7D-431A-461A-9D6F-924A4A83678B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1208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08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B396FB0C-60DC-45FD-8CFE-5ACBD8BAE4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4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7" Type="http://schemas.openxmlformats.org/officeDocument/2006/relationships/image" Target="../media/image12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jpeg"/><Relationship Id="rId5" Type="http://schemas.openxmlformats.org/officeDocument/2006/relationships/image" Target="../media/image21.jpeg"/><Relationship Id="rId4" Type="http://schemas.openxmlformats.org/officeDocument/2006/relationships/image" Target="../media/image12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7" Type="http://schemas.openxmlformats.org/officeDocument/2006/relationships/image" Target="../media/image13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jpeg"/><Relationship Id="rId5" Type="http://schemas.openxmlformats.org/officeDocument/2006/relationships/image" Target="../media/image21.jpeg"/><Relationship Id="rId4" Type="http://schemas.openxmlformats.org/officeDocument/2006/relationships/image" Target="../media/image13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1">
              <a:srgbClr val="C4D6EB"/>
            </a:gs>
            <a:gs pos="50000">
              <a:srgbClr val="FFEBFA"/>
            </a:gs>
            <a:gs pos="64999">
              <a:srgbClr val="C4D6EB"/>
            </a:gs>
            <a:gs pos="80000">
              <a:srgbClr val="85C2FF"/>
            </a:gs>
            <a:gs pos="100000">
              <a:srgbClr val="5E9E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01625" y="333375"/>
            <a:ext cx="8510588" cy="1295425"/>
          </a:xfrm>
        </p:spPr>
        <p:txBody>
          <a:bodyPr anchor="b"/>
          <a:lstStyle/>
          <a:p>
            <a:pPr>
              <a:defRPr/>
            </a:pPr>
            <a:r>
              <a:rPr lang="ru-RU" sz="2800" b="1" dirty="0" smtClean="0">
                <a:solidFill>
                  <a:srgbClr val="CC2E4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800" b="1" dirty="0" smtClean="0">
                <a:solidFill>
                  <a:srgbClr val="CC2E4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 dirty="0" smtClean="0">
                <a:solidFill>
                  <a:srgbClr val="CC2E4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800" b="1" dirty="0" smtClean="0">
                <a:solidFill>
                  <a:srgbClr val="CC2E4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 dirty="0" smtClean="0">
                <a:solidFill>
                  <a:srgbClr val="CC2E4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800" b="1" dirty="0" smtClean="0">
                <a:solidFill>
                  <a:srgbClr val="CC2E4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 dirty="0" smtClean="0">
                <a:solidFill>
                  <a:srgbClr val="CC2E4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800" b="1" dirty="0" smtClean="0">
                <a:solidFill>
                  <a:srgbClr val="CC2E4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 dirty="0" smtClean="0">
                <a:solidFill>
                  <a:srgbClr val="CC2E4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800" b="1" dirty="0" smtClean="0">
                <a:solidFill>
                  <a:srgbClr val="CC2E4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 dirty="0" smtClean="0">
                <a:solidFill>
                  <a:srgbClr val="CC2E4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800" b="1" dirty="0" smtClean="0">
                <a:solidFill>
                  <a:srgbClr val="CC2E4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 dirty="0" smtClean="0">
                <a:solidFill>
                  <a:srgbClr val="CC2E4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800" b="1" dirty="0" smtClean="0">
                <a:solidFill>
                  <a:srgbClr val="CC2E4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 dirty="0" smtClean="0">
                <a:solidFill>
                  <a:srgbClr val="CC2E4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ru-RU" sz="2800" b="1" dirty="0" smtClean="0">
                <a:solidFill>
                  <a:srgbClr val="CC2E4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ru-RU" sz="2800" b="1" dirty="0" smtClean="0">
                <a:solidFill>
                  <a:srgbClr val="CC2E4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ru-RU" sz="2800" b="1" dirty="0" smtClean="0">
                <a:solidFill>
                  <a:srgbClr val="CC2E4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ru-RU" sz="2400" dirty="0" smtClean="0">
                <a:solidFill>
                  <a:srgbClr val="F01A0A"/>
                </a:solidFill>
              </a:rPr>
              <a:t>«Создание эффективной системы экологического образования в соответствии с ФГОС </a:t>
            </a:r>
            <a:r>
              <a:rPr lang="ru-RU" sz="2400" dirty="0" smtClean="0">
                <a:solidFill>
                  <a:srgbClr val="F01A0A"/>
                </a:solidFill>
              </a:rPr>
              <a:t>ДО».</a:t>
            </a:r>
            <a:endParaRPr lang="ru-RU" sz="2400" dirty="0">
              <a:solidFill>
                <a:srgbClr val="F01A0A"/>
              </a:solidFill>
            </a:endParaRP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929313" y="4149080"/>
            <a:ext cx="2857500" cy="2545408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Подготовила:</a:t>
            </a:r>
          </a:p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старший воспитатель</a:t>
            </a:r>
          </a:p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</a:t>
            </a:r>
            <a:r>
              <a:rPr lang="ru-RU" sz="18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МАДОУ </a:t>
            </a:r>
            <a:r>
              <a:rPr lang="ru-RU" sz="1800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</a:t>
            </a:r>
            <a:r>
              <a:rPr lang="ru-RU" sz="18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/с №19                «</a:t>
            </a:r>
            <a:r>
              <a:rPr lang="ru-RU" sz="1800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Цветик-Семицветик</a:t>
            </a:r>
            <a:r>
              <a:rPr lang="ru-RU" sz="18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»</a:t>
            </a:r>
          </a:p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Баженова Т.С.</a:t>
            </a:r>
          </a:p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800" dirty="0">
              <a:solidFill>
                <a:srgbClr val="00B0F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г. Домодедово</a:t>
            </a:r>
            <a:r>
              <a:rPr lang="ru-RU" sz="1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</a:p>
        </p:txBody>
      </p:sp>
      <p:pic>
        <p:nvPicPr>
          <p:cNvPr id="2052" name="Picture 5" descr="C:\Users\маша\Desktop\ап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141663"/>
            <a:ext cx="3575050" cy="348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IMG_50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492896"/>
            <a:ext cx="3135312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2" descr="F:\Фото-ЭКОЛОГИЯ 9.11.15\9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4732338"/>
            <a:ext cx="3132137" cy="212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 descr="F:\Фото-ЭКОЛОГИЯ 9.11.15\139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2420888"/>
            <a:ext cx="3024187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57950" y="2348880"/>
            <a:ext cx="2786050" cy="369332"/>
          </a:xfrm>
          <a:prstGeom prst="rect">
            <a:avLst/>
          </a:prstGeom>
          <a:solidFill>
            <a:srgbClr val="CCFF6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Экологическая  тропа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 rot="10800000" flipH="1" flipV="1">
            <a:off x="971550" y="4437063"/>
            <a:ext cx="1512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Водоёмы</a:t>
            </a:r>
          </a:p>
        </p:txBody>
      </p:sp>
      <p:pic>
        <p:nvPicPr>
          <p:cNvPr id="51205" name="Picture 5" descr="F:\Фото-ЭКОЛОГИЯ 9.11.15\Благоустройство территории\IMG_963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4767263"/>
            <a:ext cx="3132138" cy="209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 rot="10800000" flipV="1">
            <a:off x="251520" y="65530"/>
            <a:ext cx="5500726" cy="2308324"/>
          </a:xfrm>
          <a:prstGeom prst="rect">
            <a:avLst/>
          </a:prstGeom>
          <a:gradFill flip="none" rotWithShape="1">
            <a:gsLst>
              <a:gs pos="0">
                <a:srgbClr val="FFFFCC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7030A0"/>
                </a:solidFill>
              </a:rPr>
              <a:t>Элементы  экологически развивающей среды ДОУ:</a:t>
            </a:r>
          </a:p>
          <a:p>
            <a:pPr>
              <a:buFont typeface="Arial" charset="0"/>
              <a:buChar char="•"/>
            </a:pPr>
            <a:r>
              <a:rPr lang="ru-RU" sz="1600" dirty="0" smtClean="0">
                <a:solidFill>
                  <a:srgbClr val="7030A0"/>
                </a:solidFill>
              </a:rPr>
              <a:t>Экологическая тропа детского сада.</a:t>
            </a:r>
          </a:p>
          <a:p>
            <a:pPr>
              <a:buFont typeface="Arial" charset="0"/>
              <a:buChar char="•"/>
            </a:pPr>
            <a:r>
              <a:rPr lang="ru-RU" sz="1600" dirty="0" smtClean="0">
                <a:solidFill>
                  <a:srgbClr val="7030A0"/>
                </a:solidFill>
              </a:rPr>
              <a:t> Огород,</a:t>
            </a:r>
          </a:p>
          <a:p>
            <a:pPr>
              <a:buFont typeface="Arial" charset="0"/>
              <a:buChar char="•"/>
            </a:pPr>
            <a:r>
              <a:rPr lang="ru-RU" sz="1600" dirty="0" smtClean="0">
                <a:solidFill>
                  <a:srgbClr val="7030A0"/>
                </a:solidFill>
              </a:rPr>
              <a:t> Экологически развивающая среда в группах, на</a:t>
            </a:r>
          </a:p>
          <a:p>
            <a:r>
              <a:rPr lang="ru-RU" sz="1600" dirty="0" smtClean="0">
                <a:solidFill>
                  <a:srgbClr val="7030A0"/>
                </a:solidFill>
              </a:rPr>
              <a:t>  групповых участках.</a:t>
            </a:r>
          </a:p>
          <a:p>
            <a:pPr>
              <a:buFont typeface="Arial" charset="0"/>
              <a:buChar char="•"/>
            </a:pPr>
            <a:r>
              <a:rPr lang="ru-RU" sz="1600" dirty="0" smtClean="0">
                <a:solidFill>
                  <a:srgbClr val="7030A0"/>
                </a:solidFill>
              </a:rPr>
              <a:t> Библиотека (методический кабинет).</a:t>
            </a:r>
          </a:p>
          <a:p>
            <a:pPr>
              <a:buFont typeface="Arial" charset="0"/>
              <a:buChar char="•"/>
            </a:pPr>
            <a:r>
              <a:rPr lang="ru-RU" sz="1600" dirty="0" smtClean="0">
                <a:solidFill>
                  <a:srgbClr val="7030A0"/>
                </a:solidFill>
              </a:rPr>
              <a:t> Музыкально-физкультурный зал.</a:t>
            </a:r>
          </a:p>
          <a:p>
            <a:pPr>
              <a:buFont typeface="Arial" charset="0"/>
              <a:buChar char="•"/>
            </a:pPr>
            <a:r>
              <a:rPr lang="ru-RU" sz="1600" dirty="0" smtClean="0">
                <a:solidFill>
                  <a:srgbClr val="7030A0"/>
                </a:solidFill>
              </a:rPr>
              <a:t> Коридоры ДОУ.</a:t>
            </a:r>
          </a:p>
          <a:p>
            <a:pPr>
              <a:buFont typeface="Arial" charset="0"/>
              <a:buChar char="•"/>
            </a:pPr>
            <a:r>
              <a:rPr lang="ru-RU" sz="1600" dirty="0" smtClean="0">
                <a:solidFill>
                  <a:srgbClr val="7030A0"/>
                </a:solidFill>
              </a:rPr>
              <a:t> Мини-музей ДОУ «Русская изба».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643438" y="5157788"/>
            <a:ext cx="1944687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/>
              <a:t>Уголок</a:t>
            </a:r>
          </a:p>
          <a:p>
            <a:pPr algn="ctr"/>
            <a:r>
              <a:rPr lang="ru-RU" b="1" dirty="0"/>
              <a:t>лекарственных</a:t>
            </a:r>
          </a:p>
          <a:p>
            <a:pPr algn="ctr"/>
            <a:r>
              <a:rPr lang="ru-RU" b="1" dirty="0"/>
              <a:t>растений</a:t>
            </a:r>
          </a:p>
        </p:txBody>
      </p:sp>
      <p:pic>
        <p:nvPicPr>
          <p:cNvPr id="2050" name="Picture 2" descr="C:\Users\маша\Desktop\Фото -экология\Благоустройство территории\IMG_134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4327" y="3665984"/>
            <a:ext cx="2129673" cy="3192016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7524329" y="530120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Клумбы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8194" name="Picture 2" descr="F:\Новая папка фото р\IMG_733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96136" y="144016"/>
            <a:ext cx="3347864" cy="22319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7" y="357166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D60093"/>
                </a:solidFill>
              </a:rPr>
              <a:t>Огород детского сада</a:t>
            </a:r>
            <a:endParaRPr lang="ru-RU" sz="2400" b="1" dirty="0">
              <a:solidFill>
                <a:srgbClr val="D60093"/>
              </a:solidFill>
            </a:endParaRPr>
          </a:p>
        </p:txBody>
      </p:sp>
      <p:pic>
        <p:nvPicPr>
          <p:cNvPr id="1027" name="Picture 3" descr="C:\Users\User\Desktop\разобрать\IMG_92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000108"/>
            <a:ext cx="4071934" cy="27146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43" y="1142984"/>
            <a:ext cx="46434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49500"/>
                </a:solidFill>
              </a:rPr>
              <a:t>*  Беседа о растениях, загадывание   </a:t>
            </a:r>
          </a:p>
          <a:p>
            <a:r>
              <a:rPr lang="ru-RU" b="1" dirty="0" smtClean="0">
                <a:solidFill>
                  <a:srgbClr val="C49500"/>
                </a:solidFill>
              </a:rPr>
              <a:t>    загадок, чтение стихотворений, </a:t>
            </a:r>
          </a:p>
          <a:p>
            <a:r>
              <a:rPr lang="ru-RU" b="1" dirty="0" smtClean="0">
                <a:solidFill>
                  <a:srgbClr val="C49500"/>
                </a:solidFill>
              </a:rPr>
              <a:t>*  посадка и уход за растениями, </a:t>
            </a:r>
          </a:p>
          <a:p>
            <a:r>
              <a:rPr lang="ru-RU" b="1" dirty="0" smtClean="0">
                <a:solidFill>
                  <a:srgbClr val="C49500"/>
                </a:solidFill>
              </a:rPr>
              <a:t>    сбор урожая,</a:t>
            </a:r>
          </a:p>
          <a:p>
            <a:r>
              <a:rPr lang="ru-RU" b="1" dirty="0" smtClean="0">
                <a:solidFill>
                  <a:srgbClr val="C49500"/>
                </a:solidFill>
              </a:rPr>
              <a:t> * наблюдения стадий роста, </a:t>
            </a:r>
          </a:p>
          <a:p>
            <a:r>
              <a:rPr lang="ru-RU" b="1" dirty="0" smtClean="0">
                <a:solidFill>
                  <a:srgbClr val="C49500"/>
                </a:solidFill>
              </a:rPr>
              <a:t>*  ведение дневников наблюдений, </a:t>
            </a:r>
          </a:p>
          <a:p>
            <a:r>
              <a:rPr lang="ru-RU" b="1" dirty="0" smtClean="0">
                <a:solidFill>
                  <a:srgbClr val="C49500"/>
                </a:solidFill>
              </a:rPr>
              <a:t>*  знакомство с правилами  </a:t>
            </a:r>
          </a:p>
          <a:p>
            <a:r>
              <a:rPr lang="ru-RU" b="1" dirty="0" smtClean="0">
                <a:solidFill>
                  <a:srgbClr val="C49500"/>
                </a:solidFill>
              </a:rPr>
              <a:t>   экологической безопасности для </a:t>
            </a:r>
          </a:p>
          <a:p>
            <a:r>
              <a:rPr lang="ru-RU" b="1" dirty="0" smtClean="0">
                <a:solidFill>
                  <a:srgbClr val="C49500"/>
                </a:solidFill>
              </a:rPr>
              <a:t>   себя и природы.</a:t>
            </a:r>
            <a:endParaRPr lang="ru-RU" b="1" dirty="0">
              <a:solidFill>
                <a:srgbClr val="C49500"/>
              </a:solidFill>
            </a:endParaRPr>
          </a:p>
        </p:txBody>
      </p:sp>
      <p:pic>
        <p:nvPicPr>
          <p:cNvPr id="2050" name="Picture 2" descr="C:\Users\User\Desktop\разобрать\фото сада, территории\2015 г\IMG_96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929066"/>
            <a:ext cx="4143372" cy="2762248"/>
          </a:xfrm>
          <a:prstGeom prst="rect">
            <a:avLst/>
          </a:prstGeom>
          <a:noFill/>
        </p:spPr>
      </p:pic>
      <p:pic>
        <p:nvPicPr>
          <p:cNvPr id="3" name="Picture 2" descr="F:\Новая папка фото р\IMG_73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789040"/>
            <a:ext cx="4283968" cy="28559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0"/>
                            </p:stCondLst>
                            <p:childTnLst>
                              <p:par>
                                <p:cTn id="5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301625" y="0"/>
            <a:ext cx="8510588" cy="476671"/>
          </a:xfrm>
        </p:spPr>
        <p:txBody>
          <a:bodyPr/>
          <a:lstStyle/>
          <a:p>
            <a:r>
              <a:rPr lang="ru-RU" dirty="0" smtClean="0"/>
              <a:t>Ого</a:t>
            </a:r>
          </a:p>
        </p:txBody>
      </p:sp>
      <p:pic>
        <p:nvPicPr>
          <p:cNvPr id="14341" name="Picture 4" descr="F:\Фото-ЭКОЛОГИЯ 9.11.15\Благоустройство территории\IMG_13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786190"/>
            <a:ext cx="4283976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C:\Users\маша\Desktop\Фото -экология\Благоустройство территории\IMG_96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620687"/>
            <a:ext cx="4032448" cy="2690399"/>
          </a:xfrm>
          <a:prstGeom prst="rect">
            <a:avLst/>
          </a:prstGeom>
          <a:noFill/>
        </p:spPr>
      </p:pic>
      <p:pic>
        <p:nvPicPr>
          <p:cNvPr id="1026" name="Picture 2" descr="C:\Users\User\Desktop\Т.С\Урожай огорода\2015\DSCN209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553596"/>
            <a:ext cx="3929090" cy="294681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15616" y="0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D60093"/>
                </a:solidFill>
              </a:rPr>
              <a:t>Огород  детского сада</a:t>
            </a:r>
            <a:endParaRPr lang="ru-RU" sz="2400" b="1" dirty="0">
              <a:solidFill>
                <a:srgbClr val="D60093"/>
              </a:solidFill>
            </a:endParaRPr>
          </a:p>
        </p:txBody>
      </p:sp>
      <p:pic>
        <p:nvPicPr>
          <p:cNvPr id="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643314"/>
            <a:ext cx="4112420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User\Desktop\разобрать\фото сада, территории\2014 г\DSCN14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1" y="0"/>
            <a:ext cx="3500430" cy="22145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7" name="Picture 5" descr="C:\Users\User\Desktop\разобрать\фото сада, территории\2014 г\DSCN14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697024"/>
            <a:ext cx="2881301" cy="21609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C:\Users\User\Desktop\разобрать\фото сада, территории\2014 г\DSCN14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180840"/>
            <a:ext cx="3571900" cy="26789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C:\Users\User\Desktop\разобрать\фото сада, территории\2014 г\DSCN14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7" y="2357430"/>
            <a:ext cx="3428993" cy="21693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Содержимое 15"/>
          <p:cNvSpPr>
            <a:spLocks noGrp="1"/>
          </p:cNvSpPr>
          <p:nvPr>
            <p:ph idx="1"/>
          </p:nvPr>
        </p:nvSpPr>
        <p:spPr>
          <a:xfrm>
            <a:off x="1" y="214291"/>
            <a:ext cx="5500694" cy="3862782"/>
          </a:xfrm>
        </p:spPr>
        <p:txBody>
          <a:bodyPr/>
          <a:lstStyle/>
          <a:p>
            <a:pPr algn="ctr">
              <a:buNone/>
            </a:pPr>
            <a:r>
              <a:rPr lang="ru-RU" sz="1400" b="1" dirty="0" smtClean="0">
                <a:solidFill>
                  <a:srgbClr val="002060"/>
                </a:solidFill>
                <a:cs typeface="Aharoni" pitchFamily="2" charset="-79"/>
              </a:rPr>
              <a:t>Экологически развивающая среда в группах: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cs typeface="Aharoni" pitchFamily="2" charset="-79"/>
              </a:rPr>
              <a:t>уголки природы (уход за растениями), 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cs typeface="Aharoni" pitchFamily="2" charset="-79"/>
              </a:rPr>
              <a:t>игры,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cs typeface="Aharoni" pitchFamily="2" charset="-79"/>
              </a:rPr>
              <a:t>тематические выставки,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cs typeface="Aharoni" pitchFamily="2" charset="-79"/>
              </a:rPr>
              <a:t> чтение художественной и энциклопедической литературы,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cs typeface="Aharoni" pitchFamily="2" charset="-79"/>
              </a:rPr>
              <a:t> экологические кружки,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cs typeface="Aharoni" pitchFamily="2" charset="-79"/>
              </a:rPr>
              <a:t> ведение календарей природы, 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cs typeface="Aharoni" pitchFamily="2" charset="-79"/>
              </a:rPr>
              <a:t>рассматривание иллюстраций, репродукций картин, 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cs typeface="Aharoni" pitchFamily="2" charset="-79"/>
              </a:rPr>
              <a:t>мини-музеи («Дары моря», Деревянная игрушка»), 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cs typeface="Aharoni" pitchFamily="2" charset="-79"/>
              </a:rPr>
              <a:t>наглядная агитация для родителей (папки, ширмы, статьи на групповых стендах), 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cs typeface="Aharoni" pitchFamily="2" charset="-79"/>
              </a:rPr>
              <a:t>выставки детского творчества, 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cs typeface="Aharoni" pitchFamily="2" charset="-79"/>
              </a:rPr>
              <a:t>зоны детской деятельности (наличие элементов, атрибутов  экологического образования).</a:t>
            </a:r>
            <a:endParaRPr lang="ru-RU" sz="1400" dirty="0"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8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6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User\Desktop\разобрать\фото сада, территории\2014 г\DSCN14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05064"/>
            <a:ext cx="3429024" cy="2571768"/>
          </a:xfrm>
          <a:prstGeom prst="rect">
            <a:avLst/>
          </a:prstGeom>
          <a:noFill/>
        </p:spPr>
      </p:pic>
      <p:pic>
        <p:nvPicPr>
          <p:cNvPr id="8" name="Picture 6" descr="C:\Users\User\Desktop\разобрать\фото сада, территории\2014 г\DSCN14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92409" y="779798"/>
            <a:ext cx="2952328" cy="2490091"/>
          </a:xfrm>
          <a:prstGeom prst="rect">
            <a:avLst/>
          </a:prstGeom>
          <a:noFill/>
        </p:spPr>
      </p:pic>
      <p:pic>
        <p:nvPicPr>
          <p:cNvPr id="4098" name="Picture 2" descr="C:\Users\маша\Desktop\МИНИМУЗЕИ\мини музей старшая\2014-04-22-4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149080"/>
            <a:ext cx="3845776" cy="2424902"/>
          </a:xfrm>
          <a:prstGeom prst="rect">
            <a:avLst/>
          </a:prstGeom>
          <a:noFill/>
        </p:spPr>
      </p:pic>
      <p:pic>
        <p:nvPicPr>
          <p:cNvPr id="4099" name="Picture 3" descr="C:\Users\маша\Desktop\МИНИМУЗЕИ\минимузей вторая младшая\DSCN14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548680"/>
            <a:ext cx="2245928" cy="299457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500166" y="1"/>
            <a:ext cx="5715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cs typeface="Aharoni" pitchFamily="2" charset="-79"/>
              </a:rPr>
              <a:t>Экологически развивающая среда в группах</a:t>
            </a:r>
          </a:p>
        </p:txBody>
      </p:sp>
      <p:pic>
        <p:nvPicPr>
          <p:cNvPr id="1026" name="Picture 2" descr="C:\Users\маша\Desktop\Осенний калейдоскоп, 2015 год\МАМА\IMG_03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548680"/>
            <a:ext cx="2412268" cy="32163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285729"/>
            <a:ext cx="7429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cs typeface="Aharoni" pitchFamily="2" charset="-79"/>
              </a:rPr>
              <a:t>Экологически развивающая среда на групповых участках</a:t>
            </a:r>
          </a:p>
        </p:txBody>
      </p:sp>
      <p:pic>
        <p:nvPicPr>
          <p:cNvPr id="7171" name="Picture 3" descr="F:\МАДОУ_№_19_благоустройство\IMG_50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836712"/>
            <a:ext cx="3755909" cy="2816932"/>
          </a:xfrm>
          <a:prstGeom prst="rect">
            <a:avLst/>
          </a:prstGeom>
          <a:noFill/>
        </p:spPr>
      </p:pic>
      <p:pic>
        <p:nvPicPr>
          <p:cNvPr id="7173" name="Picture 5" descr="F:\МАДОУ_№_19_благоустройство\IMG_17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861048"/>
            <a:ext cx="3744416" cy="2808312"/>
          </a:xfrm>
          <a:prstGeom prst="rect">
            <a:avLst/>
          </a:prstGeom>
          <a:noFill/>
        </p:spPr>
      </p:pic>
      <p:pic>
        <p:nvPicPr>
          <p:cNvPr id="7174" name="Picture 6" descr="F:\МАДОУ_№_19_благоустройство\IMG_17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861048"/>
            <a:ext cx="3779912" cy="2834935"/>
          </a:xfrm>
          <a:prstGeom prst="rect">
            <a:avLst/>
          </a:prstGeom>
          <a:noFill/>
        </p:spPr>
      </p:pic>
      <p:pic>
        <p:nvPicPr>
          <p:cNvPr id="10" name="Picture 3" descr="F:\МАДОУ_№_19_благоустройство\IMG_177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908720"/>
            <a:ext cx="3672408" cy="2754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разобрать\фото сада, территории\2014 г\DSCN1367.JPG"/>
          <p:cNvPicPr>
            <a:picLocks noChangeAspect="1" noChangeArrowheads="1"/>
          </p:cNvPicPr>
          <p:nvPr/>
        </p:nvPicPr>
        <p:blipFill>
          <a:blip r:embed="rId3" cstate="print"/>
          <a:srcRect r="6787"/>
          <a:stretch>
            <a:fillRect/>
          </a:stretch>
        </p:blipFill>
        <p:spPr bwMode="auto">
          <a:xfrm rot="5400000">
            <a:off x="909903" y="3367304"/>
            <a:ext cx="3579777" cy="2880319"/>
          </a:xfrm>
          <a:prstGeom prst="rect">
            <a:avLst/>
          </a:prstGeom>
          <a:noFill/>
        </p:spPr>
      </p:pic>
      <p:pic>
        <p:nvPicPr>
          <p:cNvPr id="3075" name="Picture 3" descr="C:\Users\User\Desktop\разобрать\фото сада, территории\2014 г\DSCN13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60648"/>
            <a:ext cx="4272474" cy="3204356"/>
          </a:xfrm>
          <a:prstGeom prst="rect">
            <a:avLst/>
          </a:prstGeom>
          <a:noFill/>
        </p:spPr>
      </p:pic>
      <p:pic>
        <p:nvPicPr>
          <p:cNvPr id="3076" name="Picture 4" descr="C:\Users\User\Desktop\разобрать\фото сада, территории\2014 г\DSCN13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34634"/>
            <a:ext cx="3624402" cy="2718302"/>
          </a:xfrm>
          <a:prstGeom prst="rect">
            <a:avLst/>
          </a:prstGeom>
          <a:noFill/>
        </p:spPr>
      </p:pic>
      <p:pic>
        <p:nvPicPr>
          <p:cNvPr id="3077" name="Picture 5" descr="C:\Users\User\Desktop\разобрать\фото сада, территории\2014 г\DSCN140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8052" y="3717032"/>
            <a:ext cx="3899924" cy="2924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разобрать\фото сада, территории\2014 г\DSCN13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4036" y="3645024"/>
            <a:ext cx="4080864" cy="3060648"/>
          </a:xfrm>
          <a:prstGeom prst="rect">
            <a:avLst/>
          </a:prstGeom>
          <a:noFill/>
        </p:spPr>
      </p:pic>
      <p:pic>
        <p:nvPicPr>
          <p:cNvPr id="5123" name="Picture 3" descr="C:\Users\User\Desktop\разобрать\фото сада, территории\2014 г\DSCN13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645024"/>
            <a:ext cx="3931338" cy="2948504"/>
          </a:xfrm>
          <a:prstGeom prst="rect">
            <a:avLst/>
          </a:prstGeom>
          <a:noFill/>
        </p:spPr>
      </p:pic>
      <p:pic>
        <p:nvPicPr>
          <p:cNvPr id="5124" name="Picture 4" descr="C:\Users\User\Desktop\разобрать\фото сада, территории\2014 г\DSCN13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3744416" cy="2808312"/>
          </a:xfrm>
          <a:prstGeom prst="rect">
            <a:avLst/>
          </a:prstGeom>
          <a:noFill/>
        </p:spPr>
      </p:pic>
      <p:pic>
        <p:nvPicPr>
          <p:cNvPr id="5125" name="Picture 5" descr="C:\Users\User\Desktop\разобрать\фото сада, территории\2014 г\DSCN14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5" y="188640"/>
            <a:ext cx="3744416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ша\Desktop\Осенний калейдоскоп, 2015 год\МАМА\IMG_03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573016"/>
            <a:ext cx="3947918" cy="2961033"/>
          </a:xfrm>
          <a:prstGeom prst="rect">
            <a:avLst/>
          </a:prstGeom>
          <a:noFill/>
        </p:spPr>
      </p:pic>
      <p:pic>
        <p:nvPicPr>
          <p:cNvPr id="2051" name="Picture 3" descr="C:\Users\маша\Desktop\Осенний калейдоскоп, 2015 год\МАМА\IMG_03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404664"/>
            <a:ext cx="4067944" cy="3051056"/>
          </a:xfrm>
          <a:prstGeom prst="rect">
            <a:avLst/>
          </a:prstGeom>
          <a:noFill/>
        </p:spPr>
      </p:pic>
      <p:pic>
        <p:nvPicPr>
          <p:cNvPr id="2052" name="Picture 4" descr="C:\Users\маша\Desktop\Осенний калейдоскоп, 2015 год\МАМА\IMG_03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789040"/>
            <a:ext cx="3812425" cy="2859411"/>
          </a:xfrm>
          <a:prstGeom prst="rect">
            <a:avLst/>
          </a:prstGeom>
          <a:noFill/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467544" y="673372"/>
            <a:ext cx="3240360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u="sng" dirty="0" smtClean="0">
                <a:solidFill>
                  <a:srgbClr val="FFFF6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FFFF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етодический кабинет: </a:t>
            </a:r>
          </a:p>
          <a:p>
            <a:pPr lvl="0" eaLnBrk="1" hangingPunct="1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чтение</a:t>
            </a:r>
            <a:r>
              <a:rPr lang="ru-RU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беседы,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</a:t>
            </a:r>
            <a:r>
              <a:rPr lang="ru-RU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ематические выставки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ознакомление с наглядным материалом,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игровая деятельность,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опытно-исследовательская лаборатория.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C:\Users\маша\Desktop\IMG_143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789040"/>
            <a:ext cx="4317547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Users\User\Desktop\ЗОЖ\15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996952"/>
            <a:ext cx="3995936" cy="2996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51520" y="260648"/>
            <a:ext cx="4320480" cy="2339102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Музыкально-физкультурный зал: </a:t>
            </a:r>
          </a:p>
          <a:p>
            <a:r>
              <a:rPr lang="ru-RU" sz="1600" dirty="0" smtClean="0">
                <a:solidFill>
                  <a:srgbClr val="FF3399"/>
                </a:solidFill>
              </a:rPr>
              <a:t>- НОД,</a:t>
            </a:r>
          </a:p>
          <a:p>
            <a:pPr>
              <a:buFontTx/>
              <a:buChar char="-"/>
            </a:pPr>
            <a:r>
              <a:rPr lang="ru-RU" sz="1600" dirty="0" smtClean="0">
                <a:solidFill>
                  <a:srgbClr val="FF3399"/>
                </a:solidFill>
              </a:rPr>
              <a:t> проведение тематических и фольклорных праздников, </a:t>
            </a:r>
          </a:p>
          <a:p>
            <a:pPr>
              <a:buFontTx/>
              <a:buChar char="-"/>
            </a:pPr>
            <a:r>
              <a:rPr lang="ru-RU" sz="1600" dirty="0" smtClean="0">
                <a:solidFill>
                  <a:srgbClr val="FF3399"/>
                </a:solidFill>
              </a:rPr>
              <a:t> исполнительское творчество, </a:t>
            </a:r>
          </a:p>
          <a:p>
            <a:pPr>
              <a:buFontTx/>
              <a:buChar char="-"/>
            </a:pPr>
            <a:r>
              <a:rPr lang="ru-RU" sz="1600" dirty="0" smtClean="0">
                <a:solidFill>
                  <a:srgbClr val="FF3399"/>
                </a:solidFill>
              </a:rPr>
              <a:t> игровая деятельность, </a:t>
            </a:r>
          </a:p>
          <a:p>
            <a:pPr>
              <a:buFontTx/>
              <a:buChar char="-"/>
            </a:pPr>
            <a:r>
              <a:rPr lang="ru-RU" sz="1600" dirty="0" err="1" smtClean="0">
                <a:solidFill>
                  <a:srgbClr val="FF3399"/>
                </a:solidFill>
              </a:rPr>
              <a:t>здоровьесберегающие</a:t>
            </a:r>
            <a:r>
              <a:rPr lang="ru-RU" sz="1600" dirty="0" smtClean="0">
                <a:solidFill>
                  <a:srgbClr val="FF3399"/>
                </a:solidFill>
              </a:rPr>
              <a:t> технологии,</a:t>
            </a:r>
          </a:p>
          <a:p>
            <a:pPr>
              <a:buFontTx/>
              <a:buChar char="-"/>
            </a:pPr>
            <a:r>
              <a:rPr lang="ru-RU" sz="1600" dirty="0" smtClean="0">
                <a:solidFill>
                  <a:srgbClr val="FF3399"/>
                </a:solidFill>
              </a:rPr>
              <a:t> показ презентаций, видеофильмов,</a:t>
            </a:r>
          </a:p>
          <a:p>
            <a:pPr>
              <a:buFontTx/>
              <a:buChar char="-"/>
            </a:pPr>
            <a:r>
              <a:rPr lang="ru-RU" sz="1600" dirty="0" smtClean="0">
                <a:solidFill>
                  <a:srgbClr val="FF3399"/>
                </a:solidFill>
              </a:rPr>
              <a:t> родительские собрания.</a:t>
            </a:r>
            <a:endParaRPr lang="ru-RU" sz="1600" dirty="0">
              <a:solidFill>
                <a:srgbClr val="FF3399"/>
              </a:solidFill>
            </a:endParaRPr>
          </a:p>
        </p:txBody>
      </p:sp>
      <p:pic>
        <p:nvPicPr>
          <p:cNvPr id="5122" name="Picture 2" descr="F:\Новая папка\IMG_8268.JPG"/>
          <p:cNvPicPr>
            <a:picLocks noChangeAspect="1" noChangeArrowheads="1"/>
          </p:cNvPicPr>
          <p:nvPr/>
        </p:nvPicPr>
        <p:blipFill>
          <a:blip r:embed="rId5" cstate="print"/>
          <a:srcRect l="8772" b="5263"/>
          <a:stretch>
            <a:fillRect/>
          </a:stretch>
        </p:blipFill>
        <p:spPr bwMode="auto">
          <a:xfrm>
            <a:off x="4796026" y="476672"/>
            <a:ext cx="4160462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1403648" y="692696"/>
            <a:ext cx="6215105" cy="6477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rgbClr val="00B050"/>
                </a:solidFill>
                <a:latin typeface="Times New Roman" pitchFamily="18" charset="0"/>
              </a:rPr>
              <a:t>Экология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</a:rPr>
              <a:t>– это наука, изучающая взаимоотношения организма </a:t>
            </a:r>
          </a:p>
          <a:p>
            <a:pPr algn="ctr" eaLnBrk="1" hangingPunct="1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</a:rPr>
              <a:t>со средой обитания и между собой.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503040" y="2132856"/>
            <a:ext cx="8317432" cy="17281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</a:endParaRPr>
          </a:p>
        </p:txBody>
      </p:sp>
      <p:sp>
        <p:nvSpPr>
          <p:cNvPr id="3077" name="Rectangle 11"/>
          <p:cNvSpPr>
            <a:spLocks noChangeArrowheads="1"/>
          </p:cNvSpPr>
          <p:nvPr/>
        </p:nvSpPr>
        <p:spPr bwMode="auto">
          <a:xfrm>
            <a:off x="1259632" y="4797152"/>
            <a:ext cx="6553200" cy="1728191"/>
          </a:xfrm>
          <a:prstGeom prst="rect">
            <a:avLst/>
          </a:prstGeom>
          <a:solidFill>
            <a:srgbClr val="F1A5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sz="1400" dirty="0">
              <a:latin typeface="Times New Roman" pitchFamily="18" charset="0"/>
            </a:endParaRPr>
          </a:p>
        </p:txBody>
      </p:sp>
      <p:sp>
        <p:nvSpPr>
          <p:cNvPr id="3078" name="Line 18"/>
          <p:cNvSpPr>
            <a:spLocks noChangeShapeType="1"/>
          </p:cNvSpPr>
          <p:nvPr/>
        </p:nvSpPr>
        <p:spPr bwMode="auto">
          <a:xfrm>
            <a:off x="4500563" y="2133600"/>
            <a:ext cx="0" cy="646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259632" y="4797152"/>
            <a:ext cx="662473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1" hangingPunct="1"/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Под </a:t>
            </a:r>
            <a:r>
              <a:rPr lang="ru-RU" sz="1600" b="1" u="sng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экологическим образованием дошкольников</a:t>
            </a:r>
            <a:r>
              <a:rPr lang="ru-RU" sz="1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понимают непрерывный процесс обучения, воспитания и развития личности, направленный на формирование системы научных и практических знаний, а также ценностных ориентаций на ответственное отношение к природе.</a:t>
            </a:r>
            <a:endParaRPr lang="ru-RU" sz="1600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67545" y="2204864"/>
            <a:ext cx="828091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1" hangingPunct="1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lang="ru-RU" sz="1400" b="1" u="sng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Экологическое воспитание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 это целенаправленная систематическая педагогическая </a:t>
            </a:r>
          </a:p>
          <a:p>
            <a:pPr lvl="0" algn="just" eaLnBrk="1" hangingPunct="1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деятельность, направленная на развитие экологической образованности и воспитанности детей; накопление экологических знаний, формирование умений и навыков деятельности в природе, пробуждение высоких нравственно-эстетических чувств, приобретение </a:t>
            </a:r>
          </a:p>
          <a:p>
            <a:pPr lvl="0" algn="just" eaLnBrk="1" hangingPunct="1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высоконравственных личностных качеств и твердой воли в осуществлении природоохранительной работы». </a:t>
            </a:r>
          </a:p>
          <a:p>
            <a:pPr lvl="0" algn="r" eaLnBrk="1" hangingPunct="1"/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Б. Т. Лихачев </a:t>
            </a:r>
            <a:endParaRPr lang="ru-RU" sz="1400" i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1" grpId="0" animBg="1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ша\Desktop\Осенний калейдоскоп, 2015 год\МАМА\IMG_03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88640"/>
            <a:ext cx="2846344" cy="3795125"/>
          </a:xfrm>
          <a:prstGeom prst="rect">
            <a:avLst/>
          </a:prstGeom>
          <a:noFill/>
        </p:spPr>
      </p:pic>
      <p:pic>
        <p:nvPicPr>
          <p:cNvPr id="3075" name="Picture 3" descr="C:\Users\маша\Desktop\Осенний калейдоскоп, 2015 год\МАМА\IMG_03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3744416" cy="2808312"/>
          </a:xfrm>
          <a:prstGeom prst="rect">
            <a:avLst/>
          </a:prstGeom>
          <a:noFill/>
        </p:spPr>
      </p:pic>
      <p:pic>
        <p:nvPicPr>
          <p:cNvPr id="3076" name="Picture 4" descr="C:\Users\маша\Desktop\Осенний калейдоскоп, 2015 год\МАМА\IMG_03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4131078"/>
            <a:ext cx="3420888" cy="256566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067944" y="476672"/>
            <a:ext cx="20162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Коридоры:</a:t>
            </a:r>
          </a:p>
          <a:p>
            <a:r>
              <a:rPr lang="ru-RU" dirty="0" smtClean="0"/>
              <a:t> - тематические выставки, </a:t>
            </a:r>
          </a:p>
          <a:p>
            <a:r>
              <a:rPr lang="ru-RU" dirty="0" smtClean="0"/>
              <a:t>- выставки рисунков и поделок, </a:t>
            </a:r>
          </a:p>
          <a:p>
            <a:r>
              <a:rPr lang="ru-RU" dirty="0" smtClean="0"/>
              <a:t>- оформление стенда </a:t>
            </a:r>
          </a:p>
          <a:p>
            <a:r>
              <a:rPr lang="ru-RU" dirty="0" smtClean="0"/>
              <a:t>«Экологическое воспитание», </a:t>
            </a:r>
          </a:p>
          <a:p>
            <a:r>
              <a:rPr lang="ru-RU" dirty="0" smtClean="0"/>
              <a:t>«В мире прекрасного».</a:t>
            </a:r>
            <a:endParaRPr lang="ru-RU" dirty="0"/>
          </a:p>
        </p:txBody>
      </p:sp>
      <p:pic>
        <p:nvPicPr>
          <p:cNvPr id="6146" name="Picture 2" descr="F:\Фото семейные\Фото0241.jpg"/>
          <p:cNvPicPr>
            <a:picLocks noChangeAspect="1" noChangeArrowheads="1"/>
          </p:cNvPicPr>
          <p:nvPr/>
        </p:nvPicPr>
        <p:blipFill>
          <a:blip r:embed="rId6" cstate="print"/>
          <a:srcRect r="38780"/>
          <a:stretch>
            <a:fillRect/>
          </a:stretch>
        </p:blipFill>
        <p:spPr bwMode="auto">
          <a:xfrm rot="16200000">
            <a:off x="1608318" y="2720274"/>
            <a:ext cx="2417540" cy="5275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700" name="Picture 4" descr="IMG_03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3011867" cy="3439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701" name="Picture 5" descr="IMG_03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214290"/>
            <a:ext cx="2747797" cy="3159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702" name="Picture 6" descr="IMG_03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214818"/>
            <a:ext cx="3584575" cy="2493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F:\Фото-ЭКОЛОГИЯ  с рабочего стола 9.11.15\3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149080"/>
            <a:ext cx="3611893" cy="260090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563888" y="555444"/>
            <a:ext cx="2438582" cy="317009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49500"/>
                </a:solidFill>
              </a:rPr>
              <a:t>Мини-музей ДОУ </a:t>
            </a:r>
            <a:r>
              <a:rPr lang="ru-RU" sz="1400" dirty="0" smtClean="0">
                <a:solidFill>
                  <a:srgbClr val="D60093"/>
                </a:solidFill>
              </a:rPr>
              <a:t>«Русская изба»: 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D60093"/>
                </a:solidFill>
              </a:rPr>
              <a:t> НОД, </a:t>
            </a:r>
          </a:p>
          <a:p>
            <a:r>
              <a:rPr lang="ru-RU" sz="1400" dirty="0" smtClean="0">
                <a:solidFill>
                  <a:srgbClr val="D60093"/>
                </a:solidFill>
              </a:rPr>
              <a:t> - рассматривание предметов декоративно-прикладного искусства, предметов быта, репродукций картин, творческих работ педагогов, родителей и детей,  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D60093"/>
                </a:solidFill>
              </a:rPr>
              <a:t> обследование объектов неживой природы,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D60093"/>
                </a:solidFill>
              </a:rPr>
              <a:t> детское творчество</a:t>
            </a:r>
            <a:endParaRPr lang="ru-RU" sz="1400" dirty="0">
              <a:solidFill>
                <a:srgbClr val="D6009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700088"/>
          </a:xfrm>
        </p:spPr>
        <p:txBody>
          <a:bodyPr/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Экологическое воспитание дошкольников реализуется через образовательные области и их интеграцию в соответствии с ФГОС ДО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357188" y="1000125"/>
          <a:ext cx="8540750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8805"/>
                <a:gridCol w="534194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b="1" u="none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Социально-коммуникативное развитие.</a:t>
                      </a:r>
                      <a:endParaRPr lang="ru-RU" sz="1400" b="1" u="none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общения и взаимодействия ребёнка со взрослыми и сверстниками; становление самостоятельности, целенаправленности и </a:t>
                      </a:r>
                      <a:r>
                        <a:rPr lang="ru-RU" sz="1200" b="0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саморегуляции</a:t>
                      </a:r>
                      <a:r>
                        <a:rPr lang="ru-RU" sz="12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собственных действий; развитие социального и эмоционального интеллекта, эмоциональной отзывчивости, сопереживания, формирование готовности к совместной деятельности со сверстниками; формирование позитивных установок к различным видам труда и творчества; формирование основ безопасного поведения в природе.</a:t>
                      </a:r>
                      <a:endParaRPr lang="ru-RU" sz="12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bg1">
                              <a:lumMod val="60000"/>
                              <a:lumOff val="40000"/>
                            </a:schemeClr>
                          </a:solidFill>
                        </a:rPr>
                        <a:t>Познавательное развитие</a:t>
                      </a:r>
                      <a:endParaRPr lang="ru-RU" sz="1400" b="1" dirty="0">
                        <a:solidFill>
                          <a:schemeClr val="bg1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bg1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интересов, любознательности и познавательной мотивации; формирование познавательных действий, становление сознания; развитие воображения; объектах окружающего мира, о свойствах и отношениях объектов окружающего мира (причинах и следствиях и др.), о планете Земля, как общем доме людей, об особенностях её природы.</a:t>
                      </a:r>
                      <a:endParaRPr lang="ru-RU" sz="1200" kern="1200" dirty="0">
                        <a:solidFill>
                          <a:schemeClr val="bg1">
                            <a:lumMod val="60000"/>
                            <a:lumOff val="4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FF66CC"/>
                          </a:solidFill>
                        </a:rPr>
                        <a:t>Речевое</a:t>
                      </a:r>
                      <a:r>
                        <a:rPr lang="ru-RU" sz="1400" b="1" baseline="0" dirty="0" smtClean="0">
                          <a:solidFill>
                            <a:srgbClr val="FF66CC"/>
                          </a:solidFill>
                        </a:rPr>
                        <a:t> развитие</a:t>
                      </a:r>
                      <a:endParaRPr lang="ru-RU" sz="1400" b="1" dirty="0">
                        <a:solidFill>
                          <a:srgbClr val="FF66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rgbClr val="FF66CC"/>
                          </a:solidFill>
                          <a:latin typeface="+mn-lt"/>
                          <a:ea typeface="+mn-ea"/>
                          <a:cs typeface="+mn-cs"/>
                        </a:rPr>
                        <a:t>Обогащение активного словаря; развитие речевого творчества; развитие звуковой интонационной культуры; знакомство с книжной культурой, детской литературой</a:t>
                      </a:r>
                      <a:endParaRPr lang="ru-RU" sz="1200" kern="1200" dirty="0">
                        <a:solidFill>
                          <a:srgbClr val="FF66C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6"/>
                          </a:solidFill>
                        </a:rPr>
                        <a:t>Художественно-эстетическое развитие</a:t>
                      </a:r>
                      <a:endParaRPr lang="ru-RU" sz="1400" b="1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предпосылок ценностно-смыслового восприятия и понимания мира природы; становления эстетического отношения к окружающему миру; формирование элементарных представлений о восприятии  художественной литературы, фольклора; реализацию самостоятельной творческой деятельности детей.</a:t>
                      </a:r>
                      <a:endParaRPr lang="ru-RU" sz="1200" kern="1200" dirty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89800"/>
                          </a:solidFill>
                        </a:rPr>
                        <a:t>Физическое развитие</a:t>
                      </a:r>
                      <a:endParaRPr lang="ru-RU" sz="1400" b="1" dirty="0">
                        <a:solidFill>
                          <a:srgbClr val="C898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rgbClr val="C49500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двигательной деятельности; становление ценностей, здорового образа жизни, овладение его элементарными нормами, правилами (в питании, двигательном режиме, закаливании, при формировании полезных привычек).</a:t>
                      </a:r>
                      <a:endParaRPr lang="ru-RU" sz="1200" kern="1200" dirty="0">
                        <a:solidFill>
                          <a:srgbClr val="C495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857224" y="275703"/>
            <a:ext cx="7429552" cy="1877437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Средства образовательной работы с детьми: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 систематическое обучение в НОД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 (первично-ознакомительного, углубленно-познавательного, обобщающего и комплексного типов);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обучение в повседневной жизни -  в разные режимные моменты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(ежедневный уход за растениями в группах, на участках, во время прогулок, экскурсий и др.);         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правильное педагогическое общение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467544" y="2377052"/>
            <a:ext cx="8208912" cy="4124206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sng" strike="noStrike" cap="none" normalizeH="0" baseline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Группы методов: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Совместная деятельность воспитателя и детей по созданию и поддержанию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sng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необходимых условий жизни для живых существ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главный метод экологического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образования детей,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направлен на формирование у детей практических навыков и умений. </a:t>
            </a:r>
          </a:p>
          <a:p>
            <a:pPr marL="228600" marR="0" lvl="0" indent="-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Наблюдение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метод чувственного познания природы. Обеспечивает непосредственный контакт с природой, живыми объектами, окружающей средой.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Представления, полученные посредством наблюдения, становятся содержательной основой многих видов детской деятельности: игровой, изобразительной, </a:t>
            </a:r>
            <a:r>
              <a:rPr lang="ru-RU" sz="1400" i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практической, коммуникативной.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Метод моделирования.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Включает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аботу с календарями природы, знакомство с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изопродукцией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восприятие произведений искусства), предметов народного промысла. Метод наглядно доказывает: природа вдохновляет людей, воздействует на их чувства, побуждает создавать прекрасное.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sng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4. Словесно-литературный метод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выделяется в самостоятельный метод в силу большой специфики речевой деятельности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(диалог, монолог, беседа).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 animBg="1"/>
      <p:bldP spid="409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2267744" y="817740"/>
            <a:ext cx="4842284" cy="4627484"/>
          </a:xfrm>
          <a:prstGeom prst="ellipse">
            <a:avLst/>
          </a:prstGeom>
          <a:solidFill>
            <a:schemeClr val="bg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b="1" dirty="0" smtClean="0"/>
              <a:t>Виды детской деятельности </a:t>
            </a:r>
          </a:p>
          <a:p>
            <a:pPr algn="ctr"/>
            <a:r>
              <a:rPr lang="ru-RU" sz="1600" b="1" dirty="0" smtClean="0"/>
              <a:t>в соответствии с ФГОС ДО:</a:t>
            </a:r>
          </a:p>
          <a:p>
            <a:pPr algn="ctr">
              <a:buFontTx/>
              <a:buChar char="-"/>
            </a:pPr>
            <a:r>
              <a:rPr lang="ru-RU" sz="1600" dirty="0" smtClean="0"/>
              <a:t> игровая ;</a:t>
            </a:r>
          </a:p>
          <a:p>
            <a:pPr algn="ctr">
              <a:buFontTx/>
              <a:buChar char="-"/>
            </a:pPr>
            <a:r>
              <a:rPr lang="ru-RU" sz="1600" dirty="0" smtClean="0"/>
              <a:t> коммуникативная;</a:t>
            </a:r>
          </a:p>
          <a:p>
            <a:pPr algn="ctr">
              <a:buFontTx/>
              <a:buChar char="-"/>
            </a:pPr>
            <a:r>
              <a:rPr lang="ru-RU" sz="1600" dirty="0" smtClean="0"/>
              <a:t> познавательно-исследовательская;</a:t>
            </a:r>
          </a:p>
          <a:p>
            <a:pPr algn="ctr">
              <a:buFontTx/>
              <a:buChar char="-"/>
            </a:pPr>
            <a:r>
              <a:rPr lang="ru-RU" sz="1600" dirty="0" smtClean="0"/>
              <a:t> восприятие художественной литературы и фольклора;</a:t>
            </a:r>
          </a:p>
          <a:p>
            <a:pPr algn="ctr">
              <a:buFontTx/>
              <a:buChar char="-"/>
            </a:pPr>
            <a:r>
              <a:rPr lang="ru-RU" sz="1600" dirty="0" smtClean="0"/>
              <a:t> самообслуживание и элементарный бытовой труд, практическая деятельность;</a:t>
            </a:r>
          </a:p>
          <a:p>
            <a:pPr algn="ctr">
              <a:buFontTx/>
              <a:buChar char="-"/>
            </a:pPr>
            <a:r>
              <a:rPr lang="ru-RU" sz="1600" dirty="0" smtClean="0"/>
              <a:t> конструирование;</a:t>
            </a:r>
          </a:p>
          <a:p>
            <a:pPr algn="ctr">
              <a:buFontTx/>
              <a:buChar char="-"/>
            </a:pPr>
            <a:r>
              <a:rPr lang="ru-RU" sz="1600" dirty="0" smtClean="0"/>
              <a:t> изобразительная:</a:t>
            </a:r>
          </a:p>
          <a:p>
            <a:pPr algn="ctr">
              <a:buFontTx/>
              <a:buChar char="-"/>
            </a:pPr>
            <a:r>
              <a:rPr lang="ru-RU" sz="1600" dirty="0" smtClean="0"/>
              <a:t> музыкальная;</a:t>
            </a:r>
          </a:p>
          <a:p>
            <a:pPr algn="ctr">
              <a:buFontTx/>
              <a:buChar char="-"/>
            </a:pPr>
            <a:r>
              <a:rPr lang="ru-RU" sz="1600" dirty="0" smtClean="0"/>
              <a:t> двигательная</a:t>
            </a:r>
          </a:p>
        </p:txBody>
      </p:sp>
      <p:pic>
        <p:nvPicPr>
          <p:cNvPr id="1026" name="Picture 2" descr="C:\Users\маша\Desktop\1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5" y="260647"/>
            <a:ext cx="2915816" cy="21870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8" name="Picture 4" descr="C:\Users\маша\Desktop\Фото -экология\3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21088"/>
            <a:ext cx="3141568" cy="22766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30" name="Picture 6" descr="C:\Users\маша\Desktop\Фото -экология\Благоустройство территории\IMG_96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5648" y="4365104"/>
            <a:ext cx="3168352" cy="21138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31" name="Picture 7" descr="C:\Users\маша\Desktop\Т.С\прогулка зимой\IMG_779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60648"/>
            <a:ext cx="3079954" cy="24137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ша\Desktop\1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0"/>
            <a:ext cx="3131840" cy="2348880"/>
          </a:xfrm>
          <a:prstGeom prst="rect">
            <a:avLst/>
          </a:prstGeom>
          <a:noFill/>
        </p:spPr>
      </p:pic>
      <p:pic>
        <p:nvPicPr>
          <p:cNvPr id="2051" name="Picture 3" descr="C:\Users\маша\Desktop\1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643754"/>
            <a:ext cx="3168352" cy="2214246"/>
          </a:xfrm>
          <a:prstGeom prst="rect">
            <a:avLst/>
          </a:prstGeom>
          <a:noFill/>
        </p:spPr>
      </p:pic>
      <p:pic>
        <p:nvPicPr>
          <p:cNvPr id="2052" name="Picture 4" descr="C:\Users\маша\Desktop\1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429508"/>
            <a:ext cx="2880320" cy="2160240"/>
          </a:xfrm>
          <a:prstGeom prst="rect">
            <a:avLst/>
          </a:prstGeom>
          <a:noFill/>
        </p:spPr>
      </p:pic>
      <p:pic>
        <p:nvPicPr>
          <p:cNvPr id="1026" name="Picture 2" descr="C:\Users\User\Desktop\ММО Вицина\DSCN04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428868"/>
            <a:ext cx="3000395" cy="2250297"/>
          </a:xfrm>
          <a:prstGeom prst="rect">
            <a:avLst/>
          </a:prstGeom>
          <a:noFill/>
        </p:spPr>
      </p:pic>
      <p:pic>
        <p:nvPicPr>
          <p:cNvPr id="1027" name="Picture 3" descr="C:\Users\User\Desktop\ММО Вицина\DSCN04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0"/>
            <a:ext cx="3131840" cy="2348880"/>
          </a:xfrm>
          <a:prstGeom prst="rect">
            <a:avLst/>
          </a:prstGeom>
          <a:noFill/>
        </p:spPr>
      </p:pic>
      <p:pic>
        <p:nvPicPr>
          <p:cNvPr id="1028" name="Picture 4" descr="C:\Users\User\Desktop\ММО Вицина\DSCN046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576" y="4581127"/>
            <a:ext cx="3277490" cy="227687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582484" y="2708920"/>
            <a:ext cx="22561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Непосредственно</a:t>
            </a:r>
          </a:p>
          <a:p>
            <a:pPr algn="ctr"/>
            <a:r>
              <a:rPr lang="ru-RU" b="1" dirty="0" smtClean="0"/>
              <a:t>образовательная </a:t>
            </a:r>
          </a:p>
          <a:p>
            <a:pPr algn="ctr"/>
            <a:r>
              <a:rPr lang="ru-RU" b="1" dirty="0" smtClean="0"/>
              <a:t>деятельность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5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разобрать\акция все фото\DSCN15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6450"/>
            <a:ext cx="3745525" cy="2809144"/>
          </a:xfrm>
          <a:prstGeom prst="rect">
            <a:avLst/>
          </a:prstGeom>
          <a:noFill/>
        </p:spPr>
      </p:pic>
      <p:pic>
        <p:nvPicPr>
          <p:cNvPr id="1026" name="Picture 2" descr="C:\Users\User\Desktop\разобрать\акция все фото\DSCN15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771037"/>
            <a:ext cx="3841597" cy="2881198"/>
          </a:xfrm>
          <a:prstGeom prst="rect">
            <a:avLst/>
          </a:prstGeom>
          <a:noFill/>
        </p:spPr>
      </p:pic>
      <p:pic>
        <p:nvPicPr>
          <p:cNvPr id="5" name="Picture 4" descr="F:\Фото-ЭКОЛОГИЯ 9.11.15\IMG_21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3833007"/>
            <a:ext cx="4464496" cy="2819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043608" y="3140968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Непосредственно образовательная деятельность</a:t>
            </a:r>
            <a:endParaRPr lang="ru-RU" b="1" dirty="0"/>
          </a:p>
        </p:txBody>
      </p:sp>
      <p:pic>
        <p:nvPicPr>
          <p:cNvPr id="2050" name="Picture 2" descr="F:\Для Т.С\Сценка Борщ.JPG"/>
          <p:cNvPicPr>
            <a:picLocks noChangeAspect="1" noChangeArrowheads="1"/>
          </p:cNvPicPr>
          <p:nvPr/>
        </p:nvPicPr>
        <p:blipFill>
          <a:blip r:embed="rId5" cstate="print"/>
          <a:srcRect l="14845" t="15385" r="15385"/>
          <a:stretch>
            <a:fillRect/>
          </a:stretch>
        </p:blipFill>
        <p:spPr bwMode="auto">
          <a:xfrm>
            <a:off x="5076056" y="113568"/>
            <a:ext cx="3744416" cy="302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:\2015 г\IMG_98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5840" y="119654"/>
            <a:ext cx="4208648" cy="2805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G:\фото занятие воздух\экскурсия в поле\IMG_98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7549" y="3573016"/>
            <a:ext cx="3952439" cy="2736304"/>
          </a:xfrm>
          <a:prstGeom prst="rect">
            <a:avLst/>
          </a:prstGeom>
          <a:noFill/>
        </p:spPr>
      </p:pic>
      <p:pic>
        <p:nvPicPr>
          <p:cNvPr id="1027" name="Picture 3" descr="G:\фото занятие воздух\экскурсия в поле\IMG_98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501008"/>
            <a:ext cx="4495427" cy="299695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1520" y="188640"/>
            <a:ext cx="4320480" cy="258532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3399"/>
                </a:solidFill>
              </a:rPr>
              <a:t>Экскурсии:</a:t>
            </a:r>
          </a:p>
          <a:p>
            <a:r>
              <a:rPr lang="ru-RU" sz="1600" dirty="0" smtClean="0">
                <a:solidFill>
                  <a:srgbClr val="C00000"/>
                </a:solidFill>
              </a:rPr>
              <a:t>*знакомство с природными объектами на территории микрорайона, </a:t>
            </a:r>
          </a:p>
          <a:p>
            <a:r>
              <a:rPr lang="ru-RU" sz="1600" dirty="0" smtClean="0">
                <a:solidFill>
                  <a:srgbClr val="C00000"/>
                </a:solidFill>
              </a:rPr>
              <a:t>*формирование навыков ответственного поведения в природе, </a:t>
            </a:r>
          </a:p>
          <a:p>
            <a:r>
              <a:rPr lang="ru-RU" sz="1600" dirty="0" smtClean="0">
                <a:solidFill>
                  <a:srgbClr val="C00000"/>
                </a:solidFill>
              </a:rPr>
              <a:t>*укрепление здоровья, приобщение к здоровому образу жизни, </a:t>
            </a:r>
          </a:p>
          <a:p>
            <a:r>
              <a:rPr lang="ru-RU" sz="1600" dirty="0" smtClean="0">
                <a:solidFill>
                  <a:srgbClr val="C00000"/>
                </a:solidFill>
              </a:rPr>
              <a:t>*развитие умения видеть красоту природы и изображать её в своей творческой деятельности. </a:t>
            </a:r>
            <a:endParaRPr lang="ru-RU" sz="1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DSCN11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37042" y="1747838"/>
            <a:ext cx="3605958" cy="2824878"/>
          </a:xfrm>
          <a:prstGeom prst="rect">
            <a:avLst/>
          </a:prstGeom>
          <a:noFill/>
        </p:spPr>
      </p:pic>
      <p:pic>
        <p:nvPicPr>
          <p:cNvPr id="5123" name="Picture 3" descr="G:\IMG_24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3520" y="188640"/>
            <a:ext cx="4104456" cy="2736304"/>
          </a:xfrm>
          <a:prstGeom prst="rect">
            <a:avLst/>
          </a:prstGeom>
          <a:noFill/>
        </p:spPr>
      </p:pic>
      <p:pic>
        <p:nvPicPr>
          <p:cNvPr id="7170" name="Picture 2" descr="C:\Users\User\Desktop\разобрать\фото сада, территории\2015 г\IMG_97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3645024"/>
            <a:ext cx="4435394" cy="295693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977820" y="332656"/>
            <a:ext cx="1728191" cy="3170099"/>
          </a:xfrm>
          <a:prstGeom prst="rect">
            <a:avLst/>
          </a:prstGeom>
          <a:solidFill>
            <a:schemeClr val="tx1"/>
          </a:solidFill>
          <a:ln w="12700">
            <a:solidFill>
              <a:srgbClr val="939393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rgbClr val="00B050"/>
                </a:solidFill>
              </a:rPr>
              <a:t>Прогулка:</a:t>
            </a:r>
          </a:p>
          <a:p>
            <a:pPr>
              <a:buFont typeface="Arial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наблюдения,</a:t>
            </a:r>
          </a:p>
          <a:p>
            <a:pPr>
              <a:buFont typeface="Arial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игры с природным материалом,</a:t>
            </a:r>
          </a:p>
          <a:p>
            <a:pPr>
              <a:buFont typeface="Arial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игровая деятельность,</a:t>
            </a:r>
          </a:p>
          <a:p>
            <a:pPr>
              <a:buFont typeface="Arial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труд в природе,</a:t>
            </a:r>
          </a:p>
          <a:p>
            <a:pPr>
              <a:buFont typeface="Arial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детское творчество.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75247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22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016" y="3645024"/>
            <a:ext cx="4005263" cy="2670175"/>
          </a:xfrm>
          <a:noFill/>
        </p:spPr>
      </p:pic>
      <p:pic>
        <p:nvPicPr>
          <p:cNvPr id="5" name="Picture 2" descr="C:\Users\маша\Desktop\IMG_92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260648"/>
            <a:ext cx="4680012" cy="3120008"/>
          </a:xfrm>
          <a:prstGeom prst="rect">
            <a:avLst/>
          </a:prstGeom>
          <a:noFill/>
        </p:spPr>
      </p:pic>
      <p:pic>
        <p:nvPicPr>
          <p:cNvPr id="6" name="Picture 2" descr="C:\Users\User\Desktop\разобрать\фото сада, территории\2014 г\DSCN14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429000"/>
            <a:ext cx="4091947" cy="3068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63713" y="500063"/>
            <a:ext cx="5472112" cy="1714500"/>
          </a:xfrm>
          <a:solidFill>
            <a:srgbClr val="FFCCFF"/>
          </a:solidFill>
        </p:spPr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rgbClr val="0070C0"/>
                </a:solidFill>
              </a:rPr>
              <a:t>Проблема 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экологического воспитания</a:t>
            </a:r>
            <a:r>
              <a:rPr lang="ru-RU" sz="2000" b="1" dirty="0" smtClean="0"/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1600" dirty="0" smtClean="0">
                <a:solidFill>
                  <a:schemeClr val="bg1">
                    <a:lumMod val="40000"/>
                    <a:lumOff val="60000"/>
                  </a:schemeClr>
                </a:solidFill>
              </a:rPr>
              <a:t>(Формирование у детей научных знаний о различных явлениях окружающей природы)   </a:t>
            </a:r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214438" y="2643188"/>
            <a:ext cx="2878137" cy="1571625"/>
          </a:xfrm>
          <a:solidFill>
            <a:srgbClr val="FF66CC"/>
          </a:solidFill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Воспитание начальных форм экологической культуры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 детей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осознанного отношения к природе, выработка первоначальных практических навыков.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0" name="Прямоугольник 3"/>
          <p:cNvSpPr>
            <a:spLocks noChangeArrowheads="1"/>
          </p:cNvSpPr>
          <p:nvPr/>
        </p:nvSpPr>
        <p:spPr bwMode="auto">
          <a:xfrm>
            <a:off x="4857750" y="2714625"/>
            <a:ext cx="3165475" cy="135731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1" name="Прямоугольник 5"/>
          <p:cNvSpPr>
            <a:spLocks noChangeArrowheads="1"/>
          </p:cNvSpPr>
          <p:nvPr/>
        </p:nvSpPr>
        <p:spPr bwMode="auto">
          <a:xfrm>
            <a:off x="4857750" y="2714625"/>
            <a:ext cx="30718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   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Развитие экологического сознания, культуры</a:t>
            </a:r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 взрослых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, воспитывающих детей дошкольного возраста.</a:t>
            </a:r>
          </a:p>
        </p:txBody>
      </p:sp>
      <p:sp>
        <p:nvSpPr>
          <p:cNvPr id="4102" name="Стрелка вправо 6"/>
          <p:cNvSpPr>
            <a:spLocks noChangeArrowheads="1"/>
          </p:cNvSpPr>
          <p:nvPr/>
        </p:nvSpPr>
        <p:spPr bwMode="auto">
          <a:xfrm rot="5400000">
            <a:off x="6243638" y="2257425"/>
            <a:ext cx="571500" cy="485775"/>
          </a:xfrm>
          <a:prstGeom prst="rightArrow">
            <a:avLst>
              <a:gd name="adj1" fmla="val 50000"/>
              <a:gd name="adj2" fmla="val 50000"/>
            </a:avLst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103" name="Стрелка вниз 7"/>
          <p:cNvSpPr>
            <a:spLocks noChangeArrowheads="1"/>
          </p:cNvSpPr>
          <p:nvPr/>
        </p:nvSpPr>
        <p:spPr bwMode="auto">
          <a:xfrm>
            <a:off x="2500313" y="2214563"/>
            <a:ext cx="484187" cy="500062"/>
          </a:xfrm>
          <a:prstGeom prst="downArrow">
            <a:avLst>
              <a:gd name="adj1" fmla="val 50000"/>
              <a:gd name="adj2" fmla="val 50000"/>
            </a:avLst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104" name="Picture 8" descr="F:\Фото-ЭКОЛОГИЯ 9.11.15\IMG_96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365104"/>
            <a:ext cx="3490913" cy="2327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F:\Новая папка\IMG_79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221088"/>
            <a:ext cx="3672408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4099" grpId="0" build="p" animBg="1"/>
      <p:bldP spid="4101" grpId="0"/>
      <p:bldP spid="4102" grpId="0" animBg="1"/>
      <p:bldP spid="410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3" name="Picture 2" descr="F:\Фото-ЭКОЛОГИЯ 9.11.15\14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85728"/>
            <a:ext cx="3898752" cy="2925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User\Desktop\Т.С\прогулка зимой\IMG_77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19972" y="3573016"/>
            <a:ext cx="4609714" cy="3073143"/>
          </a:xfrm>
          <a:prstGeom prst="rect">
            <a:avLst/>
          </a:prstGeom>
          <a:noFill/>
        </p:spPr>
      </p:pic>
      <p:pic>
        <p:nvPicPr>
          <p:cNvPr id="6146" name="Picture 2" descr="G:\IMG_93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60648"/>
            <a:ext cx="3888432" cy="2592288"/>
          </a:xfrm>
          <a:prstGeom prst="rect">
            <a:avLst/>
          </a:prstGeom>
          <a:noFill/>
        </p:spPr>
      </p:pic>
      <p:pic>
        <p:nvPicPr>
          <p:cNvPr id="6" name="Picture 2" descr="C:\Users\User\Desktop\Т.С\Урожай огорода\2015\DSCN21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356992"/>
            <a:ext cx="4002776" cy="300208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85984" y="2924944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D60093"/>
                </a:solidFill>
              </a:rPr>
              <a:t>Труд в природе</a:t>
            </a:r>
            <a:endParaRPr lang="ru-RU" sz="2000" b="1" dirty="0">
              <a:solidFill>
                <a:srgbClr val="D6009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5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5652120" y="134634"/>
            <a:ext cx="2016225" cy="486054"/>
          </a:xfrm>
          <a:solidFill>
            <a:srgbClr val="FFFFCC"/>
          </a:solidFill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Игра</a:t>
            </a:r>
          </a:p>
        </p:txBody>
      </p:sp>
      <p:pic>
        <p:nvPicPr>
          <p:cNvPr id="13315" name="Picture 2" descr="F:\Фото-ЭКОЛОГИЯ 9.11.15\11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32040" y="692696"/>
            <a:ext cx="3848100" cy="2886075"/>
          </a:xfrm>
          <a:noFill/>
        </p:spPr>
      </p:pic>
      <p:pic>
        <p:nvPicPr>
          <p:cNvPr id="13316" name="Picture 3" descr="F:\Фото-ЭКОЛОГИЯ 9.11.15\11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644900"/>
            <a:ext cx="4033143" cy="3024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 descr="F:\Фото-ЭКОЛОГИЯ 9.11.15\1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34634"/>
            <a:ext cx="3960688" cy="2970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маша\Desktop\0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645024"/>
            <a:ext cx="4032448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маша\Desktop\Т.С\Посадка деревьев, 2014 г\DSCN16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501008"/>
            <a:ext cx="3635896" cy="2649562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2" name="Picture 2" descr="C:\Users\User\Desktop\Т.С\прогулка зимой\IMG_7767.JPG"/>
          <p:cNvPicPr>
            <a:picLocks noChangeAspect="1" noChangeArrowheads="1"/>
          </p:cNvPicPr>
          <p:nvPr/>
        </p:nvPicPr>
        <p:blipFill>
          <a:blip r:embed="rId3" cstate="print"/>
          <a:srcRect l="3768" r="24636"/>
          <a:stretch>
            <a:fillRect/>
          </a:stretch>
        </p:blipFill>
        <p:spPr bwMode="auto">
          <a:xfrm>
            <a:off x="179512" y="3717032"/>
            <a:ext cx="2736304" cy="2996952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8194" name="Picture 2" descr="F:\Осенний калейдоскоп, 2015 год\IMG_2540.JPG"/>
          <p:cNvPicPr>
            <a:picLocks noChangeAspect="1" noChangeArrowheads="1"/>
          </p:cNvPicPr>
          <p:nvPr/>
        </p:nvPicPr>
        <p:blipFill>
          <a:blip r:embed="rId4" cstate="print"/>
          <a:srcRect b="19562"/>
          <a:stretch>
            <a:fillRect/>
          </a:stretch>
        </p:blipFill>
        <p:spPr bwMode="auto">
          <a:xfrm>
            <a:off x="4499992" y="404664"/>
            <a:ext cx="4450686" cy="2386707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1" name="Picture 3" descr="C:\Users\User\Desktop\Т.С\прогулка зимой\2015-01-27 11.59.22.jpg"/>
          <p:cNvPicPr>
            <a:picLocks noChangeAspect="1" noChangeArrowheads="1"/>
          </p:cNvPicPr>
          <p:nvPr/>
        </p:nvPicPr>
        <p:blipFill>
          <a:blip r:embed="rId5" cstate="print"/>
          <a:srcRect l="11111" t="9126" r="5556" b="8333"/>
          <a:stretch>
            <a:fillRect/>
          </a:stretch>
        </p:blipFill>
        <p:spPr bwMode="auto">
          <a:xfrm>
            <a:off x="3059832" y="3789040"/>
            <a:ext cx="2160240" cy="285293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755576" y="324855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 smtClean="0"/>
              <a:t>Природоохранительные акции</a:t>
            </a:r>
            <a:endParaRPr lang="ru-RU" u="sng" dirty="0"/>
          </a:p>
        </p:txBody>
      </p:sp>
      <p:pic>
        <p:nvPicPr>
          <p:cNvPr id="9218" name="Picture 2" descr="F:\Новая папка фото р\IMG_7932.JPG"/>
          <p:cNvPicPr>
            <a:picLocks noChangeAspect="1" noChangeArrowheads="1"/>
          </p:cNvPicPr>
          <p:nvPr/>
        </p:nvPicPr>
        <p:blipFill>
          <a:blip r:embed="rId6" cstate="print"/>
          <a:srcRect r="9179" b="5951"/>
          <a:stretch>
            <a:fillRect/>
          </a:stretch>
        </p:blipFill>
        <p:spPr bwMode="auto">
          <a:xfrm>
            <a:off x="179512" y="188640"/>
            <a:ext cx="3923928" cy="27089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фото занятие воздух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5"/>
            <a:ext cx="3672408" cy="2541957"/>
          </a:xfrm>
          <a:prstGeom prst="rect">
            <a:avLst/>
          </a:prstGeom>
          <a:noFill/>
        </p:spPr>
      </p:pic>
      <p:pic>
        <p:nvPicPr>
          <p:cNvPr id="4" name="Picture 2" descr="G:\фото занятие воздух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149080"/>
            <a:ext cx="3732808" cy="2520280"/>
          </a:xfrm>
          <a:prstGeom prst="rect">
            <a:avLst/>
          </a:prstGeom>
          <a:noFill/>
        </p:spPr>
      </p:pic>
      <p:pic>
        <p:nvPicPr>
          <p:cNvPr id="6" name="Picture 2" descr="F:\МАДОУ_№_19_благоустройство\IMG_1762.JPG"/>
          <p:cNvPicPr>
            <a:picLocks noChangeAspect="1" noChangeArrowheads="1"/>
          </p:cNvPicPr>
          <p:nvPr/>
        </p:nvPicPr>
        <p:blipFill>
          <a:blip r:embed="rId4" cstate="print"/>
          <a:srcRect t="12620"/>
          <a:stretch>
            <a:fillRect/>
          </a:stretch>
        </p:blipFill>
        <p:spPr bwMode="auto">
          <a:xfrm>
            <a:off x="5327576" y="3717032"/>
            <a:ext cx="3816424" cy="2492896"/>
          </a:xfrm>
          <a:prstGeom prst="rect">
            <a:avLst/>
          </a:prstGeom>
          <a:noFill/>
        </p:spPr>
      </p:pic>
      <p:pic>
        <p:nvPicPr>
          <p:cNvPr id="7" name="Picture 2" descr="F:\МАДОУ_№_19_благоустройство\IMG_5079.JPG"/>
          <p:cNvPicPr>
            <a:picLocks noChangeAspect="1" noChangeArrowheads="1"/>
          </p:cNvPicPr>
          <p:nvPr/>
        </p:nvPicPr>
        <p:blipFill>
          <a:blip r:embed="rId5" cstate="print"/>
          <a:srcRect t="17668" b="14184"/>
          <a:stretch>
            <a:fillRect/>
          </a:stretch>
        </p:blipFill>
        <p:spPr bwMode="auto">
          <a:xfrm>
            <a:off x="4139951" y="260648"/>
            <a:ext cx="4508343" cy="230425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51520" y="2996952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/>
              <a:t>Экологические конкурсы: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«Огород на окне»,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«Лучшая клумба»,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«Экологический уголок на участке» и др.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3528" y="3168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/>
              <a:t>Конкурс снежных построек</a:t>
            </a:r>
          </a:p>
        </p:txBody>
      </p:sp>
      <p:pic>
        <p:nvPicPr>
          <p:cNvPr id="6146" name="Picture 2" descr="F:\Новая папка\DSCF2638.JPG"/>
          <p:cNvPicPr>
            <a:picLocks noChangeAspect="1" noChangeArrowheads="1"/>
          </p:cNvPicPr>
          <p:nvPr/>
        </p:nvPicPr>
        <p:blipFill>
          <a:blip r:embed="rId2" cstate="print"/>
          <a:srcRect l="7552" t="7383" r="12618" b="5582"/>
          <a:stretch>
            <a:fillRect/>
          </a:stretch>
        </p:blipFill>
        <p:spPr bwMode="auto">
          <a:xfrm>
            <a:off x="1223628" y="511836"/>
            <a:ext cx="2556284" cy="1903493"/>
          </a:xfrm>
          <a:prstGeom prst="rect">
            <a:avLst/>
          </a:prstGeom>
          <a:noFill/>
        </p:spPr>
      </p:pic>
      <p:pic>
        <p:nvPicPr>
          <p:cNvPr id="3074" name="Picture 2" descr="F:\Новая папка\DJI_0016.JPG"/>
          <p:cNvPicPr>
            <a:picLocks noChangeAspect="1" noChangeArrowheads="1"/>
          </p:cNvPicPr>
          <p:nvPr/>
        </p:nvPicPr>
        <p:blipFill rotWithShape="1">
          <a:blip r:embed="rId3" cstate="print"/>
          <a:srcRect l="27072" t="29783" r="15591" b="26086"/>
          <a:stretch/>
        </p:blipFill>
        <p:spPr bwMode="auto">
          <a:xfrm>
            <a:off x="4820696" y="185115"/>
            <a:ext cx="3495719" cy="2019749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268" y="2520166"/>
            <a:ext cx="7704856" cy="4337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F:\Фото-ЭКОЛОГИЯ 9.11.15\11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04664"/>
            <a:ext cx="3839158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маша\Desktop\IMG_14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429000"/>
            <a:ext cx="4248472" cy="2832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79512" y="548680"/>
            <a:ext cx="45365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FF"/>
                </a:solidFill>
              </a:rPr>
              <a:t>Праздники, развлечения, досуги: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D60093"/>
                </a:solidFill>
              </a:rPr>
              <a:t> чтение стихотворений,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D60093"/>
                </a:solidFill>
              </a:rPr>
              <a:t> инсценировки или игры-драматизации, - пение песен,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D60093"/>
                </a:solidFill>
              </a:rPr>
              <a:t> музыкально-ритмические этюды, 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D60093"/>
                </a:solidFill>
              </a:rPr>
              <a:t> танцы, хороводы,</a:t>
            </a:r>
          </a:p>
          <a:p>
            <a:r>
              <a:rPr lang="ru-RU" dirty="0" smtClean="0">
                <a:solidFill>
                  <a:srgbClr val="D60093"/>
                </a:solidFill>
              </a:rPr>
              <a:t>- разные виды игр.</a:t>
            </a:r>
            <a:endParaRPr lang="ru-RU" dirty="0">
              <a:solidFill>
                <a:srgbClr val="D60093"/>
              </a:solidFill>
            </a:endParaRPr>
          </a:p>
        </p:txBody>
      </p:sp>
      <p:pic>
        <p:nvPicPr>
          <p:cNvPr id="2" name="Picture 2" descr="F:\Для Т.С\Праздник осени 2017.JPG"/>
          <p:cNvPicPr>
            <a:picLocks noChangeAspect="1" noChangeArrowheads="1"/>
          </p:cNvPicPr>
          <p:nvPr/>
        </p:nvPicPr>
        <p:blipFill>
          <a:blip r:embed="rId5" cstate="print"/>
          <a:srcRect l="3333"/>
          <a:stretch>
            <a:fillRect/>
          </a:stretch>
        </p:blipFill>
        <p:spPr bwMode="auto">
          <a:xfrm>
            <a:off x="4788024" y="3717032"/>
            <a:ext cx="4176464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Т.С\Масленица 2015\IMG_8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645024"/>
            <a:ext cx="4392488" cy="2928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476672"/>
            <a:ext cx="4308277" cy="2825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F:\Для Т.С\Масленица 20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501008"/>
            <a:ext cx="4284476" cy="2856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5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G:\фото занятие воздух\k1C5hwcxa9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548680"/>
            <a:ext cx="4443706" cy="2880320"/>
          </a:xfrm>
          <a:prstGeom prst="rect">
            <a:avLst/>
          </a:prstGeom>
          <a:noFill/>
        </p:spPr>
      </p:pic>
      <p:pic>
        <p:nvPicPr>
          <p:cNvPr id="2053" name="Picture 5" descr="G:\фото занятие воздух\jL3Wqlk5nbI.jpg"/>
          <p:cNvPicPr>
            <a:picLocks noChangeAspect="1" noChangeArrowheads="1"/>
          </p:cNvPicPr>
          <p:nvPr/>
        </p:nvPicPr>
        <p:blipFill>
          <a:blip r:embed="rId3" cstate="print"/>
          <a:srcRect r="16056"/>
          <a:stretch>
            <a:fillRect/>
          </a:stretch>
        </p:blipFill>
        <p:spPr bwMode="auto">
          <a:xfrm>
            <a:off x="5004048" y="3933056"/>
            <a:ext cx="3600399" cy="255134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5536" y="260648"/>
            <a:ext cx="3888432" cy="3139321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2"/>
                </a:solidFill>
              </a:rPr>
              <a:t>Опытно-экспериментальная </a:t>
            </a:r>
          </a:p>
          <a:p>
            <a:pPr algn="ctr"/>
            <a:r>
              <a:rPr lang="ru-RU" b="1" dirty="0" smtClean="0">
                <a:solidFill>
                  <a:schemeClr val="bg2"/>
                </a:solidFill>
              </a:rPr>
              <a:t>деятельность: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* элементарные естественнонаучные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эксперименты по изучению свойств природных объектов;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*  значение природных объектов для человека, животных, промышленности и т.д.;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*  констатация фактов;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*  природоохранные мероприятия</a:t>
            </a:r>
            <a:r>
              <a:rPr lang="ru-RU" dirty="0" smtClean="0">
                <a:solidFill>
                  <a:schemeClr val="bg2"/>
                </a:solidFill>
              </a:rPr>
              <a:t>.</a:t>
            </a:r>
            <a:endParaRPr lang="ru-RU" dirty="0">
              <a:solidFill>
                <a:schemeClr val="bg2"/>
              </a:solidFill>
            </a:endParaRPr>
          </a:p>
        </p:txBody>
      </p:sp>
      <p:pic>
        <p:nvPicPr>
          <p:cNvPr id="1026" name="Picture 2" descr="C:\Users\маша\Desktop\Фото - эскперименты\IMG_307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861048"/>
            <a:ext cx="3888432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ша\Desktop\IMG_92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861048"/>
            <a:ext cx="4212468" cy="2808312"/>
          </a:xfrm>
          <a:prstGeom prst="rect">
            <a:avLst/>
          </a:prstGeom>
          <a:noFill/>
        </p:spPr>
      </p:pic>
      <p:pic>
        <p:nvPicPr>
          <p:cNvPr id="1026" name="Picture 2" descr="C:\Users\User\Desktop\разобрать\акция все фото\DSCN15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357562"/>
            <a:ext cx="4095779" cy="307183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55577" y="3140968"/>
            <a:ext cx="3024336" cy="369332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D60093"/>
                </a:solidFill>
              </a:rPr>
              <a:t>«Детский сад – Семья»</a:t>
            </a:r>
            <a:endParaRPr lang="ru-RU" b="1" dirty="0">
              <a:solidFill>
                <a:srgbClr val="D60093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357166"/>
            <a:ext cx="4000528" cy="2862322"/>
          </a:xfrm>
          <a:prstGeom prst="rect">
            <a:avLst/>
          </a:prstGeom>
          <a:blipFill>
            <a:blip r:embed="rId6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Работа с родителями: </a:t>
            </a:r>
            <a:r>
              <a:rPr lang="ru-RU" dirty="0" smtClean="0">
                <a:solidFill>
                  <a:srgbClr val="00B050"/>
                </a:solidFill>
              </a:rPr>
              <a:t>беседы, консультации, анкетирование, родительские собрания, выставки методической литературы и пособий, конкурсы  творческих работ, праздники и развлечения, совместная трудовая деятельность по благоустройству групповых участков  и территории ДОУ, экологические акции 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11" name="Picture 2" descr="C:\Users\User\Desktop\ПДДфото\Анкетирование родителей\IMG_256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285728"/>
            <a:ext cx="4036215" cy="269081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714348" y="3143248"/>
            <a:ext cx="3024336" cy="369332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D60093"/>
                </a:solidFill>
              </a:rPr>
              <a:t>«Детский сад – Семья»</a:t>
            </a:r>
            <a:endParaRPr lang="ru-RU" b="1" dirty="0">
              <a:solidFill>
                <a:srgbClr val="D6009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ПДДфото\Работа с родителями\IMG_2572.JPG"/>
          <p:cNvPicPr>
            <a:picLocks noChangeAspect="1" noChangeArrowheads="1"/>
          </p:cNvPicPr>
          <p:nvPr/>
        </p:nvPicPr>
        <p:blipFill>
          <a:blip r:embed="rId3" cstate="print"/>
          <a:srcRect t="8589"/>
          <a:stretch>
            <a:fillRect/>
          </a:stretch>
        </p:blipFill>
        <p:spPr bwMode="auto">
          <a:xfrm>
            <a:off x="5508104" y="3501008"/>
            <a:ext cx="2448272" cy="3356992"/>
          </a:xfrm>
          <a:prstGeom prst="rect">
            <a:avLst/>
          </a:prstGeom>
          <a:noFill/>
        </p:spPr>
      </p:pic>
      <p:pic>
        <p:nvPicPr>
          <p:cNvPr id="5" name="Picture 2" descr="F:\2015 г\IMG_12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017" y="188640"/>
            <a:ext cx="4320457" cy="287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500298" y="3212976"/>
            <a:ext cx="2853473" cy="369332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«Детский сад -  Семья»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F:\Для Т.С\Выставка в ГДК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645024"/>
            <a:ext cx="4020955" cy="3015716"/>
          </a:xfrm>
          <a:prstGeom prst="rect">
            <a:avLst/>
          </a:prstGeom>
          <a:noFill/>
        </p:spPr>
      </p:pic>
      <p:pic>
        <p:nvPicPr>
          <p:cNvPr id="2" name="Picture 3" descr="F:\Новая папка\IMG_2914.JPG"/>
          <p:cNvPicPr>
            <a:picLocks noChangeAspect="1" noChangeArrowheads="1"/>
          </p:cNvPicPr>
          <p:nvPr/>
        </p:nvPicPr>
        <p:blipFill>
          <a:blip r:embed="rId7" cstate="print"/>
          <a:srcRect l="7451" r="11904"/>
          <a:stretch>
            <a:fillRect/>
          </a:stretch>
        </p:blipFill>
        <p:spPr bwMode="auto">
          <a:xfrm rot="5400000">
            <a:off x="5614649" y="586151"/>
            <a:ext cx="2924945" cy="24179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771525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/>
          <a:lstStyle/>
          <a:p>
            <a:pPr>
              <a:defRPr/>
            </a:pPr>
            <a:r>
              <a:rPr lang="ru-RU" sz="1800" b="1" dirty="0" smtClean="0">
                <a:solidFill>
                  <a:srgbClr val="FF66CC"/>
                </a:solidFill>
              </a:rPr>
              <a:t>Направления деятельности дошкольного учреждения</a:t>
            </a:r>
            <a:endParaRPr lang="ru-RU" sz="1800" b="1" dirty="0">
              <a:solidFill>
                <a:srgbClr val="FF66CC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500063" y="3286125"/>
            <a:ext cx="2143125" cy="128587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Arial" charset="0"/>
              </a:rPr>
              <a:t>Система экологического </a:t>
            </a:r>
            <a:r>
              <a:rPr lang="ru-RU" dirty="0"/>
              <a:t>обр</a:t>
            </a:r>
            <a:r>
              <a:rPr lang="ru-RU" dirty="0">
                <a:solidFill>
                  <a:schemeClr val="tx1"/>
                </a:solidFill>
                <a:latin typeface="Arial" charset="0"/>
              </a:rPr>
              <a:t>азования </a:t>
            </a: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Arial" charset="0"/>
              </a:rPr>
              <a:t>в детском саду</a:t>
            </a:r>
          </a:p>
        </p:txBody>
      </p:sp>
      <p:sp>
        <p:nvSpPr>
          <p:cNvPr id="5124" name="Скругленный прямоугольник 4"/>
          <p:cNvSpPr>
            <a:spLocks noChangeArrowheads="1"/>
          </p:cNvSpPr>
          <p:nvPr/>
        </p:nvSpPr>
        <p:spPr bwMode="auto">
          <a:xfrm>
            <a:off x="4572000" y="1500188"/>
            <a:ext cx="3214688" cy="7858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/>
              <a:t>Профессиональная подготовка педагогов</a:t>
            </a:r>
          </a:p>
        </p:txBody>
      </p:sp>
      <p:sp>
        <p:nvSpPr>
          <p:cNvPr id="5125" name="Скругленный прямоугольник 5"/>
          <p:cNvSpPr>
            <a:spLocks noChangeArrowheads="1"/>
          </p:cNvSpPr>
          <p:nvPr/>
        </p:nvSpPr>
        <p:spPr bwMode="auto">
          <a:xfrm>
            <a:off x="5214938" y="2643188"/>
            <a:ext cx="3143250" cy="10715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/>
              <a:t>Создание экологически развивающей  образовательной среды  </a:t>
            </a:r>
          </a:p>
        </p:txBody>
      </p:sp>
      <p:sp>
        <p:nvSpPr>
          <p:cNvPr id="5126" name="Скругленный прямоугольник 6"/>
          <p:cNvSpPr>
            <a:spLocks noChangeArrowheads="1"/>
          </p:cNvSpPr>
          <p:nvPr/>
        </p:nvSpPr>
        <p:spPr bwMode="auto">
          <a:xfrm>
            <a:off x="5214938" y="3857625"/>
            <a:ext cx="3143250" cy="10715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/>
              <a:t>Экологическое образование дошкольников</a:t>
            </a:r>
          </a:p>
        </p:txBody>
      </p:sp>
      <p:sp>
        <p:nvSpPr>
          <p:cNvPr id="5127" name="Скругленный прямоугольник 7"/>
          <p:cNvSpPr>
            <a:spLocks noChangeArrowheads="1"/>
          </p:cNvSpPr>
          <p:nvPr/>
        </p:nvSpPr>
        <p:spPr bwMode="auto">
          <a:xfrm>
            <a:off x="5286375" y="5072063"/>
            <a:ext cx="3071813" cy="7143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/>
              <a:t>Экологическое просвещение родителей</a:t>
            </a:r>
          </a:p>
        </p:txBody>
      </p:sp>
      <p:sp>
        <p:nvSpPr>
          <p:cNvPr id="5128" name="Скругленный прямоугольник 8"/>
          <p:cNvSpPr>
            <a:spLocks noChangeArrowheads="1"/>
          </p:cNvSpPr>
          <p:nvPr/>
        </p:nvSpPr>
        <p:spPr bwMode="auto">
          <a:xfrm>
            <a:off x="4786313" y="6143625"/>
            <a:ext cx="3071812" cy="5000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/>
              <a:t>Работа с социумом</a:t>
            </a:r>
          </a:p>
        </p:txBody>
      </p:sp>
      <p:cxnSp>
        <p:nvCxnSpPr>
          <p:cNvPr id="5129" name="Прямая со стрелкой 11"/>
          <p:cNvCxnSpPr>
            <a:cxnSpLocks noChangeShapeType="1"/>
            <a:stCxn id="4" idx="3"/>
            <a:endCxn id="5124" idx="1"/>
          </p:cNvCxnSpPr>
          <p:nvPr/>
        </p:nvCxnSpPr>
        <p:spPr bwMode="auto">
          <a:xfrm flipV="1">
            <a:off x="2643188" y="1892300"/>
            <a:ext cx="1928812" cy="203676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5130" name="Прямая со стрелкой 14"/>
          <p:cNvCxnSpPr>
            <a:cxnSpLocks noChangeShapeType="1"/>
            <a:stCxn id="4" idx="3"/>
          </p:cNvCxnSpPr>
          <p:nvPr/>
        </p:nvCxnSpPr>
        <p:spPr bwMode="auto">
          <a:xfrm flipV="1">
            <a:off x="2643188" y="3000375"/>
            <a:ext cx="2500312" cy="9286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5131" name="Прямая со стрелкой 16"/>
          <p:cNvCxnSpPr>
            <a:cxnSpLocks noChangeShapeType="1"/>
            <a:stCxn id="4" idx="3"/>
            <a:endCxn id="5126" idx="1"/>
          </p:cNvCxnSpPr>
          <p:nvPr/>
        </p:nvCxnSpPr>
        <p:spPr bwMode="auto">
          <a:xfrm>
            <a:off x="2643188" y="3929063"/>
            <a:ext cx="2571750" cy="46513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5132" name="Прямая со стрелкой 18"/>
          <p:cNvCxnSpPr>
            <a:cxnSpLocks noChangeShapeType="1"/>
            <a:stCxn id="4" idx="3"/>
            <a:endCxn id="5127" idx="1"/>
          </p:cNvCxnSpPr>
          <p:nvPr/>
        </p:nvCxnSpPr>
        <p:spPr bwMode="auto">
          <a:xfrm>
            <a:off x="2643188" y="3929063"/>
            <a:ext cx="2643187" cy="15001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5133" name="Прямая со стрелкой 20"/>
          <p:cNvCxnSpPr>
            <a:cxnSpLocks noChangeShapeType="1"/>
            <a:stCxn id="4" idx="3"/>
            <a:endCxn id="5128" idx="1"/>
          </p:cNvCxnSpPr>
          <p:nvPr/>
        </p:nvCxnSpPr>
        <p:spPr bwMode="auto">
          <a:xfrm>
            <a:off x="2643188" y="3929063"/>
            <a:ext cx="2143125" cy="24653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0"/>
                            </p:stCondLst>
                            <p:childTnLst>
                              <p:par>
                                <p:cTn id="4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124" grpId="0" animBg="1"/>
      <p:bldP spid="5125" grpId="0" animBg="1"/>
      <p:bldP spid="5126" grpId="0" animBg="1"/>
      <p:bldP spid="5127" grpId="0" animBg="1"/>
      <p:bldP spid="512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55976" y="692696"/>
            <a:ext cx="4287990" cy="5539978"/>
          </a:xfrm>
          <a:prstGeom prst="rect">
            <a:avLst/>
          </a:prstGeom>
          <a:blipFill>
            <a:blip r:embed="rId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lum bright="23000"/>
            </a:blip>
            <a:tile tx="0" ty="0" sx="100000" sy="100000" flip="none" algn="tl"/>
          </a:blip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1600" b="1" dirty="0" smtClean="0">
                <a:solidFill>
                  <a:srgbClr val="7030A0"/>
                </a:solidFill>
              </a:rPr>
              <a:t>Результаты: </a:t>
            </a:r>
          </a:p>
          <a:p>
            <a:pPr algn="just">
              <a:buFontTx/>
              <a:buChar char="-"/>
            </a:pPr>
            <a:r>
              <a:rPr lang="ru-RU" sz="1600" dirty="0" smtClean="0">
                <a:solidFill>
                  <a:srgbClr val="7030A0"/>
                </a:solidFill>
              </a:rPr>
              <a:t> дети имеют представления о  животном и растительном мире;</a:t>
            </a:r>
          </a:p>
          <a:p>
            <a:pPr algn="just"/>
            <a:r>
              <a:rPr lang="ru-RU" sz="1600" dirty="0" smtClean="0">
                <a:solidFill>
                  <a:srgbClr val="7030A0"/>
                </a:solidFill>
              </a:rPr>
              <a:t>- умеют наблюдать, сравнивать, выделять характерные, существенные признаки объектов и явлений, обобщать их по признакам; </a:t>
            </a:r>
          </a:p>
          <a:p>
            <a:pPr algn="just"/>
            <a:r>
              <a:rPr lang="ru-RU" sz="1600" dirty="0" smtClean="0">
                <a:solidFill>
                  <a:srgbClr val="7030A0"/>
                </a:solidFill>
              </a:rPr>
              <a:t>- у детей развито эмоционально-ценностное отношение к окружающему миру и к природе родного края;</a:t>
            </a:r>
          </a:p>
          <a:p>
            <a:pPr algn="just"/>
            <a:r>
              <a:rPr lang="ru-RU" sz="1600" dirty="0" smtClean="0">
                <a:solidFill>
                  <a:srgbClr val="7030A0"/>
                </a:solidFill>
              </a:rPr>
              <a:t>- дети проявляют  самостоятельность, инициативу;</a:t>
            </a:r>
          </a:p>
          <a:p>
            <a:pPr algn="just"/>
            <a:r>
              <a:rPr lang="ru-RU" sz="1600" dirty="0" smtClean="0">
                <a:solidFill>
                  <a:srgbClr val="7030A0"/>
                </a:solidFill>
              </a:rPr>
              <a:t>- знают и соблюдают правила поведения в природе;</a:t>
            </a:r>
          </a:p>
          <a:p>
            <a:pPr algn="just"/>
            <a:r>
              <a:rPr lang="ru-RU" sz="1600" dirty="0" smtClean="0"/>
              <a:t> 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600" dirty="0" smtClean="0">
                <a:solidFill>
                  <a:srgbClr val="7030A0"/>
                </a:solidFill>
              </a:rPr>
              <a:t>дети понимают взаимосвязь между деятельностью человека и объектами природы, становятся добрее, учатся сопереживать, становятся более грамотными в области экологии; </a:t>
            </a:r>
          </a:p>
          <a:p>
            <a:pPr algn="just">
              <a:buFontTx/>
              <a:buChar char="-"/>
            </a:pPr>
            <a:r>
              <a:rPr lang="ru-RU" sz="1600" dirty="0" smtClean="0">
                <a:solidFill>
                  <a:srgbClr val="7030A0"/>
                </a:solidFill>
              </a:rPr>
              <a:t> применяют  полученные знания в разных видах детской деятельности.</a:t>
            </a:r>
          </a:p>
          <a:p>
            <a:pPr algn="just">
              <a:buFontTx/>
              <a:buChar char="-"/>
            </a:pPr>
            <a:endParaRPr lang="ru-RU" sz="1600" dirty="0" smtClean="0"/>
          </a:p>
        </p:txBody>
      </p:sp>
      <p:pic>
        <p:nvPicPr>
          <p:cNvPr id="3075" name="Picture 3" descr="G:\Фото-ЭКОЛОГИЯ 09.11.15=17.11.15\Благоустройство территории\IMG_1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916832"/>
            <a:ext cx="3171052" cy="4752865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3528" y="209637"/>
            <a:ext cx="3744416" cy="1384995"/>
          </a:xfrm>
          <a:prstGeom prst="rect">
            <a:avLst/>
          </a:prstGeom>
          <a:solidFill>
            <a:srgbClr val="FFCCFF"/>
          </a:solidFill>
          <a:ln w="9525">
            <a:solidFill>
              <a:srgbClr val="FF339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Мир, окружающий ребенка, —</a:t>
            </a:r>
            <a:r>
              <a:rPr lang="ru-RU" sz="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прежде всего мир природы с безграничным</a:t>
            </a:r>
            <a:r>
              <a:rPr lang="ru-RU" sz="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богатством явлений, с неисчерпаемой красотой.</a:t>
            </a:r>
            <a:r>
              <a:rPr lang="ru-RU" sz="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Здесь,  в природе, вечный источник детского разума.</a:t>
            </a:r>
            <a:endParaRPr kumimoji="0" lang="ru-RU" sz="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В. Сухомлинский</a:t>
            </a:r>
            <a:endParaRPr kumimoji="0" lang="ru-RU" sz="1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4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решение 2"/>
          <p:cNvSpPr/>
          <p:nvPr/>
        </p:nvSpPr>
        <p:spPr>
          <a:xfrm>
            <a:off x="857250" y="1428750"/>
            <a:ext cx="7429526" cy="3541713"/>
          </a:xfrm>
          <a:prstGeom prst="flowChartDecision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800" b="1" dirty="0">
                <a:solidFill>
                  <a:srgbClr val="2F2FFF"/>
                </a:solidFill>
                <a:latin typeface="Batang" pitchFamily="18" charset="-127"/>
                <a:ea typeface="Batang" pitchFamily="18" charset="-127"/>
                <a:cs typeface="Aharoni" pitchFamily="2" charset="-79"/>
              </a:rPr>
              <a:t>Благодарим за внимание.</a:t>
            </a:r>
          </a:p>
          <a:p>
            <a:pPr algn="ctr" eaLnBrk="1" hangingPunct="1">
              <a:defRPr/>
            </a:pPr>
            <a:endParaRPr lang="ru-RU" sz="2800" dirty="0">
              <a:solidFill>
                <a:srgbClr val="FFFFFF"/>
              </a:solidFill>
              <a:ea typeface="Batang" pitchFamily="18" charset="-127"/>
              <a:cs typeface="Aharoni" pitchFamily="2" charset="-79"/>
            </a:endParaRPr>
          </a:p>
          <a:p>
            <a:pPr algn="ctr" eaLnBrk="1" hangingPunct="1">
              <a:defRPr/>
            </a:pPr>
            <a:r>
              <a:rPr lang="ru-RU" sz="2800" dirty="0">
                <a:solidFill>
                  <a:srgbClr val="C00000"/>
                </a:solidFill>
                <a:latin typeface="Arial Black" pitchFamily="34" charset="0"/>
                <a:ea typeface="Batang" pitchFamily="18" charset="-127"/>
                <a:cs typeface="Aharoni" pitchFamily="2" charset="-79"/>
              </a:rPr>
              <a:t>До свидания!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AC7F3"/>
            </a:gs>
            <a:gs pos="50000">
              <a:srgbClr val="B9DBF5"/>
            </a:gs>
            <a:gs pos="100000">
              <a:srgbClr val="DDED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5184576" cy="1512168"/>
          </a:xfrm>
          <a:solidFill>
            <a:srgbClr val="CCFF66"/>
          </a:solidFill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just">
              <a:defRPr/>
            </a:pPr>
            <a:r>
              <a:rPr lang="ru-RU" sz="1500" b="1" u="sng" dirty="0" smtClean="0">
                <a:solidFill>
                  <a:srgbClr val="FF0000"/>
                </a:solidFill>
              </a:rPr>
              <a:t>Цель: </a:t>
            </a:r>
            <a:r>
              <a:rPr lang="ru-RU" sz="1500" b="1" dirty="0" smtClean="0">
                <a:solidFill>
                  <a:srgbClr val="FF0000"/>
                </a:solidFill>
              </a:rPr>
              <a:t> </a:t>
            </a:r>
            <a:r>
              <a:rPr lang="ru-RU" sz="1500" dirty="0" smtClean="0">
                <a:solidFill>
                  <a:srgbClr val="FF0000"/>
                </a:solidFill>
              </a:rPr>
              <a:t> воспитание у детей экологической культуры: получение достоверных знаний, практических умений, направленных на охрану природы, бережное отношение к природе, осознание важности её охраны</a:t>
            </a:r>
            <a:r>
              <a:rPr lang="ru-RU" sz="1500" dirty="0" smtClean="0">
                <a:solidFill>
                  <a:srgbClr val="FFFF00"/>
                </a:solidFill>
              </a:rPr>
              <a:t>. </a:t>
            </a:r>
            <a:endParaRPr lang="ru-RU" sz="1500" dirty="0">
              <a:solidFill>
                <a:srgbClr val="FFFF00"/>
              </a:solidFill>
            </a:endParaRP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214313" y="2132856"/>
            <a:ext cx="8540750" cy="4536504"/>
          </a:xfrm>
          <a:solidFill>
            <a:srgbClr val="FFFFCC"/>
          </a:solidFill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defRPr/>
            </a:pPr>
            <a:r>
              <a:rPr lang="ru-RU" sz="1200" b="1" u="sng" dirty="0" smtClean="0">
                <a:solidFill>
                  <a:srgbClr val="7030A0"/>
                </a:solidFill>
              </a:rPr>
              <a:t>Задачи экологического воспитания</a:t>
            </a:r>
            <a:r>
              <a:rPr lang="ru-RU" sz="1200" b="1" dirty="0" smtClean="0">
                <a:solidFill>
                  <a:srgbClr val="7030A0"/>
                </a:solidFill>
              </a:rPr>
              <a:t>:</a:t>
            </a:r>
            <a:endParaRPr lang="ru-RU" sz="1200" dirty="0" smtClean="0">
              <a:solidFill>
                <a:srgbClr val="7030A0"/>
              </a:solidFill>
            </a:endParaRPr>
          </a:p>
          <a:p>
            <a:pPr>
              <a:defRPr/>
            </a:pPr>
            <a:r>
              <a:rPr lang="ru-RU" sz="1200" dirty="0" smtClean="0">
                <a:solidFill>
                  <a:srgbClr val="7030A0"/>
                </a:solidFill>
              </a:rPr>
              <a:t>* Создать условия для  экологического воспитания детей дошкольного возраста.</a:t>
            </a:r>
          </a:p>
          <a:p>
            <a:pPr>
              <a:defRPr/>
            </a:pPr>
            <a:r>
              <a:rPr lang="ru-RU" sz="1200" dirty="0" smtClean="0">
                <a:solidFill>
                  <a:srgbClr val="7030A0"/>
                </a:solidFill>
              </a:rPr>
              <a:t>*  Формировать элементарные экологические знания и представления, начала экологического мировоззрения.</a:t>
            </a:r>
          </a:p>
          <a:p>
            <a:pPr>
              <a:defRPr/>
            </a:pPr>
            <a:r>
              <a:rPr lang="ru-RU" sz="1200" dirty="0" smtClean="0">
                <a:solidFill>
                  <a:srgbClr val="7030A0"/>
                </a:solidFill>
              </a:rPr>
              <a:t>* Учить понимать причинно-следственные связи, показать взаимосвязь растений и животных друг с другом и со средой обитания; показать многообразие живых организмов и их сообществ.</a:t>
            </a:r>
          </a:p>
          <a:p>
            <a:pPr>
              <a:defRPr/>
            </a:pPr>
            <a:r>
              <a:rPr lang="ru-RU" sz="1200" dirty="0" smtClean="0">
                <a:solidFill>
                  <a:srgbClr val="7030A0"/>
                </a:solidFill>
              </a:rPr>
              <a:t>*Формировать представление о том, что человек – часть природы, его жизнь зависит от состояния природных объектов, от окружающей среды, а их сохранность – обязанность человека.</a:t>
            </a:r>
          </a:p>
          <a:p>
            <a:pPr>
              <a:defRPr/>
            </a:pPr>
            <a:r>
              <a:rPr lang="ru-RU" sz="1200" dirty="0" smtClean="0">
                <a:solidFill>
                  <a:srgbClr val="7030A0"/>
                </a:solidFill>
              </a:rPr>
              <a:t>* Формировать доброжелательное отношение к живым существам в процессе общения с ними.</a:t>
            </a:r>
          </a:p>
          <a:p>
            <a:pPr>
              <a:defRPr/>
            </a:pPr>
            <a:r>
              <a:rPr lang="ru-RU" sz="1200" dirty="0" smtClean="0">
                <a:solidFill>
                  <a:srgbClr val="7030A0"/>
                </a:solidFill>
              </a:rPr>
              <a:t>* Формировать умение создавать и поддерживать необходимые условия для роста растений и жизни животных.</a:t>
            </a:r>
          </a:p>
          <a:p>
            <a:pPr>
              <a:defRPr/>
            </a:pPr>
            <a:r>
              <a:rPr lang="ru-RU" sz="1200" dirty="0" smtClean="0">
                <a:solidFill>
                  <a:srgbClr val="7030A0"/>
                </a:solidFill>
              </a:rPr>
              <a:t>* Систематизировать и углублять знания о живой и неживой природе</a:t>
            </a:r>
          </a:p>
          <a:p>
            <a:pPr>
              <a:defRPr/>
            </a:pPr>
            <a:r>
              <a:rPr lang="ru-RU" sz="1200" dirty="0" smtClean="0">
                <a:solidFill>
                  <a:srgbClr val="7030A0"/>
                </a:solidFill>
              </a:rPr>
              <a:t>*  Развивать ответственное и бережное отношение к домашним животным, животным уголка природы в детском саду, к диким животным, к птицам.</a:t>
            </a:r>
          </a:p>
          <a:p>
            <a:pPr>
              <a:defRPr/>
            </a:pPr>
            <a:r>
              <a:rPr lang="ru-RU" sz="1200" dirty="0" smtClean="0">
                <a:solidFill>
                  <a:srgbClr val="7030A0"/>
                </a:solidFill>
              </a:rPr>
              <a:t>* Формировать трудовые навыки и умения по уходу за растениями, животными.</a:t>
            </a:r>
          </a:p>
          <a:p>
            <a:pPr>
              <a:defRPr/>
            </a:pPr>
            <a:r>
              <a:rPr lang="ru-RU" sz="1200" dirty="0" smtClean="0">
                <a:solidFill>
                  <a:srgbClr val="7030A0"/>
                </a:solidFill>
              </a:rPr>
              <a:t>*  Учить детей правильно взаимодействовать с природой.</a:t>
            </a:r>
          </a:p>
          <a:p>
            <a:pPr>
              <a:defRPr/>
            </a:pPr>
            <a:r>
              <a:rPr lang="ru-RU" sz="1200" dirty="0" smtClean="0">
                <a:solidFill>
                  <a:srgbClr val="7030A0"/>
                </a:solidFill>
              </a:rPr>
              <a:t>* Формировать умение рационально использовать природные ресурсы.</a:t>
            </a:r>
          </a:p>
          <a:p>
            <a:pPr>
              <a:defRPr/>
            </a:pPr>
            <a:r>
              <a:rPr lang="ru-RU" sz="1200" dirty="0" smtClean="0">
                <a:solidFill>
                  <a:srgbClr val="7030A0"/>
                </a:solidFill>
              </a:rPr>
              <a:t>* Развивать интерес и любовь к родному краю, формировать представления об экологических проблемах города.</a:t>
            </a:r>
          </a:p>
          <a:p>
            <a:pPr>
              <a:defRPr/>
            </a:pPr>
            <a:r>
              <a:rPr lang="ru-RU" sz="1200" dirty="0" smtClean="0">
                <a:solidFill>
                  <a:srgbClr val="7030A0"/>
                </a:solidFill>
              </a:rPr>
              <a:t>* Знакомить детей с Красной книгой.</a:t>
            </a:r>
          </a:p>
          <a:p>
            <a:pPr>
              <a:defRPr/>
            </a:pPr>
            <a:r>
              <a:rPr lang="ru-RU" sz="1200" dirty="0" smtClean="0">
                <a:solidFill>
                  <a:srgbClr val="7030A0"/>
                </a:solidFill>
              </a:rPr>
              <a:t>* Воспитывать отзывчивость и коммуникабельность.</a:t>
            </a:r>
          </a:p>
        </p:txBody>
      </p:sp>
      <p:pic>
        <p:nvPicPr>
          <p:cNvPr id="1027" name="Picture 3" descr="F:\Новая папка\IMG_4415 (1).JPG"/>
          <p:cNvPicPr>
            <a:picLocks noChangeAspect="1" noChangeArrowheads="1"/>
          </p:cNvPicPr>
          <p:nvPr/>
        </p:nvPicPr>
        <p:blipFill>
          <a:blip r:embed="rId2" cstate="print"/>
          <a:srcRect t="8556" r="3128"/>
          <a:stretch>
            <a:fillRect/>
          </a:stretch>
        </p:blipFill>
        <p:spPr bwMode="auto">
          <a:xfrm>
            <a:off x="5796136" y="188640"/>
            <a:ext cx="3203848" cy="20162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17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17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40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60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7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1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1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717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68952" cy="3429000"/>
          </a:xfrm>
        </p:spPr>
        <p:txBody>
          <a:bodyPr/>
          <a:lstStyle/>
          <a:p>
            <a:pPr algn="l"/>
            <a:r>
              <a:rPr lang="ru-RU" sz="1800" u="sng" dirty="0" smtClean="0">
                <a:solidFill>
                  <a:srgbClr val="D60093"/>
                </a:solidFill>
              </a:rPr>
              <a:t/>
            </a:r>
            <a:br>
              <a:rPr lang="ru-RU" sz="1800" u="sng" dirty="0" smtClean="0">
                <a:solidFill>
                  <a:srgbClr val="D60093"/>
                </a:solidFill>
              </a:rPr>
            </a:br>
            <a:r>
              <a:rPr lang="ru-RU" sz="1800" dirty="0" smtClean="0">
                <a:solidFill>
                  <a:srgbClr val="D60093"/>
                </a:solidFill>
              </a:rPr>
              <a:t>            </a:t>
            </a:r>
            <a:r>
              <a:rPr lang="ru-RU" sz="1600" b="1" dirty="0" smtClean="0">
                <a:solidFill>
                  <a:srgbClr val="D60093"/>
                </a:solidFill>
              </a:rPr>
              <a:t>Экологическое образование педагогического коллектива </a:t>
            </a:r>
            <a:br>
              <a:rPr lang="ru-RU" sz="1600" b="1" dirty="0" smtClean="0">
                <a:solidFill>
                  <a:srgbClr val="D60093"/>
                </a:solidFill>
              </a:rPr>
            </a:br>
            <a:r>
              <a:rPr lang="ru-RU" sz="1600" b="1" dirty="0" smtClean="0">
                <a:solidFill>
                  <a:srgbClr val="D60093"/>
                </a:solidFill>
              </a:rPr>
              <a:t>                         включает в себя решение следующих задач: </a:t>
            </a:r>
            <a:r>
              <a:rPr lang="ru-RU" sz="1800" dirty="0" smtClean="0"/>
              <a:t>решение  </a:t>
            </a:r>
            <a:r>
              <a:rPr lang="ru-RU" sz="1800" dirty="0" smtClean="0">
                <a:solidFill>
                  <a:srgbClr val="FF66CC"/>
                </a:solidFill>
              </a:rPr>
              <a:t/>
            </a:r>
            <a:br>
              <a:rPr lang="ru-RU" sz="1800" dirty="0" smtClean="0">
                <a:solidFill>
                  <a:srgbClr val="FF66CC"/>
                </a:solidFill>
              </a:rPr>
            </a:br>
            <a:r>
              <a:rPr lang="ru-RU" sz="800" dirty="0" smtClean="0">
                <a:solidFill>
                  <a:srgbClr val="FF66CC"/>
                </a:solidFill>
              </a:rPr>
              <a:t/>
            </a:r>
            <a:br>
              <a:rPr lang="ru-RU" sz="800" dirty="0" smtClean="0">
                <a:solidFill>
                  <a:srgbClr val="FF66CC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* Формирование в сознании педагогов значимости экологических проблем и причин, их порождающих, формирование представлений о новых ценностях, участие в реальной деятельности по сохранению и улучшению окружающей среды.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* Формирование потребности в экологическом образовании и самообразовании – уровень профессионального развития.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* Освоение  педагогическим коллективом содержания, форм и методов экологического образования  детей.</a:t>
            </a:r>
            <a:r>
              <a:rPr lang="ru-RU" sz="1800" b="1" dirty="0" smtClean="0">
                <a:solidFill>
                  <a:schemeClr val="bg1"/>
                </a:solidFill>
              </a:rPr>
              <a:t/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* Освоение педагогами конкретных технологий экологического образования  дошкольников.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* Использование личностно ориентированной модели взаимодействия с детьми, забота о психическом и физическом здоровье каждого ребёнка.</a:t>
            </a:r>
          </a:p>
        </p:txBody>
      </p:sp>
      <p:pic>
        <p:nvPicPr>
          <p:cNvPr id="49155" name="Picture 3" descr="C:\Users\User\Desktop\ЗОЖ\IMG_26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3571875"/>
            <a:ext cx="40719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User\Desktop\Т.С\Обучение коллег\IMG_27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857628"/>
            <a:ext cx="3857620" cy="2571747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</a:schemeClr>
          </a:solidFill>
        </p:spPr>
        <p:txBody>
          <a:bodyPr/>
          <a:lstStyle/>
          <a:p>
            <a:pPr algn="just"/>
            <a:r>
              <a:rPr lang="ru-RU" sz="1400" dirty="0" smtClean="0">
                <a:solidFill>
                  <a:srgbClr val="FFFF66"/>
                </a:solidFill>
              </a:rPr>
              <a:t>	Педагоги и воспитанники ДОУ принимают участие в экологических акциях, в  муниципальном конкурсе поделок из природного материала «Природа и фантазия», в  субботниках по благоустройству территории микрорайона, участвуют в тематических неделях, проводимых ГДК «Дружба». Наши достижения неоднократно отмечены грамотами.</a:t>
            </a:r>
            <a:endParaRPr lang="ru-RU" sz="1400" dirty="0">
              <a:solidFill>
                <a:srgbClr val="FFFF66"/>
              </a:solidFill>
            </a:endParaRPr>
          </a:p>
        </p:txBody>
      </p:sp>
      <p:pic>
        <p:nvPicPr>
          <p:cNvPr id="1026" name="Picture 2" descr="C:\Users\маша\Desktop\IMG_85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3556701" cy="2371134"/>
          </a:xfrm>
          <a:prstGeom prst="rect">
            <a:avLst/>
          </a:prstGeom>
          <a:noFill/>
        </p:spPr>
      </p:pic>
      <p:pic>
        <p:nvPicPr>
          <p:cNvPr id="7" name="Picture 2" descr="C:\Users\маша\Desktop\1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V="1">
            <a:off x="357158" y="4284158"/>
            <a:ext cx="3643338" cy="2573842"/>
          </a:xfrm>
          <a:prstGeom prst="rect">
            <a:avLst/>
          </a:prstGeom>
          <a:noFill/>
        </p:spPr>
      </p:pic>
      <p:pic>
        <p:nvPicPr>
          <p:cNvPr id="9" name="Picture 2" descr="C:\Users\User\Desktop\Т.С\Посадка деревьев, 2014 г\DSCN16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5645" y="1643051"/>
            <a:ext cx="3437384" cy="2578038"/>
          </a:xfrm>
          <a:prstGeom prst="rect">
            <a:avLst/>
          </a:prstGeom>
          <a:noFill/>
        </p:spPr>
      </p:pic>
      <p:pic>
        <p:nvPicPr>
          <p:cNvPr id="10" name="Picture 2" descr="F:\Осенний калейдоскоп, 2015 год\IMG_87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4288129"/>
            <a:ext cx="3854803" cy="25698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ММО Вицина\DSCN05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251475" y="1466353"/>
            <a:ext cx="4608512" cy="37812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F:\Новая папка\IMG_43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60648"/>
            <a:ext cx="4320480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73016"/>
            <a:ext cx="4176464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AC7F3"/>
            </a:gs>
            <a:gs pos="50000">
              <a:srgbClr val="B9DBF5"/>
            </a:gs>
            <a:gs pos="100000">
              <a:srgbClr val="DDED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142874"/>
            <a:ext cx="4896544" cy="2638053"/>
          </a:xfrm>
        </p:spPr>
        <p:txBody>
          <a:bodyPr/>
          <a:lstStyle/>
          <a:p>
            <a:pPr algn="l">
              <a:defRPr/>
            </a:pP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  <a:b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    </a:t>
            </a: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Экологически развивающая  среда </a:t>
            </a:r>
            <a:b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         </a:t>
            </a: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 детского сада способствует: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  <a:t>- познавательному развитию ребёнка;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  <a:t>-  эколого-эстетическому развитию;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  <a:t>- оздоровлению ребёнка;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  <a:t>- формированию нравственных качеств;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  <a:t>- формированию экологически грамотного поведения; 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1600" dirty="0" err="1" smtClean="0">
                <a:solidFill>
                  <a:schemeClr val="accent2">
                    <a:lumMod val="75000"/>
                  </a:schemeClr>
                </a:solidFill>
              </a:rPr>
              <a:t>экологизации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  <a:t> различных видов деятельности.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195" name="Picture 2" descr="F:\Фото-ЭКОЛОГИЯ 9.11.15\Благоустройство территории\IMG_13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573016"/>
            <a:ext cx="4407065" cy="2932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4" descr="F:\Фото-ЭКОЛОГИЯ 9.11.15\Благоустройство территории\IMG_96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0543" y="380422"/>
            <a:ext cx="3993945" cy="2664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F:\Новая папка\492.JPG"/>
          <p:cNvPicPr>
            <a:picLocks noChangeAspect="1" noChangeArrowheads="1"/>
          </p:cNvPicPr>
          <p:nvPr/>
        </p:nvPicPr>
        <p:blipFill>
          <a:blip r:embed="rId4" cstate="print"/>
          <a:srcRect t="13500" b="7751"/>
          <a:stretch>
            <a:fillRect/>
          </a:stretch>
        </p:blipFill>
        <p:spPr bwMode="auto">
          <a:xfrm>
            <a:off x="4644008" y="3861048"/>
            <a:ext cx="426720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7523</TotalTime>
  <Words>1462</Words>
  <Application>Microsoft Office PowerPoint</Application>
  <PresentationFormat>Экран (4:3)</PresentationFormat>
  <Paragraphs>202</Paragraphs>
  <Slides>41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50" baseType="lpstr">
      <vt:lpstr>Batang</vt:lpstr>
      <vt:lpstr>Aharoni</vt:lpstr>
      <vt:lpstr>Arial</vt:lpstr>
      <vt:lpstr>Arial Black</vt:lpstr>
      <vt:lpstr>Calibri</vt:lpstr>
      <vt:lpstr>Times New Roman</vt:lpstr>
      <vt:lpstr>Verdana</vt:lpstr>
      <vt:lpstr>Wingdings</vt:lpstr>
      <vt:lpstr>Облака</vt:lpstr>
      <vt:lpstr>         «Создание эффективной системы экологического образования в соответствии с ФГОС ДО».</vt:lpstr>
      <vt:lpstr>Презентация PowerPoint</vt:lpstr>
      <vt:lpstr>Проблема  экологического воспитания  (Формирование у детей научных знаний о различных явлениях окружающей природы)   </vt:lpstr>
      <vt:lpstr>Направления деятельности дошкольного учреждения</vt:lpstr>
      <vt:lpstr>Цель:   воспитание у детей экологической культуры: получение достоверных знаний, практических умений, направленных на охрану природы, бережное отношение к природе, осознание важности её охраны. </vt:lpstr>
      <vt:lpstr>             Экологическое образование педагогического коллектива                           включает в себя решение следующих задач: решение    * Формирование в сознании педагогов значимости экологических проблем и причин, их порождающих, формирование представлений о новых ценностях, участие в реальной деятельности по сохранению и улучшению окружающей среды. * Формирование потребности в экологическом образовании и самообразовании – уровень профессионального развития. * Освоение  педагогическим коллективом содержания, форм и методов экологического образования  детей. * Освоение педагогами конкретных технологий экологического образования  дошкольников. * Использование личностно ориентированной модели взаимодействия с детьми, забота о психическом и физическом здоровье каждого ребёнка.</vt:lpstr>
      <vt:lpstr> Педагоги и воспитанники ДОУ принимают участие в экологических акциях, в  муниципальном конкурсе поделок из природного материала «Природа и фантазия», в  субботниках по благоустройству территории микрорайона, участвуют в тематических неделях, проводимых ГДК «Дружба». Наши достижения неоднократно отмечены грамотами.</vt:lpstr>
      <vt:lpstr>Презентация PowerPoint</vt:lpstr>
      <vt:lpstr>        Экологически развивающая  среда            детского сада способствует: - познавательному развитию ребёнка; -  эколого-эстетическому развитию; - оздоровлению ребёнка; - формированию нравственных качеств; - формированию экологически грамотного поведения;  - экологизации различных видов деятельности. </vt:lpstr>
      <vt:lpstr>Презентация PowerPoint</vt:lpstr>
      <vt:lpstr>Презентация PowerPoint</vt:lpstr>
      <vt:lpstr>Ого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Экологическое воспитание дошкольников реализуется через образовательные области и их интеграцию в соответствии с ФГОС ДО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prosw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образовательного процесса в соответствии с ФГТ</dc:title>
  <dc:creator>nfedina</dc:creator>
  <cp:lastModifiedBy>Татьяна</cp:lastModifiedBy>
  <cp:revision>540</cp:revision>
  <dcterms:created xsi:type="dcterms:W3CDTF">2011-02-15T11:44:26Z</dcterms:created>
  <dcterms:modified xsi:type="dcterms:W3CDTF">2019-02-26T11:12:55Z</dcterms:modified>
</cp:coreProperties>
</file>