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65" r:id="rId3"/>
    <p:sldId id="266" r:id="rId4"/>
    <p:sldId id="267" r:id="rId5"/>
    <p:sldId id="268" r:id="rId6"/>
    <p:sldId id="257" r:id="rId7"/>
    <p:sldId id="258" r:id="rId8"/>
    <p:sldId id="259" r:id="rId9"/>
    <p:sldId id="263" r:id="rId10"/>
    <p:sldId id="269" r:id="rId11"/>
    <p:sldId id="270" r:id="rId12"/>
    <p:sldId id="260" r:id="rId13"/>
    <p:sldId id="261" r:id="rId14"/>
    <p:sldId id="262" r:id="rId15"/>
    <p:sldId id="271" r:id="rId16"/>
    <p:sldId id="272" r:id="rId17"/>
    <p:sldId id="273" r:id="rId18"/>
    <p:sldId id="274" r:id="rId19"/>
    <p:sldId id="275" r:id="rId20"/>
    <p:sldId id="276" r:id="rId21"/>
    <p:sldId id="277" r:id="rId22"/>
    <p:sldId id="264"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87" autoAdjust="0"/>
    <p:restoredTop sz="94660"/>
  </p:normalViewPr>
  <p:slideViewPr>
    <p:cSldViewPr>
      <p:cViewPr varScale="1">
        <p:scale>
          <a:sx n="94" d="100"/>
          <a:sy n="94" d="100"/>
        </p:scale>
        <p:origin x="-114" y="-6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6732D8-3E82-4154-B6D7-CA77949235F9}" type="datetimeFigureOut">
              <a:rPr lang="ru-RU" smtClean="0"/>
              <a:t>19.05.2020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0A7C0B-1A05-4A05-9572-72B64676293A}" type="slidenum">
              <a:rPr lang="ru-RU" smtClean="0"/>
              <a:t>‹#›</a:t>
            </a:fld>
            <a:endParaRPr lang="ru-RU"/>
          </a:p>
        </p:txBody>
      </p:sp>
    </p:spTree>
    <p:extLst>
      <p:ext uri="{BB962C8B-B14F-4D97-AF65-F5344CB8AC3E}">
        <p14:creationId xmlns:p14="http://schemas.microsoft.com/office/powerpoint/2010/main" val="3578149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20A7C0B-1A05-4A05-9572-72B64676293A}" type="slidenum">
              <a:rPr lang="ru-RU" smtClean="0"/>
              <a:t>1</a:t>
            </a:fld>
            <a:endParaRPr lang="ru-RU"/>
          </a:p>
        </p:txBody>
      </p:sp>
    </p:spTree>
    <p:extLst>
      <p:ext uri="{BB962C8B-B14F-4D97-AF65-F5344CB8AC3E}">
        <p14:creationId xmlns:p14="http://schemas.microsoft.com/office/powerpoint/2010/main" val="1344334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20A7C0B-1A05-4A05-9572-72B64676293A}" type="slidenum">
              <a:rPr lang="ru-RU" smtClean="0"/>
              <a:t>6</a:t>
            </a:fld>
            <a:endParaRPr lang="ru-RU"/>
          </a:p>
        </p:txBody>
      </p:sp>
    </p:spTree>
    <p:extLst>
      <p:ext uri="{BB962C8B-B14F-4D97-AF65-F5344CB8AC3E}">
        <p14:creationId xmlns:p14="http://schemas.microsoft.com/office/powerpoint/2010/main" val="12740594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19.05.2020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19.05.2020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19.05.2020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19.05.2020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19.05.2020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19.05.2020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19.05.2020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19.05.2020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19.05.2020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19.05.2020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19.05.2020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19.05.2020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620689"/>
            <a:ext cx="7772400" cy="1440160"/>
          </a:xfrm>
        </p:spPr>
        <p:txBody>
          <a:bodyPr/>
          <a:lstStyle/>
          <a:p>
            <a:r>
              <a:rPr lang="ru-RU" dirty="0" smtClean="0">
                <a:solidFill>
                  <a:srgbClr val="FF0000"/>
                </a:solidFill>
              </a:rPr>
              <a:t>Великая Отечественная война</a:t>
            </a:r>
            <a:endParaRPr lang="ru-RU" dirty="0">
              <a:solidFill>
                <a:srgbClr val="FF0000"/>
              </a:solidFill>
            </a:endParaRPr>
          </a:p>
        </p:txBody>
      </p:sp>
      <p:sp>
        <p:nvSpPr>
          <p:cNvPr id="3" name="Подзаголовок 2"/>
          <p:cNvSpPr>
            <a:spLocks noGrp="1"/>
          </p:cNvSpPr>
          <p:nvPr>
            <p:ph type="subTitle" idx="1"/>
          </p:nvPr>
        </p:nvSpPr>
        <p:spPr>
          <a:xfrm>
            <a:off x="1371600" y="1988840"/>
            <a:ext cx="6400800" cy="2808312"/>
          </a:xfrm>
        </p:spPr>
        <p:txBody>
          <a:bodyPr>
            <a:noAutofit/>
          </a:bodyPr>
          <a:lstStyle/>
          <a:p>
            <a:endParaRPr lang="ru-RU" sz="1100" dirty="0" smtClean="0">
              <a:solidFill>
                <a:schemeClr val="tx1"/>
              </a:solidFill>
            </a:endParaRPr>
          </a:p>
          <a:p>
            <a:pPr algn="just"/>
            <a:r>
              <a:rPr lang="ru-RU" sz="1100" b="1" u="sng" dirty="0">
                <a:solidFill>
                  <a:srgbClr val="000000"/>
                </a:solidFill>
                <a:latin typeface="Times New Roman"/>
              </a:rPr>
              <a:t>Цель урока</a:t>
            </a:r>
            <a:endParaRPr lang="ru-RU" sz="1000" dirty="0">
              <a:solidFill>
                <a:srgbClr val="000000"/>
              </a:solidFill>
            </a:endParaRPr>
          </a:p>
          <a:p>
            <a:pPr algn="just"/>
            <a:r>
              <a:rPr lang="ru-RU" sz="1100" dirty="0">
                <a:solidFill>
                  <a:srgbClr val="000000"/>
                </a:solidFill>
                <a:latin typeface="Times New Roman"/>
              </a:rPr>
              <a:t>Сформировать представления учащихся о Великой Отечественной войне, героизме советского народа; расширить </a:t>
            </a:r>
            <a:r>
              <a:rPr lang="ru-RU" sz="1100" dirty="0" smtClean="0">
                <a:solidFill>
                  <a:srgbClr val="000000"/>
                </a:solidFill>
                <a:latin typeface="Times New Roman"/>
              </a:rPr>
              <a:t>мировоззрение </a:t>
            </a:r>
            <a:r>
              <a:rPr lang="ru-RU" sz="1100" dirty="0">
                <a:solidFill>
                  <a:srgbClr val="000000"/>
                </a:solidFill>
                <a:latin typeface="Times New Roman"/>
              </a:rPr>
              <a:t>школьников на основе изучаемого материала.</a:t>
            </a:r>
            <a:endParaRPr lang="ru-RU" sz="1000" dirty="0">
              <a:solidFill>
                <a:srgbClr val="000000"/>
              </a:solidFill>
            </a:endParaRPr>
          </a:p>
          <a:p>
            <a:r>
              <a:rPr lang="ru-RU" sz="1100" dirty="0"/>
              <a:t/>
            </a:r>
            <a:br>
              <a:rPr lang="ru-RU" sz="1100" dirty="0"/>
            </a:br>
            <a:endParaRPr lang="ru-RU" sz="1100" dirty="0">
              <a:solidFill>
                <a:schemeClr val="tx1"/>
              </a:solidFill>
            </a:endParaRPr>
          </a:p>
          <a:p>
            <a:endParaRPr lang="ru-RU" sz="1100" dirty="0" smtClean="0">
              <a:solidFill>
                <a:schemeClr val="tx1"/>
              </a:solidFill>
            </a:endParaRPr>
          </a:p>
          <a:p>
            <a:endParaRPr lang="ru-RU" sz="1100" dirty="0">
              <a:solidFill>
                <a:schemeClr val="tx1"/>
              </a:solidFill>
            </a:endParaRPr>
          </a:p>
          <a:p>
            <a:endParaRPr lang="ru-RU" sz="1100" dirty="0" smtClean="0">
              <a:solidFill>
                <a:schemeClr val="tx1"/>
              </a:solidFill>
            </a:endParaRPr>
          </a:p>
          <a:p>
            <a:endParaRPr lang="ru-RU" sz="1100" dirty="0">
              <a:solidFill>
                <a:schemeClr val="tx1"/>
              </a:solidFill>
            </a:endParaRPr>
          </a:p>
          <a:p>
            <a:endParaRPr lang="ru-RU" sz="1100" dirty="0" smtClean="0">
              <a:solidFill>
                <a:schemeClr val="tx1"/>
              </a:solidFill>
            </a:endParaRPr>
          </a:p>
          <a:p>
            <a:endParaRPr lang="ru-RU" sz="1100" dirty="0">
              <a:solidFill>
                <a:schemeClr val="tx1"/>
              </a:solidFill>
            </a:endParaRPr>
          </a:p>
          <a:p>
            <a:endParaRPr lang="ru-RU" sz="1100" dirty="0" smtClean="0">
              <a:solidFill>
                <a:schemeClr val="tx1"/>
              </a:solidFill>
            </a:endParaRPr>
          </a:p>
          <a:p>
            <a:endParaRPr lang="ru-RU" sz="1100" dirty="0">
              <a:solidFill>
                <a:schemeClr val="tx1"/>
              </a:solidFill>
            </a:endParaRPr>
          </a:p>
          <a:p>
            <a:endParaRPr lang="ru-RU" sz="1100" dirty="0" smtClean="0">
              <a:solidFill>
                <a:schemeClr val="tx1"/>
              </a:solidFill>
            </a:endParaRPr>
          </a:p>
          <a:p>
            <a:endParaRPr lang="ru-RU" sz="1100" dirty="0">
              <a:solidFill>
                <a:schemeClr val="tx1"/>
              </a:solidFill>
            </a:endParaRPr>
          </a:p>
          <a:p>
            <a:endParaRPr lang="ru-RU" sz="1100" dirty="0" smtClean="0">
              <a:solidFill>
                <a:schemeClr val="tx1"/>
              </a:solidFill>
            </a:endParaRPr>
          </a:p>
          <a:p>
            <a:endParaRPr lang="ru-RU" sz="1100" dirty="0">
              <a:solidFill>
                <a:schemeClr val="tx1"/>
              </a:solidFill>
            </a:endParaRPr>
          </a:p>
          <a:p>
            <a:endParaRPr lang="ru-RU" sz="1100" dirty="0" smtClean="0">
              <a:solidFill>
                <a:schemeClr val="tx1"/>
              </a:solidFill>
            </a:endParaRPr>
          </a:p>
          <a:p>
            <a:endParaRPr lang="ru-RU" sz="1100" dirty="0">
              <a:solidFill>
                <a:schemeClr val="tx1"/>
              </a:solidFill>
            </a:endParaRPr>
          </a:p>
          <a:p>
            <a:endParaRPr lang="ru-RU" sz="1100" dirty="0" smtClean="0">
              <a:solidFill>
                <a:schemeClr val="tx1"/>
              </a:solidFill>
            </a:endParaRPr>
          </a:p>
          <a:p>
            <a:r>
              <a:rPr lang="ru-RU" sz="1100" dirty="0">
                <a:solidFill>
                  <a:schemeClr val="tx1"/>
                </a:solidFill>
              </a:rPr>
              <a:t> </a:t>
            </a:r>
            <a:r>
              <a:rPr lang="ru-RU" sz="1100" dirty="0" smtClean="0">
                <a:solidFill>
                  <a:schemeClr val="tx1"/>
                </a:solidFill>
              </a:rPr>
              <a:t>                                                                                                                                               </a:t>
            </a:r>
            <a:r>
              <a:rPr lang="ru-RU" sz="1100" dirty="0" err="1" smtClean="0">
                <a:solidFill>
                  <a:schemeClr val="tx1"/>
                </a:solidFill>
              </a:rPr>
              <a:t>Асямова</a:t>
            </a:r>
            <a:r>
              <a:rPr lang="ru-RU" sz="1100" dirty="0" smtClean="0">
                <a:solidFill>
                  <a:schemeClr val="tx1"/>
                </a:solidFill>
              </a:rPr>
              <a:t> </a:t>
            </a:r>
            <a:r>
              <a:rPr lang="ru-RU" sz="1100" dirty="0" smtClean="0">
                <a:solidFill>
                  <a:schemeClr val="tx1"/>
                </a:solidFill>
              </a:rPr>
              <a:t>С.А.2020 год</a:t>
            </a:r>
          </a:p>
          <a:p>
            <a:endParaRPr lang="ru-RU" sz="6000" dirty="0">
              <a:solidFill>
                <a:schemeClr val="accent2">
                  <a:lumMod val="75000"/>
                </a:schemeClr>
              </a:solidFill>
            </a:endParaRPr>
          </a:p>
        </p:txBody>
      </p:sp>
    </p:spTree>
    <p:extLst>
      <p:ext uri="{BB962C8B-B14F-4D97-AF65-F5344CB8AC3E}">
        <p14:creationId xmlns:p14="http://schemas.microsoft.com/office/powerpoint/2010/main" val="3058366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C00000"/>
                </a:solidFill>
              </a:rPr>
              <a:t>Работа по учебнику.</a:t>
            </a:r>
            <a:endParaRPr lang="ru-RU" dirty="0">
              <a:solidFill>
                <a:srgbClr val="C00000"/>
              </a:solidFill>
            </a:endParaRPr>
          </a:p>
        </p:txBody>
      </p:sp>
      <p:sp>
        <p:nvSpPr>
          <p:cNvPr id="3" name="Объект 2"/>
          <p:cNvSpPr>
            <a:spLocks noGrp="1"/>
          </p:cNvSpPr>
          <p:nvPr>
            <p:ph idx="1"/>
          </p:nvPr>
        </p:nvSpPr>
        <p:spPr/>
        <p:txBody>
          <a:bodyPr/>
          <a:lstStyle/>
          <a:p>
            <a:r>
              <a:rPr lang="ru-RU" dirty="0" smtClean="0">
                <a:solidFill>
                  <a:srgbClr val="FF0000"/>
                </a:solidFill>
              </a:rPr>
              <a:t>Вторая страница летописи.</a:t>
            </a:r>
          </a:p>
          <a:p>
            <a:endParaRPr lang="ru-RU" dirty="0"/>
          </a:p>
          <a:p>
            <a:r>
              <a:rPr lang="ru-RU" dirty="0" smtClean="0"/>
              <a:t>Прочитайте страницы учебника</a:t>
            </a:r>
            <a:r>
              <a:rPr lang="ru-RU" b="1" dirty="0">
                <a:solidFill>
                  <a:srgbClr val="000000"/>
                </a:solidFill>
                <a:latin typeface="Times New Roman"/>
              </a:rPr>
              <a:t> </a:t>
            </a:r>
            <a:r>
              <a:rPr lang="ru-RU" sz="2800" dirty="0" smtClean="0">
                <a:solidFill>
                  <a:srgbClr val="000000"/>
                </a:solidFill>
                <a:latin typeface="Times New Roman"/>
              </a:rPr>
              <a:t>стр.109 </a:t>
            </a:r>
            <a:endParaRPr lang="ru-RU" sz="2800" dirty="0" smtClean="0"/>
          </a:p>
          <a:p>
            <a:pPr marL="0" indent="0">
              <a:buNone/>
            </a:pPr>
            <a:r>
              <a:rPr lang="ru-RU" sz="2800" dirty="0" smtClean="0">
                <a:solidFill>
                  <a:srgbClr val="000000"/>
                </a:solidFill>
                <a:latin typeface="Times New Roman"/>
              </a:rPr>
              <a:t>-Что вы запомнили?</a:t>
            </a:r>
          </a:p>
        </p:txBody>
      </p:sp>
    </p:spTree>
    <p:extLst>
      <p:ext uri="{BB962C8B-B14F-4D97-AF65-F5344CB8AC3E}">
        <p14:creationId xmlns:p14="http://schemas.microsoft.com/office/powerpoint/2010/main" val="9542740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C00000"/>
                </a:solidFill>
              </a:rPr>
              <a:t>Работа по учебнику.</a:t>
            </a:r>
            <a:endParaRPr lang="ru-RU" dirty="0">
              <a:solidFill>
                <a:srgbClr val="C00000"/>
              </a:solidFill>
            </a:endParaRPr>
          </a:p>
        </p:txBody>
      </p:sp>
      <p:sp>
        <p:nvSpPr>
          <p:cNvPr id="3" name="Объект 2"/>
          <p:cNvSpPr>
            <a:spLocks noGrp="1"/>
          </p:cNvSpPr>
          <p:nvPr>
            <p:ph idx="1"/>
          </p:nvPr>
        </p:nvSpPr>
        <p:spPr/>
        <p:txBody>
          <a:bodyPr>
            <a:normAutofit fontScale="92500"/>
          </a:bodyPr>
          <a:lstStyle/>
          <a:p>
            <a:r>
              <a:rPr lang="ru-RU" sz="4400" dirty="0">
                <a:solidFill>
                  <a:srgbClr val="FF0000"/>
                </a:solidFill>
                <a:ea typeface="+mj-ea"/>
                <a:cs typeface="+mj-cs"/>
              </a:rPr>
              <a:t>Третья страница летописи</a:t>
            </a:r>
            <a:r>
              <a:rPr lang="ru-RU" sz="4400" dirty="0" smtClean="0">
                <a:solidFill>
                  <a:srgbClr val="FF0000"/>
                </a:solidFill>
                <a:ea typeface="+mj-ea"/>
                <a:cs typeface="+mj-cs"/>
              </a:rPr>
              <a:t>.</a:t>
            </a:r>
          </a:p>
          <a:p>
            <a:pPr marL="0" indent="0" algn="just">
              <a:buNone/>
            </a:pPr>
            <a:r>
              <a:rPr lang="ru-RU" sz="4400" dirty="0" smtClean="0">
                <a:solidFill>
                  <a:srgbClr val="000000"/>
                </a:solidFill>
                <a:latin typeface="Times New Roman"/>
              </a:rPr>
              <a:t>Прочитайте рассказ в учебнике </a:t>
            </a:r>
            <a:r>
              <a:rPr lang="ru-RU" sz="4400" dirty="0">
                <a:solidFill>
                  <a:srgbClr val="000000"/>
                </a:solidFill>
                <a:latin typeface="Times New Roman"/>
              </a:rPr>
              <a:t>о битве под Москвой и ответьте на вопрос:</a:t>
            </a:r>
            <a:endParaRPr lang="ru-RU" sz="3600" dirty="0">
              <a:solidFill>
                <a:srgbClr val="000000"/>
              </a:solidFill>
            </a:endParaRPr>
          </a:p>
          <a:p>
            <a:pPr marL="0" indent="0" algn="just">
              <a:buNone/>
            </a:pPr>
            <a:r>
              <a:rPr lang="ru-RU" sz="4400" dirty="0">
                <a:solidFill>
                  <a:srgbClr val="000000"/>
                </a:solidFill>
                <a:latin typeface="Times New Roman"/>
              </a:rPr>
              <a:t> </a:t>
            </a:r>
            <a:r>
              <a:rPr lang="ru-RU" sz="4400" b="1" dirty="0">
                <a:solidFill>
                  <a:srgbClr val="000000"/>
                </a:solidFill>
                <a:latin typeface="Times New Roman"/>
              </a:rPr>
              <a:t>« Почему вражеским войскам был необходим захват Москвы?»</a:t>
            </a:r>
            <a:endParaRPr lang="ru-RU" sz="3600" dirty="0">
              <a:solidFill>
                <a:srgbClr val="000000"/>
              </a:solidFill>
            </a:endParaRPr>
          </a:p>
          <a:p>
            <a:pPr marL="0" indent="0">
              <a:buNone/>
            </a:pPr>
            <a:endParaRPr lang="ru-RU" dirty="0">
              <a:solidFill>
                <a:srgbClr val="FF0000"/>
              </a:solidFill>
            </a:endParaRPr>
          </a:p>
        </p:txBody>
      </p:sp>
    </p:spTree>
    <p:extLst>
      <p:ext uri="{BB962C8B-B14F-4D97-AF65-F5344CB8AC3E}">
        <p14:creationId xmlns:p14="http://schemas.microsoft.com/office/powerpoint/2010/main" val="21261380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Битва под Москвой.</a:t>
            </a:r>
            <a:endParaRPr lang="ru-RU" dirty="0"/>
          </a:p>
        </p:txBody>
      </p:sp>
      <p:sp>
        <p:nvSpPr>
          <p:cNvPr id="3" name="Объект 2"/>
          <p:cNvSpPr>
            <a:spLocks noGrp="1"/>
          </p:cNvSpPr>
          <p:nvPr>
            <p:ph idx="1"/>
          </p:nvPr>
        </p:nvSpPr>
        <p:spPr/>
        <p:txBody>
          <a:bodyPr/>
          <a:lstStyle/>
          <a:p>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906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52160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Георгий Константинович </a:t>
            </a:r>
            <a:r>
              <a:rPr lang="ru-RU" dirty="0"/>
              <a:t>Ж</a:t>
            </a:r>
            <a:r>
              <a:rPr lang="ru-RU" dirty="0" smtClean="0"/>
              <a:t>уков</a:t>
            </a:r>
            <a:endParaRPr lang="ru-RU"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23529" y="1412776"/>
            <a:ext cx="4464495"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1628800"/>
            <a:ext cx="3672408"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35228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endParaRPr lang="ru-RU" sz="3200" dirty="0"/>
          </a:p>
        </p:txBody>
      </p:sp>
      <p:sp>
        <p:nvSpPr>
          <p:cNvPr id="3" name="Объект 2"/>
          <p:cNvSpPr>
            <a:spLocks noGrp="1"/>
          </p:cNvSpPr>
          <p:nvPr>
            <p:ph idx="1"/>
          </p:nvPr>
        </p:nvSpPr>
        <p:spPr/>
        <p:txBody>
          <a:bodyPr/>
          <a:lstStyle/>
          <a:p>
            <a:endParaRPr lang="ru-RU"/>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140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38589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2050" name="Picture 2" descr="C:\Users\new\Downloads\maxresdefault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44439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C00000"/>
                </a:solidFill>
              </a:rPr>
              <a:t>Работа по учебнику.</a:t>
            </a:r>
            <a:endParaRPr lang="ru-RU" dirty="0">
              <a:solidFill>
                <a:srgbClr val="C00000"/>
              </a:solidFill>
            </a:endParaRPr>
          </a:p>
        </p:txBody>
      </p:sp>
      <p:sp>
        <p:nvSpPr>
          <p:cNvPr id="3" name="Объект 2"/>
          <p:cNvSpPr>
            <a:spLocks noGrp="1"/>
          </p:cNvSpPr>
          <p:nvPr>
            <p:ph idx="1"/>
          </p:nvPr>
        </p:nvSpPr>
        <p:spPr/>
        <p:txBody>
          <a:bodyPr>
            <a:normAutofit/>
          </a:bodyPr>
          <a:lstStyle/>
          <a:p>
            <a:r>
              <a:rPr lang="ru-RU" dirty="0" smtClean="0">
                <a:solidFill>
                  <a:srgbClr val="FF0000"/>
                </a:solidFill>
              </a:rPr>
              <a:t>Четвертая страница летописи.</a:t>
            </a:r>
          </a:p>
          <a:p>
            <a:pPr marL="0" indent="0" algn="just">
              <a:buNone/>
            </a:pPr>
            <a:r>
              <a:rPr lang="ru-RU" b="1" dirty="0" smtClean="0">
                <a:solidFill>
                  <a:srgbClr val="000000"/>
                </a:solidFill>
                <a:latin typeface="Times New Roman"/>
              </a:rPr>
              <a:t> </a:t>
            </a:r>
            <a:r>
              <a:rPr lang="ru-RU" b="1" dirty="0">
                <a:solidFill>
                  <a:schemeClr val="accent3">
                    <a:lumMod val="75000"/>
                  </a:schemeClr>
                </a:solidFill>
                <a:latin typeface="Times New Roman"/>
              </a:rPr>
              <a:t>Летом 1943 года началось ключевое сражение в ВО войне. </a:t>
            </a:r>
            <a:endParaRPr lang="ru-RU" b="1" dirty="0" smtClean="0">
              <a:solidFill>
                <a:schemeClr val="accent3">
                  <a:lumMod val="75000"/>
                </a:schemeClr>
              </a:solidFill>
              <a:latin typeface="Times New Roman"/>
            </a:endParaRPr>
          </a:p>
          <a:p>
            <a:pPr algn="just"/>
            <a:r>
              <a:rPr lang="ru-RU" b="1" dirty="0" smtClean="0">
                <a:solidFill>
                  <a:srgbClr val="000000"/>
                </a:solidFill>
                <a:latin typeface="Times New Roman"/>
              </a:rPr>
              <a:t>- </a:t>
            </a:r>
            <a:r>
              <a:rPr lang="ru-RU" b="1" dirty="0">
                <a:solidFill>
                  <a:srgbClr val="000000"/>
                </a:solidFill>
                <a:latin typeface="Times New Roman"/>
              </a:rPr>
              <a:t>Прочитаем об этом в </a:t>
            </a:r>
            <a:r>
              <a:rPr lang="ru-RU" b="1" dirty="0" smtClean="0">
                <a:solidFill>
                  <a:srgbClr val="000000"/>
                </a:solidFill>
                <a:latin typeface="Times New Roman"/>
              </a:rPr>
              <a:t>учебнике.</a:t>
            </a:r>
            <a:endParaRPr lang="ru-RU" sz="2400" dirty="0">
              <a:solidFill>
                <a:srgbClr val="000000"/>
              </a:solidFill>
            </a:endParaRPr>
          </a:p>
          <a:p>
            <a:pPr algn="just"/>
            <a:r>
              <a:rPr lang="ru-RU" b="1" dirty="0">
                <a:solidFill>
                  <a:srgbClr val="000000"/>
                </a:solidFill>
                <a:latin typeface="Times New Roman"/>
              </a:rPr>
              <a:t>- Как назвали эту битву и за что?</a:t>
            </a:r>
            <a:endParaRPr lang="ru-RU" sz="2400" dirty="0">
              <a:solidFill>
                <a:srgbClr val="000000"/>
              </a:solidFill>
            </a:endParaRPr>
          </a:p>
          <a:p>
            <a:pPr algn="just"/>
            <a:r>
              <a:rPr lang="ru-RU" b="1" dirty="0">
                <a:solidFill>
                  <a:srgbClr val="000000"/>
                </a:solidFill>
                <a:latin typeface="Times New Roman"/>
              </a:rPr>
              <a:t>-Какое значение в ходе войны имело сражение на Курской дуге?</a:t>
            </a:r>
            <a:endParaRPr lang="ru-RU" sz="2400" dirty="0">
              <a:solidFill>
                <a:srgbClr val="000000"/>
              </a:solidFill>
            </a:endParaRPr>
          </a:p>
          <a:p>
            <a:pPr marL="0" indent="0" algn="just">
              <a:buNone/>
            </a:pPr>
            <a:endParaRPr lang="ru-RU" dirty="0">
              <a:solidFill>
                <a:srgbClr val="FF0000"/>
              </a:solidFill>
            </a:endParaRPr>
          </a:p>
        </p:txBody>
      </p:sp>
    </p:spTree>
    <p:extLst>
      <p:ext uri="{BB962C8B-B14F-4D97-AF65-F5344CB8AC3E}">
        <p14:creationId xmlns:p14="http://schemas.microsoft.com/office/powerpoint/2010/main" val="33141441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C00000"/>
                </a:solidFill>
              </a:rPr>
              <a:t>Еще одна страница летописи.</a:t>
            </a:r>
            <a:endParaRPr lang="ru-RU" dirty="0">
              <a:solidFill>
                <a:srgbClr val="C00000"/>
              </a:solidFill>
            </a:endParaRPr>
          </a:p>
        </p:txBody>
      </p:sp>
      <p:sp>
        <p:nvSpPr>
          <p:cNvPr id="3" name="Объект 2"/>
          <p:cNvSpPr>
            <a:spLocks noGrp="1"/>
          </p:cNvSpPr>
          <p:nvPr>
            <p:ph idx="1"/>
          </p:nvPr>
        </p:nvSpPr>
        <p:spPr/>
        <p:txBody>
          <a:bodyPr/>
          <a:lstStyle/>
          <a:p>
            <a:r>
              <a:rPr lang="ru-RU" b="1" dirty="0">
                <a:solidFill>
                  <a:srgbClr val="333333"/>
                </a:solidFill>
                <a:latin typeface="Arial"/>
              </a:rPr>
              <a:t>Сталинградская</a:t>
            </a:r>
            <a:r>
              <a:rPr lang="ru-RU" dirty="0">
                <a:solidFill>
                  <a:srgbClr val="333333"/>
                </a:solidFill>
                <a:latin typeface="Arial"/>
              </a:rPr>
              <a:t> </a:t>
            </a:r>
            <a:r>
              <a:rPr lang="ru-RU" b="1" dirty="0">
                <a:solidFill>
                  <a:srgbClr val="333333"/>
                </a:solidFill>
                <a:latin typeface="Arial"/>
              </a:rPr>
              <a:t>битва</a:t>
            </a:r>
            <a:r>
              <a:rPr lang="ru-RU" dirty="0">
                <a:solidFill>
                  <a:srgbClr val="333333"/>
                </a:solidFill>
                <a:latin typeface="Arial"/>
              </a:rPr>
              <a:t> — крупнейшее сухопутное </a:t>
            </a:r>
            <a:r>
              <a:rPr lang="ru-RU" b="1" dirty="0">
                <a:solidFill>
                  <a:srgbClr val="333333"/>
                </a:solidFill>
                <a:latin typeface="Arial"/>
              </a:rPr>
              <a:t>сражение</a:t>
            </a:r>
            <a:r>
              <a:rPr lang="ru-RU" dirty="0">
                <a:solidFill>
                  <a:srgbClr val="333333"/>
                </a:solidFill>
                <a:latin typeface="Arial"/>
              </a:rPr>
              <a:t> в мировой истории, развернувшееся между силами СССР и нацистской Германией в городе </a:t>
            </a:r>
            <a:r>
              <a:rPr lang="ru-RU" b="1" dirty="0">
                <a:solidFill>
                  <a:srgbClr val="333333"/>
                </a:solidFill>
                <a:latin typeface="Arial"/>
              </a:rPr>
              <a:t>Сталинград</a:t>
            </a:r>
            <a:r>
              <a:rPr lang="ru-RU" dirty="0">
                <a:solidFill>
                  <a:srgbClr val="333333"/>
                </a:solidFill>
                <a:latin typeface="Arial"/>
              </a:rPr>
              <a:t> (СССР) и его окрестностях в ходе Отечественной войны.</a:t>
            </a:r>
            <a:endParaRPr lang="ru-RU" dirty="0"/>
          </a:p>
        </p:txBody>
      </p:sp>
    </p:spTree>
    <p:extLst>
      <p:ext uri="{BB962C8B-B14F-4D97-AF65-F5344CB8AC3E}">
        <p14:creationId xmlns:p14="http://schemas.microsoft.com/office/powerpoint/2010/main" val="24829276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3074" name="Picture 2" descr="C:\Users\new\Downloads\7256138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25792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C00000"/>
                </a:solidFill>
              </a:rPr>
              <a:t>Работа по учебнику.</a:t>
            </a:r>
            <a:endParaRPr lang="ru-RU" dirty="0">
              <a:solidFill>
                <a:srgbClr val="C00000"/>
              </a:solidFill>
            </a:endParaRPr>
          </a:p>
        </p:txBody>
      </p:sp>
      <p:sp>
        <p:nvSpPr>
          <p:cNvPr id="3" name="Объект 2"/>
          <p:cNvSpPr>
            <a:spLocks noGrp="1"/>
          </p:cNvSpPr>
          <p:nvPr>
            <p:ph idx="1"/>
          </p:nvPr>
        </p:nvSpPr>
        <p:spPr/>
        <p:txBody>
          <a:bodyPr/>
          <a:lstStyle/>
          <a:p>
            <a:pPr algn="just"/>
            <a:r>
              <a:rPr lang="ru-RU" b="1" dirty="0" smtClean="0">
                <a:solidFill>
                  <a:srgbClr val="000000"/>
                </a:solidFill>
                <a:latin typeface="Times New Roman"/>
              </a:rPr>
              <a:t>Познакомьтесь с текстом в учебнике.</a:t>
            </a:r>
          </a:p>
          <a:p>
            <a:pPr marL="0" indent="0" algn="just">
              <a:buNone/>
            </a:pPr>
            <a:endParaRPr lang="ru-RU" b="1" dirty="0" smtClean="0">
              <a:solidFill>
                <a:srgbClr val="000000"/>
              </a:solidFill>
              <a:latin typeface="Times New Roman"/>
            </a:endParaRPr>
          </a:p>
          <a:p>
            <a:pPr algn="just"/>
            <a:r>
              <a:rPr lang="ru-RU" b="1" dirty="0">
                <a:solidFill>
                  <a:srgbClr val="000000"/>
                </a:solidFill>
                <a:latin typeface="Times New Roman"/>
              </a:rPr>
              <a:t> Когда начались бои под Сталинградом?</a:t>
            </a:r>
            <a:endParaRPr lang="ru-RU" sz="2400" dirty="0">
              <a:solidFill>
                <a:srgbClr val="000000"/>
              </a:solidFill>
            </a:endParaRPr>
          </a:p>
          <a:p>
            <a:pPr algn="just"/>
            <a:r>
              <a:rPr lang="ru-RU" b="1" dirty="0">
                <a:solidFill>
                  <a:srgbClr val="000000"/>
                </a:solidFill>
                <a:latin typeface="Times New Roman"/>
              </a:rPr>
              <a:t>-Какие еще факты Сталинградской битвы вы запомнили?</a:t>
            </a:r>
            <a:endParaRPr lang="ru-RU" sz="2400" dirty="0">
              <a:solidFill>
                <a:srgbClr val="000000"/>
              </a:solidFill>
            </a:endParaRPr>
          </a:p>
        </p:txBody>
      </p:sp>
    </p:spTree>
    <p:extLst>
      <p:ext uri="{BB962C8B-B14F-4D97-AF65-F5344CB8AC3E}">
        <p14:creationId xmlns:p14="http://schemas.microsoft.com/office/powerpoint/2010/main" val="4088513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29600" cy="1800200"/>
          </a:xfrm>
        </p:spPr>
        <p:txBody>
          <a:bodyPr>
            <a:noAutofit/>
          </a:bodyPr>
          <a:lstStyle/>
          <a:p>
            <a:pPr lvl="0">
              <a:spcBef>
                <a:spcPct val="20000"/>
              </a:spcBef>
            </a:pPr>
            <a:r>
              <a:rPr lang="ru-RU" sz="1400" b="1" u="sng" dirty="0">
                <a:solidFill>
                  <a:srgbClr val="000000"/>
                </a:solidFill>
                <a:latin typeface="Times New Roman"/>
                <a:ea typeface="+mn-ea"/>
                <a:cs typeface="+mn-cs"/>
              </a:rPr>
              <a:t>Задачи урока</a:t>
            </a:r>
            <a:r>
              <a:rPr lang="ru-RU" sz="1400" dirty="0">
                <a:solidFill>
                  <a:srgbClr val="000000"/>
                </a:solidFill>
                <a:ea typeface="+mn-ea"/>
                <a:cs typeface="+mn-cs"/>
              </a:rPr>
              <a:t/>
            </a:r>
            <a:br>
              <a:rPr lang="ru-RU" sz="1400" dirty="0">
                <a:solidFill>
                  <a:srgbClr val="000000"/>
                </a:solidFill>
                <a:ea typeface="+mn-ea"/>
                <a:cs typeface="+mn-cs"/>
              </a:rPr>
            </a:br>
            <a:r>
              <a:rPr lang="ru-RU" sz="1400" dirty="0">
                <a:solidFill>
                  <a:schemeClr val="tx2">
                    <a:lumMod val="75000"/>
                  </a:schemeClr>
                </a:solidFill>
                <a:latin typeface="Times New Roman"/>
                <a:ea typeface="+mn-ea"/>
                <a:cs typeface="+mn-cs"/>
              </a:rPr>
              <a:t>Познакомить с основными битвами войны, великими полководцами того времени, как была развязана вторая мировая война, итогами и историческими значениями второй мировой войны, осуществлять самопроверку, отвечать на итоговые вопросы урока, продолжать учить получать историческую информацию из разных источников;</a:t>
            </a:r>
            <a:r>
              <a:rPr lang="ru-RU" sz="1400" dirty="0">
                <a:solidFill>
                  <a:schemeClr val="tx2">
                    <a:lumMod val="75000"/>
                  </a:schemeClr>
                </a:solidFill>
                <a:ea typeface="+mn-ea"/>
                <a:cs typeface="+mn-cs"/>
              </a:rPr>
              <a:t/>
            </a:r>
            <a:br>
              <a:rPr lang="ru-RU" sz="1400" dirty="0">
                <a:solidFill>
                  <a:schemeClr val="tx2">
                    <a:lumMod val="75000"/>
                  </a:schemeClr>
                </a:solidFill>
                <a:ea typeface="+mn-ea"/>
                <a:cs typeface="+mn-cs"/>
              </a:rPr>
            </a:br>
            <a:r>
              <a:rPr lang="ru-RU" sz="1400" dirty="0">
                <a:solidFill>
                  <a:schemeClr val="tx2">
                    <a:lumMod val="75000"/>
                  </a:schemeClr>
                </a:solidFill>
                <a:latin typeface="Times New Roman"/>
                <a:ea typeface="+mn-ea"/>
                <a:cs typeface="+mn-cs"/>
              </a:rPr>
              <a:t>развивать речь, мышление, расширение кругозора, обогащение словарного запаса на историческую тематику, умение анализировать, выделять главное, обобщать, доказывать и опровергать, определять и объяснять понятия, развивать критическое мышление;</a:t>
            </a:r>
            <a:r>
              <a:rPr lang="ru-RU" sz="1400" dirty="0">
                <a:solidFill>
                  <a:schemeClr val="tx2">
                    <a:lumMod val="75000"/>
                  </a:schemeClr>
                </a:solidFill>
                <a:ea typeface="+mn-ea"/>
                <a:cs typeface="+mn-cs"/>
              </a:rPr>
              <a:t/>
            </a:r>
            <a:br>
              <a:rPr lang="ru-RU" sz="1400" dirty="0">
                <a:solidFill>
                  <a:schemeClr val="tx2">
                    <a:lumMod val="75000"/>
                  </a:schemeClr>
                </a:solidFill>
                <a:ea typeface="+mn-ea"/>
                <a:cs typeface="+mn-cs"/>
              </a:rPr>
            </a:br>
            <a:r>
              <a:rPr lang="ru-RU" sz="1400" dirty="0">
                <a:solidFill>
                  <a:schemeClr val="tx2">
                    <a:lumMod val="75000"/>
                  </a:schemeClr>
                </a:solidFill>
                <a:latin typeface="Times New Roman"/>
                <a:ea typeface="+mn-ea"/>
                <a:cs typeface="+mn-cs"/>
              </a:rPr>
              <a:t>пробудить интерес к предмету, воспитывать патриотизм на примере героизма Советских солдат и полководцев в годы второй мировой войны.</a:t>
            </a:r>
            <a:r>
              <a:rPr lang="ru-RU" sz="1400" dirty="0">
                <a:solidFill>
                  <a:schemeClr val="tx2">
                    <a:lumMod val="75000"/>
                  </a:schemeClr>
                </a:solidFill>
                <a:ea typeface="+mn-ea"/>
                <a:cs typeface="+mn-cs"/>
              </a:rPr>
              <a:t/>
            </a:r>
            <a:br>
              <a:rPr lang="ru-RU" sz="1400" dirty="0">
                <a:solidFill>
                  <a:schemeClr val="tx2">
                    <a:lumMod val="75000"/>
                  </a:schemeClr>
                </a:solidFill>
                <a:ea typeface="+mn-ea"/>
                <a:cs typeface="+mn-cs"/>
              </a:rPr>
            </a:br>
            <a:endParaRPr lang="ru-RU" sz="1400" dirty="0">
              <a:solidFill>
                <a:schemeClr val="tx2">
                  <a:lumMod val="75000"/>
                </a:schemeClr>
              </a:solidFill>
            </a:endParaRPr>
          </a:p>
        </p:txBody>
      </p:sp>
      <p:sp>
        <p:nvSpPr>
          <p:cNvPr id="3" name="Объект 2"/>
          <p:cNvSpPr>
            <a:spLocks noGrp="1"/>
          </p:cNvSpPr>
          <p:nvPr>
            <p:ph idx="1"/>
          </p:nvPr>
        </p:nvSpPr>
        <p:spPr>
          <a:xfrm>
            <a:off x="395536" y="2420888"/>
            <a:ext cx="8229600" cy="3777283"/>
          </a:xfrm>
        </p:spPr>
        <p:txBody>
          <a:bodyPr>
            <a:normAutofit/>
          </a:bodyPr>
          <a:lstStyle/>
          <a:p>
            <a:pPr marL="0" lvl="0" indent="0" algn="just">
              <a:buNone/>
            </a:pPr>
            <a:r>
              <a:rPr lang="ru-RU" sz="1400" b="1" u="sng" dirty="0" smtClean="0">
                <a:solidFill>
                  <a:srgbClr val="000000"/>
                </a:solidFill>
                <a:latin typeface="Times New Roman"/>
              </a:rPr>
              <a:t>Планируемые </a:t>
            </a:r>
            <a:r>
              <a:rPr lang="ru-RU" sz="1400" b="1" u="sng" dirty="0">
                <a:solidFill>
                  <a:srgbClr val="000000"/>
                </a:solidFill>
                <a:latin typeface="Times New Roman"/>
              </a:rPr>
              <a:t>результаты</a:t>
            </a:r>
            <a:endParaRPr lang="ru-RU" sz="1400" dirty="0">
              <a:solidFill>
                <a:srgbClr val="000000"/>
              </a:solidFill>
            </a:endParaRPr>
          </a:p>
          <a:p>
            <a:pPr marL="0" lvl="0" indent="0" algn="just">
              <a:buNone/>
            </a:pPr>
            <a:r>
              <a:rPr lang="ru-RU" sz="1400" b="1" i="1" u="sng" dirty="0">
                <a:solidFill>
                  <a:srgbClr val="000000"/>
                </a:solidFill>
                <a:latin typeface="Times New Roman"/>
              </a:rPr>
              <a:t>личностные:</a:t>
            </a:r>
            <a:r>
              <a:rPr lang="ru-RU" sz="1400" dirty="0">
                <a:solidFill>
                  <a:srgbClr val="000000"/>
                </a:solidFill>
                <a:latin typeface="Times New Roman"/>
              </a:rPr>
              <a:t> формирование мотивации к обучению и целенаправленной познавательной деятельности, уметь проводить самооценку на основе критерия успешности учебной деятельности.</a:t>
            </a:r>
            <a:endParaRPr lang="ru-RU" sz="1400" dirty="0">
              <a:solidFill>
                <a:srgbClr val="000000"/>
              </a:solidFill>
            </a:endParaRPr>
          </a:p>
          <a:p>
            <a:pPr marL="0" lvl="0" indent="0" algn="just">
              <a:buNone/>
            </a:pPr>
            <a:r>
              <a:rPr lang="ru-RU" sz="1400" b="1" i="1" u="sng" dirty="0">
                <a:solidFill>
                  <a:srgbClr val="000000"/>
                </a:solidFill>
                <a:latin typeface="Times New Roman"/>
              </a:rPr>
              <a:t>предметные</a:t>
            </a:r>
            <a:r>
              <a:rPr lang="ru-RU" sz="1400" i="1" u="sng" dirty="0">
                <a:solidFill>
                  <a:srgbClr val="000000"/>
                </a:solidFill>
                <a:latin typeface="Times New Roman"/>
              </a:rPr>
              <a:t>: </a:t>
            </a:r>
            <a:r>
              <a:rPr lang="ru-RU" sz="1400" dirty="0">
                <a:solidFill>
                  <a:srgbClr val="000000"/>
                </a:solidFill>
                <a:latin typeface="Times New Roman"/>
              </a:rPr>
              <a:t>научиться систематизировать знания, обобщать и делать выводы, работать с текстом, самостоятельно добывать информацию.</a:t>
            </a:r>
            <a:endParaRPr lang="ru-RU" sz="1400" dirty="0">
              <a:solidFill>
                <a:srgbClr val="000000"/>
              </a:solidFill>
            </a:endParaRPr>
          </a:p>
          <a:p>
            <a:pPr marL="0" lvl="0" indent="0" algn="just">
              <a:buNone/>
            </a:pPr>
            <a:r>
              <a:rPr lang="ru-RU" sz="1400" b="1" i="1" u="sng" dirty="0" err="1">
                <a:solidFill>
                  <a:srgbClr val="000000"/>
                </a:solidFill>
                <a:latin typeface="Times New Roman"/>
              </a:rPr>
              <a:t>метапредметные</a:t>
            </a:r>
            <a:endParaRPr lang="ru-RU" sz="1400" dirty="0">
              <a:solidFill>
                <a:srgbClr val="000000"/>
              </a:solidFill>
            </a:endParaRPr>
          </a:p>
          <a:p>
            <a:pPr marL="0" lvl="0" indent="0" algn="just">
              <a:buNone/>
            </a:pPr>
            <a:r>
              <a:rPr lang="ru-RU" sz="1400" b="1" dirty="0">
                <a:solidFill>
                  <a:srgbClr val="000000"/>
                </a:solidFill>
                <a:latin typeface="Times New Roman"/>
              </a:rPr>
              <a:t>Познавательные УУД</a:t>
            </a:r>
            <a:r>
              <a:rPr lang="ru-RU" sz="1400" dirty="0">
                <a:solidFill>
                  <a:srgbClr val="000000"/>
                </a:solidFill>
                <a:latin typeface="Times New Roman"/>
              </a:rPr>
              <a:t>: осознавать познавательную задачу, слушать, находить нужную информацию, выполнять учебно-познавательные действия, делать выводы, уметь ориентироваться в системе знаний, отличать новое от уже известного, добывать новые знания, находить ответы на вопросы, используя свой жизненный опыт и материал учебника;</a:t>
            </a:r>
            <a:endParaRPr lang="ru-RU" sz="1400" dirty="0">
              <a:solidFill>
                <a:srgbClr val="000000"/>
              </a:solidFill>
            </a:endParaRPr>
          </a:p>
          <a:p>
            <a:pPr marL="0" lvl="0" indent="0" algn="just">
              <a:buNone/>
            </a:pPr>
            <a:r>
              <a:rPr lang="ru-RU" sz="1400" b="1" dirty="0">
                <a:solidFill>
                  <a:srgbClr val="000000"/>
                </a:solidFill>
                <a:latin typeface="Times New Roman"/>
              </a:rPr>
              <a:t>Регулятивные УУД</a:t>
            </a:r>
            <a:r>
              <a:rPr lang="ru-RU" sz="1400" dirty="0">
                <a:solidFill>
                  <a:srgbClr val="000000"/>
                </a:solidFill>
                <a:latin typeface="Times New Roman"/>
              </a:rPr>
              <a:t>: принимать и сохранять учебную задачу, планировать необходимые действия, контролировать результаты деятельности;</a:t>
            </a:r>
            <a:endParaRPr lang="ru-RU" sz="1400" dirty="0">
              <a:solidFill>
                <a:srgbClr val="000000"/>
              </a:solidFill>
            </a:endParaRPr>
          </a:p>
          <a:p>
            <a:pPr marL="0" lvl="0" indent="0" algn="just">
              <a:buNone/>
            </a:pPr>
            <a:r>
              <a:rPr lang="ru-RU" sz="1400" b="1" dirty="0">
                <a:solidFill>
                  <a:srgbClr val="000000"/>
                </a:solidFill>
                <a:latin typeface="Times New Roman"/>
              </a:rPr>
              <a:t>Коммуникативные УУД</a:t>
            </a:r>
            <a:r>
              <a:rPr lang="ru-RU" sz="1400" dirty="0">
                <a:solidFill>
                  <a:srgbClr val="000000"/>
                </a:solidFill>
                <a:latin typeface="Times New Roman"/>
              </a:rPr>
              <a:t>: вступать в учебный диалог, участвовать в общей беседе, соблюдая правила речевого поведения, формулировать собственные мысли, высказывания, обосновывать свою точку зрения;</a:t>
            </a:r>
            <a:endParaRPr lang="ru-RU" sz="1400" dirty="0">
              <a:solidFill>
                <a:srgbClr val="000000"/>
              </a:solidFill>
            </a:endParaRPr>
          </a:p>
        </p:txBody>
      </p:sp>
    </p:spTree>
    <p:extLst>
      <p:ext uri="{BB962C8B-B14F-4D97-AF65-F5344CB8AC3E}">
        <p14:creationId xmlns:p14="http://schemas.microsoft.com/office/powerpoint/2010/main" val="1615451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C00000"/>
                </a:solidFill>
              </a:rPr>
              <a:t>Работа в тетради.</a:t>
            </a:r>
            <a:endParaRPr lang="ru-RU" dirty="0">
              <a:solidFill>
                <a:srgbClr val="C00000"/>
              </a:solidFill>
            </a:endParaRPr>
          </a:p>
        </p:txBody>
      </p:sp>
      <p:sp>
        <p:nvSpPr>
          <p:cNvPr id="3" name="Объект 2"/>
          <p:cNvSpPr>
            <a:spLocks noGrp="1"/>
          </p:cNvSpPr>
          <p:nvPr>
            <p:ph idx="1"/>
          </p:nvPr>
        </p:nvSpPr>
        <p:spPr/>
        <p:txBody>
          <a:bodyPr/>
          <a:lstStyle/>
          <a:p>
            <a:pPr marL="0" indent="0">
              <a:buNone/>
            </a:pPr>
            <a:r>
              <a:rPr lang="ru-RU" dirty="0" smtClean="0">
                <a:solidFill>
                  <a:srgbClr val="000000"/>
                </a:solidFill>
                <a:latin typeface="Times New Roman"/>
              </a:rPr>
              <a:t>Задание </a:t>
            </a:r>
            <a:r>
              <a:rPr lang="ru-RU" dirty="0">
                <a:solidFill>
                  <a:srgbClr val="000000"/>
                </a:solidFill>
                <a:latin typeface="Times New Roman"/>
              </a:rPr>
              <a:t>86 </a:t>
            </a:r>
            <a:r>
              <a:rPr lang="ru-RU" dirty="0" smtClean="0">
                <a:solidFill>
                  <a:srgbClr val="000000"/>
                </a:solidFill>
                <a:latin typeface="Times New Roman"/>
              </a:rPr>
              <a:t>стр.51</a:t>
            </a:r>
          </a:p>
          <a:p>
            <a:pPr marL="0" indent="0">
              <a:buNone/>
            </a:pPr>
            <a:endParaRPr lang="ru-RU" dirty="0"/>
          </a:p>
        </p:txBody>
      </p:sp>
      <p:pic>
        <p:nvPicPr>
          <p:cNvPr id="7170" name="Picture 2" descr="C:\Users\new\Downloads\Anons_3_CZB_Nikto_ne_zaby_t_nichto_ne_zaby_t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2060848"/>
            <a:ext cx="6480720" cy="4608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61754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pic>
        <p:nvPicPr>
          <p:cNvPr id="9218" name="Picture 2" descr="C:\Users\new\Downloads\0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9423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Домашнее задание.</a:t>
            </a:r>
            <a:endParaRPr lang="ru-RU" dirty="0"/>
          </a:p>
        </p:txBody>
      </p:sp>
      <p:sp>
        <p:nvSpPr>
          <p:cNvPr id="3" name="Объект 2"/>
          <p:cNvSpPr>
            <a:spLocks noGrp="1"/>
          </p:cNvSpPr>
          <p:nvPr>
            <p:ph idx="1"/>
          </p:nvPr>
        </p:nvSpPr>
        <p:spPr/>
        <p:txBody>
          <a:bodyPr/>
          <a:lstStyle/>
          <a:p>
            <a:r>
              <a:rPr lang="ru-RU" dirty="0" smtClean="0">
                <a:solidFill>
                  <a:srgbClr val="C00000"/>
                </a:solidFill>
              </a:rPr>
              <a:t>Подготовьте </a:t>
            </a:r>
            <a:r>
              <a:rPr lang="ru-RU" dirty="0" smtClean="0">
                <a:solidFill>
                  <a:srgbClr val="C00000"/>
                </a:solidFill>
              </a:rPr>
              <a:t> </a:t>
            </a:r>
            <a:r>
              <a:rPr lang="ru-RU" dirty="0" smtClean="0">
                <a:solidFill>
                  <a:srgbClr val="C00000"/>
                </a:solidFill>
              </a:rPr>
              <a:t>сообщение о </a:t>
            </a:r>
            <a:r>
              <a:rPr lang="ru-RU" dirty="0" smtClean="0">
                <a:solidFill>
                  <a:srgbClr val="C00000"/>
                </a:solidFill>
              </a:rPr>
              <a:t>Великой </a:t>
            </a:r>
            <a:r>
              <a:rPr lang="ru-RU" dirty="0" smtClean="0">
                <a:solidFill>
                  <a:srgbClr val="C00000"/>
                </a:solidFill>
              </a:rPr>
              <a:t>Отечественной </a:t>
            </a:r>
            <a:r>
              <a:rPr lang="ru-RU" dirty="0" smtClean="0">
                <a:solidFill>
                  <a:srgbClr val="C00000"/>
                </a:solidFill>
              </a:rPr>
              <a:t>войне.</a:t>
            </a:r>
            <a:endParaRPr lang="ru-RU" dirty="0">
              <a:solidFill>
                <a:srgbClr val="C00000"/>
              </a:solidFill>
            </a:endParaRPr>
          </a:p>
        </p:txBody>
      </p:sp>
    </p:spTree>
    <p:extLst>
      <p:ext uri="{BB962C8B-B14F-4D97-AF65-F5344CB8AC3E}">
        <p14:creationId xmlns:p14="http://schemas.microsoft.com/office/powerpoint/2010/main" val="19966288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1500" b="1" dirty="0">
                <a:solidFill>
                  <a:srgbClr val="000000"/>
                </a:solidFill>
                <a:latin typeface="Times New Roman"/>
                <a:ea typeface="+mn-ea"/>
                <a:cs typeface="+mn-cs"/>
              </a:rPr>
              <a:t>-Какие бывают войны</a:t>
            </a:r>
            <a:r>
              <a:rPr lang="ru-RU" sz="1500" b="1" dirty="0" smtClean="0">
                <a:solidFill>
                  <a:srgbClr val="000000"/>
                </a:solidFill>
                <a:latin typeface="Times New Roman"/>
                <a:ea typeface="+mn-ea"/>
                <a:cs typeface="+mn-cs"/>
              </a:rPr>
              <a:t>?</a:t>
            </a:r>
            <a:br>
              <a:rPr lang="ru-RU" sz="1500" b="1" dirty="0" smtClean="0">
                <a:solidFill>
                  <a:srgbClr val="000000"/>
                </a:solidFill>
                <a:latin typeface="Times New Roman"/>
                <a:ea typeface="+mn-ea"/>
                <a:cs typeface="+mn-cs"/>
              </a:rPr>
            </a:br>
            <a:r>
              <a:rPr lang="ru-RU" sz="1500" b="1" dirty="0">
                <a:solidFill>
                  <a:srgbClr val="000000"/>
                </a:solidFill>
                <a:latin typeface="Times New Roman"/>
                <a:ea typeface="+mn-ea"/>
                <a:cs typeface="+mn-cs"/>
              </a:rPr>
              <a:t> </a:t>
            </a:r>
            <a:r>
              <a:rPr lang="ru-RU" sz="1500" dirty="0">
                <a:solidFill>
                  <a:srgbClr val="000000"/>
                </a:solidFill>
                <a:latin typeface="Times New Roman"/>
                <a:ea typeface="+mn-ea"/>
                <a:cs typeface="+mn-cs"/>
              </a:rPr>
              <a:t>(мировая, отечественная, гражданская)</a:t>
            </a:r>
            <a:endParaRPr lang="ru-RU" dirty="0"/>
          </a:p>
        </p:txBody>
      </p:sp>
      <p:sp>
        <p:nvSpPr>
          <p:cNvPr id="3" name="Объект 2"/>
          <p:cNvSpPr>
            <a:spLocks noGrp="1"/>
          </p:cNvSpPr>
          <p:nvPr>
            <p:ph idx="1"/>
          </p:nvPr>
        </p:nvSpPr>
        <p:spPr/>
        <p:txBody>
          <a:bodyPr>
            <a:normAutofit fontScale="47500" lnSpcReduction="20000"/>
          </a:bodyPr>
          <a:lstStyle/>
          <a:p>
            <a:pPr algn="just"/>
            <a:endParaRPr lang="ru-RU" sz="2400" dirty="0">
              <a:solidFill>
                <a:srgbClr val="000000"/>
              </a:solidFill>
            </a:endParaRPr>
          </a:p>
          <a:p>
            <a:pPr algn="just"/>
            <a:endParaRPr lang="ru-RU" b="1" i="1" u="sng" dirty="0" smtClean="0">
              <a:solidFill>
                <a:srgbClr val="000000"/>
              </a:solidFill>
              <a:latin typeface="Times New Roman"/>
            </a:endParaRPr>
          </a:p>
          <a:p>
            <a:pPr algn="just"/>
            <a:r>
              <a:rPr lang="ru-RU" b="1" dirty="0" smtClean="0">
                <a:solidFill>
                  <a:srgbClr val="000000"/>
                </a:solidFill>
                <a:latin typeface="Times New Roman"/>
              </a:rPr>
              <a:t>- </a:t>
            </a:r>
            <a:r>
              <a:rPr lang="ru-RU" b="1" dirty="0">
                <a:solidFill>
                  <a:srgbClr val="000000"/>
                </a:solidFill>
                <a:latin typeface="Times New Roman"/>
              </a:rPr>
              <a:t>Объясните разницу.</a:t>
            </a:r>
            <a:endParaRPr lang="ru-RU" sz="2400" dirty="0">
              <a:solidFill>
                <a:srgbClr val="000000"/>
              </a:solidFill>
            </a:endParaRPr>
          </a:p>
          <a:p>
            <a:pPr algn="just"/>
            <a:r>
              <a:rPr lang="ru-RU" b="1" dirty="0" smtClean="0">
                <a:solidFill>
                  <a:srgbClr val="000000"/>
                </a:solidFill>
                <a:latin typeface="Times New Roman"/>
              </a:rPr>
              <a:t>Какую цель поставим перед </a:t>
            </a:r>
            <a:r>
              <a:rPr lang="ru-RU" b="1" dirty="0">
                <a:solidFill>
                  <a:srgbClr val="000000"/>
                </a:solidFill>
                <a:latin typeface="Times New Roman"/>
              </a:rPr>
              <a:t>собой на урок?</a:t>
            </a:r>
            <a:r>
              <a:rPr lang="ru-RU" dirty="0">
                <a:solidFill>
                  <a:srgbClr val="000000"/>
                </a:solidFill>
                <a:latin typeface="Times New Roman"/>
              </a:rPr>
              <a:t> ( Расширить знания о Вов)</a:t>
            </a:r>
            <a:endParaRPr lang="ru-RU" sz="2400" dirty="0">
              <a:solidFill>
                <a:srgbClr val="000000"/>
              </a:solidFill>
            </a:endParaRPr>
          </a:p>
          <a:p>
            <a:pPr algn="just"/>
            <a:r>
              <a:rPr lang="ru-RU" b="1" dirty="0">
                <a:solidFill>
                  <a:srgbClr val="000000"/>
                </a:solidFill>
                <a:latin typeface="Times New Roman"/>
              </a:rPr>
              <a:t>-Определим задачи урока.</a:t>
            </a:r>
            <a:r>
              <a:rPr lang="ru-RU" dirty="0">
                <a:solidFill>
                  <a:srgbClr val="000000"/>
                </a:solidFill>
                <a:latin typeface="Times New Roman"/>
              </a:rPr>
              <a:t> (узнавать новые факты о Вов, развивать речь, расширять кругозор, сохранять в памяти подвиг </a:t>
            </a:r>
            <a:r>
              <a:rPr lang="ru-RU" dirty="0" smtClean="0">
                <a:solidFill>
                  <a:srgbClr val="000000"/>
                </a:solidFill>
                <a:latin typeface="Times New Roman"/>
              </a:rPr>
              <a:t>народа)</a:t>
            </a:r>
          </a:p>
          <a:p>
            <a:pPr algn="just"/>
            <a:r>
              <a:rPr lang="ru-RU" b="1" dirty="0" smtClean="0">
                <a:solidFill>
                  <a:srgbClr val="000000"/>
                </a:solidFill>
                <a:latin typeface="Times New Roman"/>
              </a:rPr>
              <a:t> </a:t>
            </a:r>
            <a:r>
              <a:rPr lang="ru-RU" b="1" dirty="0">
                <a:solidFill>
                  <a:srgbClr val="000000"/>
                </a:solidFill>
                <a:latin typeface="Times New Roman"/>
              </a:rPr>
              <a:t>Вы много слышали о Великой Отечественной войне, читали, смотрели фильмы. Как вы думаете, почему эту войну называют великой войной?</a:t>
            </a:r>
            <a:endParaRPr lang="ru-RU" sz="2400" dirty="0">
              <a:solidFill>
                <a:srgbClr val="000000"/>
              </a:solidFill>
            </a:endParaRPr>
          </a:p>
          <a:p>
            <a:pPr algn="just"/>
            <a:r>
              <a:rPr lang="ru-RU" dirty="0">
                <a:solidFill>
                  <a:srgbClr val="000000"/>
                </a:solidFill>
                <a:latin typeface="Times New Roman"/>
              </a:rPr>
              <a:t> (Самая кровопролитная и разрушительная война, в ней погибли миллионы человек. Эта война была за свободу и независимость, освободительная война советского народа против фашистской Германии)</a:t>
            </a:r>
            <a:endParaRPr lang="ru-RU" sz="2400" dirty="0">
              <a:solidFill>
                <a:srgbClr val="000000"/>
              </a:solidFill>
            </a:endParaRPr>
          </a:p>
          <a:p>
            <a:pPr algn="just"/>
            <a:r>
              <a:rPr lang="ru-RU" b="1" dirty="0">
                <a:solidFill>
                  <a:srgbClr val="000000"/>
                </a:solidFill>
                <a:latin typeface="Times New Roman"/>
              </a:rPr>
              <a:t>-Почему отечественная война?</a:t>
            </a:r>
            <a:endParaRPr lang="ru-RU" sz="2400" dirty="0">
              <a:solidFill>
                <a:srgbClr val="000000"/>
              </a:solidFill>
            </a:endParaRPr>
          </a:p>
          <a:p>
            <a:pPr algn="just"/>
            <a:r>
              <a:rPr lang="ru-RU" dirty="0">
                <a:solidFill>
                  <a:srgbClr val="000000"/>
                </a:solidFill>
                <a:latin typeface="Times New Roman"/>
              </a:rPr>
              <a:t>  (Весь советский народ участвовал в этой войне: на линии фронта, в тылу на заводах работали женщины и подростки, даже дети)</a:t>
            </a:r>
            <a:endParaRPr lang="ru-RU" sz="2400" dirty="0">
              <a:solidFill>
                <a:srgbClr val="000000"/>
              </a:solidFill>
            </a:endParaRPr>
          </a:p>
          <a:p>
            <a:pPr algn="just"/>
            <a:r>
              <a:rPr lang="ru-RU" b="1" dirty="0">
                <a:solidFill>
                  <a:srgbClr val="000000"/>
                </a:solidFill>
                <a:latin typeface="Times New Roman"/>
              </a:rPr>
              <a:t>- Почему победу в этой войне называют великой?</a:t>
            </a:r>
            <a:endParaRPr lang="ru-RU" sz="2400" dirty="0">
              <a:solidFill>
                <a:srgbClr val="000000"/>
              </a:solidFill>
            </a:endParaRPr>
          </a:p>
          <a:p>
            <a:pPr algn="just"/>
            <a:r>
              <a:rPr lang="ru-RU" dirty="0">
                <a:solidFill>
                  <a:srgbClr val="000000"/>
                </a:solidFill>
                <a:latin typeface="Times New Roman"/>
              </a:rPr>
              <a:t>  ( Несмотря на все трудности, советский народ выстоял в этой страшной войне и победил)</a:t>
            </a:r>
            <a:endParaRPr lang="ru-RU" sz="2400" dirty="0">
              <a:solidFill>
                <a:srgbClr val="000000"/>
              </a:solidFill>
            </a:endParaRPr>
          </a:p>
          <a:p>
            <a:pPr algn="just"/>
            <a:r>
              <a:rPr lang="ru-RU" b="1" dirty="0">
                <a:solidFill>
                  <a:srgbClr val="000000"/>
                </a:solidFill>
                <a:latin typeface="Times New Roman"/>
              </a:rPr>
              <a:t>- Сколько лет длилась?</a:t>
            </a:r>
            <a:endParaRPr lang="ru-RU" sz="2400" dirty="0">
              <a:solidFill>
                <a:srgbClr val="000000"/>
              </a:solidFill>
            </a:endParaRPr>
          </a:p>
          <a:p>
            <a:r>
              <a:rPr lang="ru-RU" dirty="0">
                <a:solidFill>
                  <a:srgbClr val="000000"/>
                </a:solidFill>
                <a:latin typeface="Times New Roman"/>
              </a:rPr>
              <a:t>- 4 долгих страшных года.</a:t>
            </a:r>
            <a:endParaRPr lang="ru-RU" sz="2400" dirty="0">
              <a:solidFill>
                <a:srgbClr val="000000"/>
              </a:solidFill>
            </a:endParaRPr>
          </a:p>
          <a:p>
            <a:r>
              <a:rPr lang="ru-RU" dirty="0">
                <a:solidFill>
                  <a:srgbClr val="000000"/>
                </a:solidFill>
              </a:rPr>
              <a:t> </a:t>
            </a:r>
            <a:r>
              <a:rPr lang="ru-RU" b="1" dirty="0">
                <a:solidFill>
                  <a:srgbClr val="000000"/>
                </a:solidFill>
                <a:latin typeface="Times New Roman"/>
              </a:rPr>
              <a:t>– С кем воевал советский народ в Великой Отечественной войне?</a:t>
            </a:r>
            <a:endParaRPr lang="ru-RU" sz="2400" dirty="0">
              <a:solidFill>
                <a:srgbClr val="000000"/>
              </a:solidFill>
            </a:endParaRPr>
          </a:p>
          <a:p>
            <a:pPr marL="0" indent="0" algn="just">
              <a:buNone/>
            </a:pPr>
            <a:endParaRPr lang="ru-RU" sz="2400" dirty="0">
              <a:solidFill>
                <a:srgbClr val="000000"/>
              </a:solidFill>
            </a:endParaRPr>
          </a:p>
          <a:p>
            <a:endParaRPr lang="ru-RU" dirty="0"/>
          </a:p>
        </p:txBody>
      </p:sp>
    </p:spTree>
    <p:extLst>
      <p:ext uri="{BB962C8B-B14F-4D97-AF65-F5344CB8AC3E}">
        <p14:creationId xmlns:p14="http://schemas.microsoft.com/office/powerpoint/2010/main" val="8034847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650306"/>
          </a:xfrm>
        </p:spPr>
        <p:txBody>
          <a:bodyPr>
            <a:normAutofit/>
          </a:bodyPr>
          <a:lstStyle/>
          <a:p>
            <a:r>
              <a:rPr lang="ru-RU" sz="4800" dirty="0" smtClean="0">
                <a:solidFill>
                  <a:srgbClr val="FF0000"/>
                </a:solidFill>
              </a:rPr>
              <a:t>21июня 1941 - 9 мая 1945</a:t>
            </a:r>
            <a:endParaRPr lang="ru-RU" sz="4800" dirty="0">
              <a:solidFill>
                <a:srgbClr val="FF0000"/>
              </a:solidFill>
            </a:endParaRPr>
          </a:p>
        </p:txBody>
      </p:sp>
      <p:sp>
        <p:nvSpPr>
          <p:cNvPr id="3" name="Объект 2"/>
          <p:cNvSpPr>
            <a:spLocks noGrp="1"/>
          </p:cNvSpPr>
          <p:nvPr>
            <p:ph idx="1"/>
          </p:nvPr>
        </p:nvSpPr>
        <p:spPr>
          <a:xfrm>
            <a:off x="457200" y="2492896"/>
            <a:ext cx="8229600" cy="3960440"/>
          </a:xfrm>
        </p:spPr>
        <p:txBody>
          <a:bodyPr>
            <a:normAutofit fontScale="85000" lnSpcReduction="20000"/>
          </a:bodyPr>
          <a:lstStyle/>
          <a:p>
            <a:pPr algn="just"/>
            <a:r>
              <a:rPr lang="ru-RU" sz="2300" dirty="0" smtClean="0">
                <a:solidFill>
                  <a:srgbClr val="000000"/>
                </a:solidFill>
                <a:latin typeface="Times New Roman"/>
              </a:rPr>
              <a:t> Более 70 лет назад власть в Германии захватили фашисты во главе Адольфом Гитлером. Они внушали немецкому народу, что он будет господином мира. Все остальные народы станут его рабами или будут полностью уничтожены. Вскоре почти вся Европа была захвачена фашистами. Многих людей насильно увозили на работы в Германию, сжигали в печах, душили в газовых камерах.</a:t>
            </a:r>
            <a:endParaRPr lang="ru-RU" sz="2300" dirty="0" smtClean="0">
              <a:solidFill>
                <a:srgbClr val="000000"/>
              </a:solidFill>
            </a:endParaRPr>
          </a:p>
          <a:p>
            <a:pPr algn="just"/>
            <a:r>
              <a:rPr lang="ru-RU" sz="2300" dirty="0" smtClean="0">
                <a:solidFill>
                  <a:srgbClr val="000000"/>
                </a:solidFill>
                <a:latin typeface="Times New Roman"/>
              </a:rPr>
              <a:t>– Никогда не забудет советский народ, те тревожные минуты воскресного утра 22 июня 1941 года.</a:t>
            </a:r>
            <a:endParaRPr lang="ru-RU" sz="2300" dirty="0" smtClean="0">
              <a:solidFill>
                <a:srgbClr val="000000"/>
              </a:solidFill>
            </a:endParaRPr>
          </a:p>
          <a:p>
            <a:pPr algn="just"/>
            <a:r>
              <a:rPr lang="ru-RU" sz="2300" dirty="0" smtClean="0">
                <a:solidFill>
                  <a:srgbClr val="000000"/>
                </a:solidFill>
                <a:latin typeface="Times New Roman"/>
              </a:rPr>
              <a:t>    190 сухопутных дивизий, 5000 самолетов и 200 военных кораблей Германии обрушили свой удар на нашу страну. Нападение было внезапным, граница была нарушена на огромном участке от Баренцева моря на севере до Черного моря на юге. </a:t>
            </a:r>
            <a:r>
              <a:rPr lang="ru-RU" sz="2300" dirty="0" smtClean="0">
                <a:solidFill>
                  <a:srgbClr val="FF0000"/>
                </a:solidFill>
                <a:latin typeface="Times New Roman"/>
              </a:rPr>
              <a:t>В 12 часов дня из всех громкоговорителей и по радио, по всему Советскому Союзу люди услышали официальное сообщение об объявлении войны.</a:t>
            </a:r>
            <a:endParaRPr lang="ru-RU" sz="2300" dirty="0" smtClean="0">
              <a:solidFill>
                <a:srgbClr val="FF0000"/>
              </a:solidFill>
            </a:endParaRPr>
          </a:p>
          <a:p>
            <a:endParaRPr lang="ru-RU" dirty="0"/>
          </a:p>
        </p:txBody>
      </p:sp>
    </p:spTree>
    <p:extLst>
      <p:ext uri="{BB962C8B-B14F-4D97-AF65-F5344CB8AC3E}">
        <p14:creationId xmlns:p14="http://schemas.microsoft.com/office/powerpoint/2010/main" val="41791170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just"/>
            <a:r>
              <a:rPr lang="ru-RU" dirty="0" smtClean="0">
                <a:solidFill>
                  <a:srgbClr val="C00000"/>
                </a:solidFill>
              </a:rPr>
              <a:t>       Работа по учебнику.</a:t>
            </a:r>
            <a:endParaRPr lang="ru-RU" dirty="0">
              <a:solidFill>
                <a:srgbClr val="C00000"/>
              </a:solidFill>
            </a:endParaRPr>
          </a:p>
        </p:txBody>
      </p:sp>
      <p:sp>
        <p:nvSpPr>
          <p:cNvPr id="3" name="Объект 2"/>
          <p:cNvSpPr>
            <a:spLocks noGrp="1"/>
          </p:cNvSpPr>
          <p:nvPr>
            <p:ph idx="1"/>
          </p:nvPr>
        </p:nvSpPr>
        <p:spPr/>
        <p:txBody>
          <a:bodyPr/>
          <a:lstStyle/>
          <a:p>
            <a:r>
              <a:rPr lang="ru-RU" dirty="0" smtClean="0"/>
              <a:t>Первая страница летописи.</a:t>
            </a:r>
          </a:p>
          <a:p>
            <a:pPr marL="0" indent="0">
              <a:buNone/>
            </a:pPr>
            <a:r>
              <a:rPr lang="ru-RU" sz="6000" b="1" dirty="0">
                <a:solidFill>
                  <a:srgbClr val="C00000"/>
                </a:solidFill>
                <a:ea typeface="+mj-ea"/>
                <a:cs typeface="+mj-cs"/>
              </a:rPr>
              <a:t>Брестская крепость.</a:t>
            </a:r>
            <a:br>
              <a:rPr lang="ru-RU" sz="6000" b="1" dirty="0">
                <a:solidFill>
                  <a:srgbClr val="C00000"/>
                </a:solidFill>
                <a:ea typeface="+mj-ea"/>
                <a:cs typeface="+mj-cs"/>
              </a:rPr>
            </a:br>
            <a:endParaRPr lang="ru-RU" sz="6000" dirty="0"/>
          </a:p>
        </p:txBody>
      </p:sp>
    </p:spTree>
    <p:extLst>
      <p:ext uri="{BB962C8B-B14F-4D97-AF65-F5344CB8AC3E}">
        <p14:creationId xmlns:p14="http://schemas.microsoft.com/office/powerpoint/2010/main" val="35486410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70186"/>
          </a:xfrm>
        </p:spPr>
        <p:txBody>
          <a:bodyPr>
            <a:noAutofit/>
          </a:bodyPr>
          <a:lstStyle/>
          <a:p>
            <a:r>
              <a:rPr lang="ru-RU" sz="1400" b="1" dirty="0" smtClean="0"/>
              <a:t>Навсегда </a:t>
            </a:r>
            <a:r>
              <a:rPr lang="ru-RU" sz="1400" b="1" dirty="0"/>
              <a:t>в истории Отечественной войны останется подвиг защитников Брестской крепости. Она стояла на границе. В первый же день войны фашистские захватчики атаковали ее защитников. Пограничники оказали яростное сопротивление. Не сумев взять крепость внезапным штурмом, фашистские войска обошли ее и двинулись дальше. Крепость и ее доблестные защитники оказались в глубоком тылу фашистских армий. Целый месяц сражались наши пограничники. Фашисты бомбили крепость с воздуха, с земли ее осыпали снаряды вражеских армий. Но насмерть стояли славные пограничники до последнего солдата. </a:t>
            </a:r>
          </a:p>
        </p:txBody>
      </p:sp>
      <p:pic>
        <p:nvPicPr>
          <p:cNvPr id="4" name="Объект 3" descr="http://geo-storm.ru/upload/information_system_17/1/2/4/item_1241/information_items_1241.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39552" y="1916832"/>
            <a:ext cx="8064895" cy="4209331"/>
          </a:xfrm>
          <a:prstGeom prst="rect">
            <a:avLst/>
          </a:prstGeom>
          <a:noFill/>
          <a:ln>
            <a:noFill/>
          </a:ln>
        </p:spPr>
      </p:pic>
    </p:spTree>
    <p:extLst>
      <p:ext uri="{BB962C8B-B14F-4D97-AF65-F5344CB8AC3E}">
        <p14:creationId xmlns:p14="http://schemas.microsoft.com/office/powerpoint/2010/main" val="2291530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Ленинградская блокада</a:t>
            </a:r>
            <a:endParaRPr lang="ru-RU" dirty="0"/>
          </a:p>
        </p:txBody>
      </p:sp>
      <p:sp>
        <p:nvSpPr>
          <p:cNvPr id="3" name="Объект 2"/>
          <p:cNvSpPr>
            <a:spLocks noGrp="1"/>
          </p:cNvSpPr>
          <p:nvPr>
            <p:ph idx="1"/>
          </p:nvPr>
        </p:nvSpPr>
        <p:spPr/>
        <p:txBody>
          <a:bodyPr/>
          <a:lstStyle/>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4283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1400" dirty="0"/>
              <a:t> </a:t>
            </a:r>
            <a:br>
              <a:rPr lang="ru-RU" sz="1400" dirty="0"/>
            </a:br>
            <a:r>
              <a:rPr lang="ru-RU" sz="1800" b="1" dirty="0"/>
              <a:t>Не хочется забывать о самом сложном периоде в ходе ВОВ. Это блокада Ленинграда. 1944 год является годом окончания блокады, которая началась 8 сентября 1941 года. 900 дней русские солдаты сдерживали город от врага. Фашисты планировали захватить Ленинград, а после этого развернуть огромное наступление войск на Москву. </a:t>
            </a:r>
          </a:p>
        </p:txBody>
      </p:sp>
      <p:sp>
        <p:nvSpPr>
          <p:cNvPr id="3" name="Объект 2"/>
          <p:cNvSpPr>
            <a:spLocks noGrp="1"/>
          </p:cNvSpPr>
          <p:nvPr>
            <p:ph idx="1"/>
          </p:nvPr>
        </p:nvSpPr>
        <p:spPr/>
        <p:txBody>
          <a:bodyPr/>
          <a:lstStyle/>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56792"/>
            <a:ext cx="9753600" cy="574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11420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200" b="1" dirty="0"/>
              <a:t>Всё! Закончилась блокадная пора!</a:t>
            </a:r>
            <a:br>
              <a:rPr lang="ru-RU" sz="1200" b="1" dirty="0"/>
            </a:br>
            <a:r>
              <a:rPr lang="ru-RU" sz="1200" b="1" dirty="0"/>
              <a:t>Есть салют у нас весной – на День Победы,</a:t>
            </a:r>
            <a:br>
              <a:rPr lang="ru-RU" sz="1200" b="1" dirty="0"/>
            </a:br>
            <a:r>
              <a:rPr lang="ru-RU" sz="1200" b="1" dirty="0"/>
              <a:t>Он цветами красит небо всей стране</a:t>
            </a:r>
            <a:r>
              <a:rPr lang="ru-RU" sz="1200" b="1" dirty="0" smtClean="0"/>
              <a:t>,</a:t>
            </a:r>
            <a:r>
              <a:rPr lang="ru-RU" sz="1200" b="1" dirty="0"/>
              <a:t/>
            </a:r>
            <a:br>
              <a:rPr lang="ru-RU" sz="1200" b="1" dirty="0"/>
            </a:br>
            <a:r>
              <a:rPr lang="ru-RU" sz="1200" b="1" dirty="0"/>
              <a:t>Но особо почитают наши деды</a:t>
            </a:r>
            <a:br>
              <a:rPr lang="ru-RU" sz="1200" b="1" dirty="0"/>
            </a:br>
            <a:r>
              <a:rPr lang="ru-RU" sz="1200" b="1" dirty="0"/>
              <a:t>Тот салют в голодно-белом январе…</a:t>
            </a:r>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642793"/>
            <a:ext cx="4824537" cy="4440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1628800"/>
            <a:ext cx="3888432"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3842304"/>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TotalTime>
  <Words>283</Words>
  <Application>Microsoft Office PowerPoint</Application>
  <PresentationFormat>Экран (4:3)</PresentationFormat>
  <Paragraphs>85</Paragraphs>
  <Slides>22</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Великая Отечественная война</vt:lpstr>
      <vt:lpstr>Задачи урока Познакомить с основными битвами войны, великими полководцами того времени, как была развязана вторая мировая война, итогами и историческими значениями второй мировой войны, осуществлять самопроверку, отвечать на итоговые вопросы урока, продолжать учить получать историческую информацию из разных источников; развивать речь, мышление, расширение кругозора, обогащение словарного запаса на историческую тематику, умение анализировать, выделять главное, обобщать, доказывать и опровергать, определять и объяснять понятия, развивать критическое мышление; пробудить интерес к предмету, воспитывать патриотизм на примере героизма Советских солдат и полководцев в годы второй мировой войны. </vt:lpstr>
      <vt:lpstr>-Какие бывают войны?  (мировая, отечественная, гражданская)</vt:lpstr>
      <vt:lpstr>21июня 1941 - 9 мая 1945</vt:lpstr>
      <vt:lpstr>       Работа по учебнику.</vt:lpstr>
      <vt:lpstr>Навсегда в истории Отечественной войны останется подвиг защитников Брестской крепости. Она стояла на границе. В первый же день войны фашистские захватчики атаковали ее защитников. Пограничники оказали яростное сопротивление. Не сумев взять крепость внезапным штурмом, фашистские войска обошли ее и двинулись дальше. Крепость и ее доблестные защитники оказались в глубоком тылу фашистских армий. Целый месяц сражались наши пограничники. Фашисты бомбили крепость с воздуха, с земли ее осыпали снаряды вражеских армий. Но насмерть стояли славные пограничники до последнего солдата. </vt:lpstr>
      <vt:lpstr>Ленинградская блокада</vt:lpstr>
      <vt:lpstr>  Не хочется забывать о самом сложном периоде в ходе ВОВ. Это блокада Ленинграда. 1944 год является годом окончания блокады, которая началась 8 сентября 1941 года. 900 дней русские солдаты сдерживали город от врага. Фашисты планировали захватить Ленинград, а после этого развернуть огромное наступление войск на Москву. </vt:lpstr>
      <vt:lpstr>Всё! Закончилась блокадная пора! Есть салют у нас весной – на День Победы, Он цветами красит небо всей стране, Но особо почитают наши деды Тот салют в голодно-белом январе…</vt:lpstr>
      <vt:lpstr>Работа по учебнику.</vt:lpstr>
      <vt:lpstr>Работа по учебнику.</vt:lpstr>
      <vt:lpstr>Битва под Москвой.</vt:lpstr>
      <vt:lpstr>Георгий Константинович Жуков</vt:lpstr>
      <vt:lpstr>Презентация PowerPoint</vt:lpstr>
      <vt:lpstr>Презентация PowerPoint</vt:lpstr>
      <vt:lpstr>Работа по учебнику.</vt:lpstr>
      <vt:lpstr>Еще одна страница летописи.</vt:lpstr>
      <vt:lpstr>Презентация PowerPoint</vt:lpstr>
      <vt:lpstr>Работа по учебнику.</vt:lpstr>
      <vt:lpstr>Работа в тетради.</vt:lpstr>
      <vt:lpstr>Презентация PowerPoint</vt:lpstr>
      <vt:lpstr>Домашнее задание.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Великая Отечественная война</dc:title>
  <dc:creator>new</dc:creator>
  <cp:lastModifiedBy>Пользователь Windows</cp:lastModifiedBy>
  <cp:revision>15</cp:revision>
  <dcterms:created xsi:type="dcterms:W3CDTF">2020-04-26T12:32:11Z</dcterms:created>
  <dcterms:modified xsi:type="dcterms:W3CDTF">2020-05-19T11:21:31Z</dcterms:modified>
</cp:coreProperties>
</file>