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0.jpg" ContentType="image/jpeg"/>
  <Override PartName="/ppt/media/image11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71" r:id="rId5"/>
    <p:sldId id="260" r:id="rId6"/>
    <p:sldId id="272" r:id="rId7"/>
    <p:sldId id="261" r:id="rId8"/>
    <p:sldId id="273" r:id="rId9"/>
    <p:sldId id="262" r:id="rId10"/>
    <p:sldId id="263" r:id="rId11"/>
    <p:sldId id="274" r:id="rId12"/>
    <p:sldId id="264" r:id="rId13"/>
    <p:sldId id="278" r:id="rId14"/>
    <p:sldId id="265" r:id="rId15"/>
    <p:sldId id="266" r:id="rId16"/>
    <p:sldId id="269" r:id="rId17"/>
    <p:sldId id="277" r:id="rId18"/>
    <p:sldId id="276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56332"/>
            <a:ext cx="7772400" cy="11966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Номинация «Презентация к уроку»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Подготовка к ОГЭ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Решение задания </a:t>
            </a:r>
            <a:r>
              <a:rPr lang="ru-RU" sz="2400" dirty="0" smtClean="0"/>
              <a:t>№6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400800" cy="1888233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Автор презентации: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учитель математики Матвиенко Т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.Е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.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МБОУ «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СОШ</a:t>
            </a:r>
            <a:r>
              <a:rPr lang="ru-RU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№65», г. Кемерово</a:t>
            </a:r>
            <a:r>
              <a:rPr lang="ru-RU" dirty="0">
                <a:solidFill>
                  <a:schemeClr val="tx1"/>
                </a:solidFill>
                <a:latin typeface="Arial Black" panose="020B0A04020102020204" pitchFamily="34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1136154"/>
            <a:ext cx="1440160" cy="171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18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(-10)</a:t>
            </a:r>
            <a:r>
              <a:rPr lang="ru-RU" sz="3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=­­ ­-1000 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0,4·(-1000)=-400 ;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80+(-400)= 80-400= -320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-320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baseline="30000" dirty="0"/>
          </a:p>
          <a:p>
            <a:endParaRPr lang="ru-RU" baseline="30000" dirty="0"/>
          </a:p>
          <a:p>
            <a:endParaRPr lang="ru-RU" baseline="30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№5.        80+ 0,4·(-10)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Примени следующие правила:</a:t>
            </a:r>
          </a:p>
          <a:p>
            <a:pPr marL="457200" indent="-457200">
              <a:buAutoNum type="arabicPeriod"/>
            </a:pPr>
            <a:r>
              <a:rPr lang="ru-RU" dirty="0"/>
              <a:t>а</a:t>
            </a:r>
            <a:r>
              <a:rPr lang="ru-RU" dirty="0" smtClean="0"/>
              <a:t>)  возведение отрицательного числа в нечетную степень;</a:t>
            </a:r>
          </a:p>
          <a:p>
            <a:pPr marL="457200" indent="-457200">
              <a:buAutoNum type="arabicPeriod"/>
            </a:pPr>
            <a:r>
              <a:rPr lang="ru-RU" dirty="0"/>
              <a:t>б</a:t>
            </a:r>
            <a:r>
              <a:rPr lang="ru-RU" dirty="0" smtClean="0"/>
              <a:t>) умножение десятичной дроби на отрицательное число;</a:t>
            </a:r>
            <a:endParaRPr lang="ru-RU" dirty="0"/>
          </a:p>
          <a:p>
            <a:pPr marL="457200" indent="-457200">
              <a:buAutoNum type="arabicPeriod"/>
            </a:pPr>
            <a:r>
              <a:rPr lang="ru-RU" dirty="0"/>
              <a:t>в</a:t>
            </a:r>
            <a:r>
              <a:rPr lang="ru-RU" dirty="0" smtClean="0"/>
              <a:t>) сложение чисел с разными знаками.</a:t>
            </a:r>
          </a:p>
          <a:p>
            <a:pPr marL="457200" indent="-457200">
              <a:buAutoNum type="arabicPeriod"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ояснение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782264"/>
            <a:ext cx="1649844" cy="132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71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1</a:t>
                </a:r>
                <a:r>
                  <a:rPr lang="ru-RU" dirty="0"/>
                  <a:t>) </a:t>
                </a:r>
                <a:r>
                  <a:rPr lang="ru-RU" dirty="0" smtClean="0"/>
                  <a:t>4,7·5=23,5 ;</a:t>
                </a:r>
              </a:p>
              <a:p>
                <a:r>
                  <a:rPr lang="ru-RU" dirty="0" smtClean="0"/>
                  <a:t>2</a:t>
                </a:r>
                <a:r>
                  <a:rPr lang="ru-RU" dirty="0"/>
                  <a:t>) 10</a:t>
                </a:r>
                <a:r>
                  <a:rPr lang="ru-RU" baseline="30000" dirty="0"/>
                  <a:t>-3</a:t>
                </a:r>
                <a:r>
                  <a:rPr lang="ru-RU" dirty="0"/>
                  <a:t> ·</a:t>
                </a:r>
                <a:r>
                  <a:rPr lang="ru-RU" dirty="0" smtClean="0"/>
                  <a:t>10</a:t>
                </a:r>
                <a:r>
                  <a:rPr lang="ru-RU" baseline="30000" dirty="0" smtClean="0"/>
                  <a:t>-2 </a:t>
                </a:r>
                <a:r>
                  <a:rPr lang="ru-RU" dirty="0" smtClean="0"/>
                  <a:t> =</a:t>
                </a:r>
                <a:r>
                  <a:rPr lang="ru-RU" dirty="0"/>
                  <a:t> </a:t>
                </a:r>
                <a:r>
                  <a:rPr lang="ru-RU" dirty="0" smtClean="0"/>
                  <a:t>10</a:t>
                </a:r>
                <a:r>
                  <a:rPr lang="ru-RU" baseline="30000" dirty="0" smtClean="0"/>
                  <a:t>-5</a:t>
                </a:r>
                <a:r>
                  <a:rPr lang="ru-RU" dirty="0" smtClean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100000</m:t>
                        </m:r>
                      </m:den>
                    </m:f>
                  </m:oMath>
                </a14:m>
                <a:r>
                  <a:rPr lang="ru-RU" dirty="0" smtClean="0"/>
                  <a:t>=0,00001 ;</a:t>
                </a:r>
              </a:p>
              <a:p>
                <a:r>
                  <a:rPr lang="ru-RU" dirty="0" smtClean="0"/>
                  <a:t>3) 23,5</a:t>
                </a:r>
                <a:r>
                  <a:rPr lang="ru-RU" dirty="0"/>
                  <a:t> </a:t>
                </a:r>
                <a:r>
                  <a:rPr lang="ru-RU" dirty="0" smtClean="0"/>
                  <a:t>·0,00001=0, 000235</a:t>
                </a:r>
              </a:p>
              <a:p>
                <a:endParaRPr lang="ru-RU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Ответ:0,000235 </a:t>
                </a:r>
                <a:endParaRPr lang="ru-RU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19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№6.        (4,7·10</a:t>
            </a:r>
            <a:r>
              <a:rPr lang="ru-RU" baseline="30000" dirty="0" smtClean="0"/>
              <a:t>-3</a:t>
            </a:r>
            <a:r>
              <a:rPr lang="ru-RU" dirty="0" smtClean="0"/>
              <a:t> </a:t>
            </a:r>
            <a:r>
              <a:rPr lang="ru-RU" dirty="0"/>
              <a:t>)(</a:t>
            </a:r>
            <a:r>
              <a:rPr lang="ru-RU" dirty="0" smtClean="0"/>
              <a:t>5·10</a:t>
            </a:r>
            <a:r>
              <a:rPr lang="ru-RU" baseline="30000" dirty="0" smtClean="0"/>
              <a:t>-2</a:t>
            </a:r>
            <a:r>
              <a:rPr lang="ru-RU" dirty="0" smtClean="0"/>
              <a:t> 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82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Во втором действии примени свойство степени с целым показателем, а затем свойство   </a:t>
                </a:r>
                <a:r>
                  <a:rPr lang="ru-RU" sz="4000" dirty="0"/>
                  <a:t>а</a:t>
                </a:r>
                <a:r>
                  <a:rPr lang="ru-RU" sz="4000" baseline="30000" dirty="0" smtClean="0"/>
                  <a:t>-</a:t>
                </a:r>
                <a:r>
                  <a:rPr lang="en-US" sz="4000" dirty="0" smtClean="0"/>
                  <a:t> </a:t>
                </a:r>
                <a:r>
                  <a:rPr lang="en-US" sz="4000" baseline="30000" dirty="0" smtClean="0"/>
                  <a:t>n</a:t>
                </a:r>
                <a:r>
                  <a:rPr lang="en-US" sz="4000" dirty="0" smtClean="0"/>
                  <a:t> =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ru-RU" sz="40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sub>
                      <m:sup>
                        <m:eqArr>
                          <m:eqArr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e>
                        </m:eqArr>
                      </m:sup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</m:sPre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17" t="-19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Пояснение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373216"/>
            <a:ext cx="9525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54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1,7-2,9= -1,2 ;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2) 0,6 : (-1,2) = -6 :12 = - 0,5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−6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12 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-0,5</a:t>
                </a:r>
              </a:p>
              <a:p>
                <a:pPr algn="ctr"/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- 0,5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17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l"/>
                <a:r>
                  <a:rPr lang="ru-RU" dirty="0" smtClean="0"/>
                  <a:t>№7.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0,6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1,7−2,9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l="-2963" b="-14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954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 (   21·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-10)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·(3-10)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·(-7) = -</a:t>
                </a:r>
                <a:r>
                  <a:rPr lang="ru-RU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ru-RU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-1</a:t>
                </a:r>
              </a:p>
              <a:p>
                <a:pPr marL="0" indent="0" algn="ctr">
                  <a:buNone/>
                </a:pPr>
                <a:r>
                  <a:rPr lang="ru-RU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пояснение</a:t>
                </a:r>
              </a:p>
              <a:p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а) вынеси общий множитель 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за скобки;</a:t>
                </a:r>
              </a:p>
              <a:p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21</a:t>
                </a:r>
                <a:r>
                  <a: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i="1" dirty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i="1" dirty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21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den>
                    </m:f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 7</m:t>
                        </m:r>
                      </m:den>
                    </m:f>
                  </m:oMath>
                </a14:m>
                <a:r>
                  <a:rPr lang="ru-RU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=3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ru-RU" i="1" dirty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-1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l"/>
                <a:r>
                  <a:rPr lang="ru-RU" dirty="0" smtClean="0"/>
                  <a:t>№8.      21·(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/>
                  <a:t>)</a:t>
                </a:r>
                <a:r>
                  <a:rPr lang="ru-RU" baseline="30000" dirty="0" smtClean="0"/>
                  <a:t>2</a:t>
                </a:r>
                <a:r>
                  <a:rPr lang="ru-RU" dirty="0" smtClean="0"/>
                  <a:t> -10</a:t>
                </a:r>
                <a:r>
                  <a:rPr lang="ru-RU" dirty="0"/>
                  <a:t> ·(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i="1">
                            <a:latin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/>
                  <a:t>)</a:t>
                </a:r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l="-2963" b="-39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75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(-2)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=16 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0,3· 16= 4,8 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-8 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0,5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(-8) = -4 ;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4,8 +(-4) – 38 = 4,8 – 4- 38 = -37,2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-37,2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№9.      0,3·(-2)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+ 0,5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·(-2)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-38 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0692680" y="908720"/>
            <a:ext cx="155448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0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780928"/>
            <a:ext cx="7408333" cy="3450696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Отрицательное число в четной степени – положительно.</a:t>
            </a:r>
          </a:p>
          <a:p>
            <a:pPr marL="457200" indent="-457200">
              <a:buAutoNum type="arabicPeriod"/>
            </a:pPr>
            <a:r>
              <a:rPr lang="ru-RU" dirty="0" smtClean="0"/>
              <a:t>2. Отрицательное число в нечетной степени – отрицательно.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Пояснение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961624"/>
            <a:ext cx="12700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43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800200"/>
          </a:xfrm>
        </p:spPr>
        <p:txBody>
          <a:bodyPr>
            <a:noAutofit/>
          </a:bodyPr>
          <a:lstStyle/>
          <a:p>
            <a:r>
              <a:rPr lang="ru-RU" sz="6600" b="1" i="1" dirty="0">
                <a:solidFill>
                  <a:srgbClr val="FF0000"/>
                </a:solidFill>
              </a:rPr>
              <a:t>У</a:t>
            </a:r>
            <a:r>
              <a:rPr lang="ru-RU" sz="6600" b="1" i="1" dirty="0" smtClean="0">
                <a:solidFill>
                  <a:srgbClr val="FF0000"/>
                </a:solidFill>
              </a:rPr>
              <a:t>дачи на экзаменах!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4"/>
            <a:ext cx="3456384" cy="3480048"/>
          </a:xfrm>
        </p:spPr>
      </p:pic>
    </p:spTree>
    <p:extLst>
      <p:ext uri="{BB962C8B-B14F-4D97-AF65-F5344CB8AC3E}">
        <p14:creationId xmlns:p14="http://schemas.microsoft.com/office/powerpoint/2010/main" val="289166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Семенов А.В., Трепалин А.С.,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Кукса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Е.А., Ященко И.В. ОГЭ. Математика: типовые экзаменационные варианты: 36 вариантов/ под редакцией И.В. Ященко. –М.: Издательство Национальное образование»,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-224 с. – (ОГЭ. ФИПИ – школе).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//smayli.ru/koshkia-8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47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2348880"/>
            <a:ext cx="7408333" cy="3810736"/>
          </a:xfrm>
          <a:noFill/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Цель:</a:t>
            </a:r>
          </a:p>
          <a:p>
            <a:pPr marL="0" indent="0">
              <a:buNone/>
            </a:pPr>
            <a:r>
              <a:rPr lang="ru-RU" dirty="0" smtClean="0"/>
              <a:t> Самостоятельно готовиться к государственной итоговой аттестации в 9 классе</a:t>
            </a:r>
          </a:p>
          <a:p>
            <a:pPr marL="0" indent="0">
              <a:buNone/>
            </a:pPr>
            <a:r>
              <a:rPr lang="ru-RU" dirty="0" smtClean="0"/>
              <a:t>(самоподготовка и самоконтроль)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6473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</a:t>
            </a:r>
            <a:r>
              <a:rPr lang="ru-RU" dirty="0" smtClean="0"/>
              <a:t>№6 </a:t>
            </a:r>
            <a:r>
              <a:rPr lang="ru-RU" dirty="0" smtClean="0"/>
              <a:t>из модуля «Алгебра» «Вычислите значение выражения»</a:t>
            </a:r>
            <a:endParaRPr lang="ru-RU" dirty="0"/>
          </a:p>
        </p:txBody>
      </p:sp>
      <p:pic>
        <p:nvPicPr>
          <p:cNvPr id="4" name="Рисунок 3" descr="D:\недматфото\Изображение 1 0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52676"/>
            <a:ext cx="3096344" cy="2123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недматфото\Изображение 1 0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52676"/>
            <a:ext cx="2886075" cy="2085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638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rabi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19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ru-RU" b="0" i="0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18</m:t>
                        </m:r>
                      </m:den>
                    </m:f>
                  </m:oMath>
                </a14:m>
                <a:r>
                  <a:rPr lang="ru-RU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57+22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r>
                  <a:rPr lang="ru-RU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79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r>
                  <a:rPr lang="ru-RU" dirty="0" smtClean="0"/>
                  <a:t>;         Н.О.З.(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12;18)=36</a:t>
                </a:r>
              </a:p>
              <a:p>
                <a:pPr marL="457200" indent="-457200">
                  <a:buAutoNum type="arabicParenR"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2)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79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36</m:t>
                        </m:r>
                      </m:den>
                    </m:f>
                  </m:oMath>
                </a14:m>
                <a:r>
                  <a:rPr lang="ru-RU" dirty="0" smtClean="0"/>
                  <a:t> 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72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79</m:t>
                        </m:r>
                        <m:r>
                          <a:rPr lang="ru-RU" b="0" i="1" dirty="0" smtClean="0">
                            <a:latin typeface="Cambria Math"/>
                            <a:ea typeface="Cambria Math"/>
                          </a:rPr>
                          <m:t>∙72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36</m:t>
                        </m:r>
                        <m:r>
                          <a:rPr lang="ru-RU" b="0" i="1" dirty="0" smtClean="0">
                            <a:latin typeface="Cambria Math"/>
                            <a:ea typeface="Cambria Math"/>
                          </a:rPr>
                          <m:t>∙5</m:t>
                        </m:r>
                      </m:den>
                    </m:f>
                  </m:oMath>
                </a14:m>
                <a:r>
                  <a:rPr lang="ru-RU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158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=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31,6</a:t>
                </a:r>
                <a:endParaRPr lang="ru-RU" dirty="0"/>
              </a:p>
              <a:p>
                <a:pPr marL="0" indent="0" algn="ctr"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31,6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pPr algn="l"/>
                <a:r>
                  <a:rPr lang="ru-RU" dirty="0" smtClean="0"/>
                  <a:t/>
                </a:r>
                <a:br>
                  <a:rPr lang="ru-RU" dirty="0" smtClean="0"/>
                </a:br>
                <a:r>
                  <a:rPr lang="ru-RU" dirty="0" smtClean="0"/>
                  <a:t>№1</a:t>
                </a:r>
                <a:r>
                  <a:rPr lang="ru-RU" sz="2700" dirty="0" smtClean="0">
                    <a:latin typeface="+mn-lt"/>
                  </a:rPr>
                  <a:t>.  </a:t>
                </a:r>
                <a:r>
                  <a:rPr lang="ru-RU" sz="2700" dirty="0" smtClean="0">
                    <a:solidFill>
                      <a:srgbClr val="002060"/>
                    </a:solidFill>
                    <a:latin typeface="+mn-lt"/>
                    <a:cs typeface="Times New Roman" panose="02020603050405020304" pitchFamily="18" charset="0"/>
                  </a:rPr>
                  <a:t>Вычислите значение выражения</a:t>
                </a:r>
                <a:r>
                  <a:rPr lang="ru-RU" sz="2700" dirty="0" smtClean="0">
                    <a:latin typeface="+mn-lt"/>
                  </a:rPr>
                  <a:t>    </a:t>
                </a:r>
                <a:r>
                  <a:rPr lang="ru-RU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19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den>
                    </m:f>
                    <m:r>
                      <a:rPr lang="ru-RU" b="0" i="0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18</m:t>
                        </m:r>
                      </m:den>
                    </m:f>
                  </m:oMath>
                </a14:m>
                <a:r>
                  <a:rPr lang="ru-RU" dirty="0" smtClean="0"/>
                  <a:t>):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dirty="0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dirty="0" smtClean="0">
                            <a:latin typeface="Cambria Math"/>
                          </a:rPr>
                          <m:t>72</m:t>
                        </m:r>
                      </m:den>
                    </m:f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endParaRPr lang="ru-RU" dirty="0"/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l="-2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Дуга 10"/>
          <p:cNvSpPr/>
          <p:nvPr/>
        </p:nvSpPr>
        <p:spPr>
          <a:xfrm rot="8672530">
            <a:off x="2017081" y="2813359"/>
            <a:ext cx="528375" cy="239061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52465" y="2782337"/>
            <a:ext cx="360040" cy="301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3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0" name="Дуга 9"/>
          <p:cNvSpPr/>
          <p:nvPr/>
        </p:nvSpPr>
        <p:spPr>
          <a:xfrm rot="9530316">
            <a:off x="1403648" y="2996952"/>
            <a:ext cx="648072" cy="7200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996736" y="2682270"/>
            <a:ext cx="368893" cy="4011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287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  <p:bldP spid="12" grpId="0" animBg="1"/>
      <p:bldP spid="10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Чтобы сложить две дроби с разными знаменателями, надо: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привести данные дроби к наименьшему общему знаменателю;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сложить полученные дроби.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Чтобы разделить одну дробь на другую, надо делимое умножить на число, обратное делителю.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</a:t>
            </a:r>
            <a:r>
              <a:rPr lang="ru-RU" dirty="0" smtClean="0"/>
              <a:t>равила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5589240"/>
            <a:ext cx="1008112" cy="82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51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0,0002= 2·10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200= 2·10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  <a:endParaRPr lang="ru-RU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2000= 2·10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2·10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2·10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2·10</a:t>
            </a:r>
            <a:r>
              <a:rPr lang="ru-RU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=8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-4+2+3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=8·10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=80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Ответ: 80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№2.       0,0002·200·2000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261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Представь каждый множитель в стандартном виде, т.е. в виде</a:t>
            </a:r>
            <a:r>
              <a:rPr lang="en-US" dirty="0" smtClean="0"/>
              <a:t>    </a:t>
            </a:r>
            <a:r>
              <a:rPr lang="ru-RU" dirty="0" smtClean="0"/>
              <a:t>  </a:t>
            </a:r>
            <a:r>
              <a:rPr lang="ru-RU" sz="3600" dirty="0" smtClean="0"/>
              <a:t>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∙ 10</a:t>
            </a:r>
            <a:r>
              <a:rPr lang="en-US" sz="3600" baseline="30000" dirty="0" smtClean="0"/>
              <a:t>n</a:t>
            </a:r>
            <a:r>
              <a:rPr lang="ru-RU" sz="3600" baseline="30000" dirty="0" smtClean="0"/>
              <a:t> </a:t>
            </a:r>
            <a:r>
              <a:rPr lang="ru-RU" sz="3600" dirty="0"/>
              <a:t> </a:t>
            </a:r>
            <a:r>
              <a:rPr lang="ru-RU" sz="3600" dirty="0" smtClean="0"/>
              <a:t>, </a:t>
            </a:r>
            <a:r>
              <a:rPr lang="ru-RU" dirty="0" smtClean="0"/>
              <a:t>где</a:t>
            </a:r>
            <a:r>
              <a:rPr lang="ru-RU" sz="3600" dirty="0" smtClean="0"/>
              <a:t> 1 ≤ а</a:t>
            </a:r>
            <a:r>
              <a:rPr lang="ru-RU" sz="3600" baseline="-25000" dirty="0" smtClean="0"/>
              <a:t>1 </a:t>
            </a:r>
            <a:r>
              <a:rPr lang="ru-RU" sz="3600" dirty="0" smtClean="0"/>
              <a:t>≤10;</a:t>
            </a:r>
          </a:p>
          <a:p>
            <a:r>
              <a:rPr lang="ru-RU" dirty="0" smtClean="0"/>
              <a:t>Например:   </a:t>
            </a:r>
            <a:r>
              <a:rPr lang="ru-RU" sz="3600" dirty="0" smtClean="0"/>
              <a:t>0, 0002 = 2∙10</a:t>
            </a:r>
            <a:r>
              <a:rPr lang="ru-RU" sz="3600" baseline="30000" dirty="0" smtClean="0"/>
              <a:t>-4 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Пояснение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5" y="4797152"/>
            <a:ext cx="972096" cy="830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45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ru-RU" dirty="0" smtClean="0"/>
              </a:p>
              <a:p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59·49</m:t>
                        </m:r>
                      </m:num>
                      <m:den>
                        <m:r>
                          <a:rPr lang="ru-RU" sz="4000" b="0" i="1" smtClean="0">
                            <a:latin typeface="Cambria Math"/>
                          </a:rPr>
                          <m:t>5·10</m:t>
                        </m:r>
                      </m:den>
                    </m:f>
                  </m:oMath>
                </a14:m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latin typeface="Cambria Math"/>
                          </a:rPr>
                          <m:t>2891</m:t>
                        </m:r>
                      </m:num>
                      <m:den>
                        <m:r>
                          <a:rPr lang="ru-RU" sz="4000" b="0" i="1" dirty="0" smtClean="0">
                            <a:latin typeface="Cambria Math"/>
                          </a:rPr>
                          <m:t>50</m:t>
                        </m:r>
                      </m:den>
                    </m:f>
                  </m:oMath>
                </a14:m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000" b="0" i="1" dirty="0" smtClean="0">
                            <a:latin typeface="Cambria Math"/>
                          </a:rPr>
                          <m:t>5782</m:t>
                        </m:r>
                      </m:num>
                      <m:den>
                        <m:r>
                          <a:rPr lang="ru-RU" sz="4000" b="0" i="1" dirty="0" smtClean="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ru-RU" sz="4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57,82</a:t>
                </a:r>
              </a:p>
              <a:p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4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57,82</a:t>
                </a:r>
                <a:endParaRPr lang="ru-RU" sz="4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881" b="-10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Заголовок 2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620688"/>
                <a:ext cx="8229600" cy="1252728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ru-RU" sz="5300" dirty="0" smtClean="0"/>
                  <a:t>№3.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3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300" b="0" i="1" smtClean="0">
                            <a:latin typeface="Cambria Math"/>
                          </a:rPr>
                          <m:t>5,9·4,9</m:t>
                        </m:r>
                      </m:num>
                      <m:den>
                        <m:r>
                          <a:rPr lang="ru-RU" sz="5300" b="0" i="1" smtClean="0">
                            <a:latin typeface="Cambria Math"/>
                          </a:rPr>
                          <m:t>0,5</m:t>
                        </m:r>
                      </m:den>
                    </m:f>
                  </m:oMath>
                </a14:m>
                <a:r>
                  <a:rPr lang="ru-RU" dirty="0" smtClean="0"/>
                  <a:t/>
                </a:r>
                <a:br>
                  <a:rPr lang="ru-RU" dirty="0" smtClean="0"/>
                </a:br>
                <a:endParaRPr lang="ru-RU" dirty="0"/>
              </a:p>
            </p:txBody>
          </p:sp>
        </mc:Choice>
        <mc:Fallback xmlns=""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620688"/>
                <a:ext cx="8229600" cy="1252728"/>
              </a:xfrm>
              <a:blipFill rotWithShape="1">
                <a:blip r:embed="rId3"/>
                <a:stretch>
                  <a:fillRect l="-3407" t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1464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Числитель и знаменатель дроби умножь на одно и то же натуральное число 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Пояснение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8825" y="4581128"/>
            <a:ext cx="117157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20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=5·0,1=0,5 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=2·0,001=0,002 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1·10</a:t>
            </a:r>
            <a:r>
              <a:rPr lang="ru-RU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1·0,0001=0,0001 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 0,0001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+ 0,002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0,5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0,5021          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0,5021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№4.     5·10</a:t>
            </a:r>
            <a:r>
              <a:rPr lang="ru-RU" baseline="30000" dirty="0" smtClean="0"/>
              <a:t>-1</a:t>
            </a:r>
            <a:r>
              <a:rPr lang="ru-RU" dirty="0" smtClean="0"/>
              <a:t> </a:t>
            </a:r>
            <a:r>
              <a:rPr lang="ru-RU" dirty="0"/>
              <a:t>+</a:t>
            </a:r>
            <a:r>
              <a:rPr lang="ru-RU" dirty="0" smtClean="0"/>
              <a:t>2·10</a:t>
            </a:r>
            <a:r>
              <a:rPr lang="ru-RU" baseline="30000" dirty="0" smtClean="0"/>
              <a:t>-3</a:t>
            </a:r>
            <a:r>
              <a:rPr lang="ru-RU" dirty="0" smtClean="0"/>
              <a:t> +1·10</a:t>
            </a:r>
            <a:r>
              <a:rPr lang="ru-RU" baseline="30000" dirty="0" smtClean="0"/>
              <a:t>-4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47664" y="5071895"/>
            <a:ext cx="12241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9044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688</TotalTime>
  <Words>525</Words>
  <Application>Microsoft Office PowerPoint</Application>
  <PresentationFormat>Экран (4:3)</PresentationFormat>
  <Paragraphs>100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 Black</vt:lpstr>
      <vt:lpstr>Cambria Math</vt:lpstr>
      <vt:lpstr>Candara</vt:lpstr>
      <vt:lpstr>Symbol</vt:lpstr>
      <vt:lpstr>Times New Roman</vt:lpstr>
      <vt:lpstr>Волна</vt:lpstr>
      <vt:lpstr>   Номинация «Презентация к уроку» Подготовка к ОГЭ Решение задания №6 </vt:lpstr>
      <vt:lpstr>Задание №6 из модуля «Алгебра» «Вычислите значение выражения»</vt:lpstr>
      <vt:lpstr> №1.  Вычислите значение выражения    (19/12+11/18):5/72 </vt:lpstr>
      <vt:lpstr>  Правила</vt:lpstr>
      <vt:lpstr>№2.       0,0002·200·2000</vt:lpstr>
      <vt:lpstr>Пояснение</vt:lpstr>
      <vt:lpstr>№3.         (5,9·4,9)/0,5 </vt:lpstr>
      <vt:lpstr>Пояснение</vt:lpstr>
      <vt:lpstr>№4.     5·10-1 +2·10-3 +1·10-4</vt:lpstr>
      <vt:lpstr>№5.        80+ 0,4·(-10)3</vt:lpstr>
      <vt:lpstr>Пояснение</vt:lpstr>
      <vt:lpstr>№6.        (4,7·10-3 )(5·10-2 )</vt:lpstr>
      <vt:lpstr>Пояснение</vt:lpstr>
      <vt:lpstr>№7.           0,6/(1,7-2,9)</vt:lpstr>
      <vt:lpstr>№8.      21·(1/7)2 -10 ·(1/7)</vt:lpstr>
      <vt:lpstr>№9.      0,3·(-2)4 + 0,5 ·(-2)3 -38 </vt:lpstr>
      <vt:lpstr>Пояснение</vt:lpstr>
      <vt:lpstr>Удачи на экзаменах!</vt:lpstr>
      <vt:lpstr>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возвратных уравнений</dc:title>
  <dc:creator>татьяна матвиенко</dc:creator>
  <cp:lastModifiedBy>User</cp:lastModifiedBy>
  <cp:revision>73</cp:revision>
  <dcterms:created xsi:type="dcterms:W3CDTF">2015-07-02T05:54:50Z</dcterms:created>
  <dcterms:modified xsi:type="dcterms:W3CDTF">2020-05-29T11:29:28Z</dcterms:modified>
</cp:coreProperties>
</file>