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6"/>
  </p:notesMasterIdLst>
  <p:sldIdLst>
    <p:sldId id="316" r:id="rId2"/>
    <p:sldId id="309" r:id="rId3"/>
    <p:sldId id="300" r:id="rId4"/>
    <p:sldId id="301" r:id="rId5"/>
    <p:sldId id="303" r:id="rId6"/>
    <p:sldId id="302" r:id="rId7"/>
    <p:sldId id="304" r:id="rId8"/>
    <p:sldId id="305" r:id="rId9"/>
    <p:sldId id="310" r:id="rId10"/>
    <p:sldId id="306" r:id="rId11"/>
    <p:sldId id="280" r:id="rId12"/>
    <p:sldId id="259" r:id="rId13"/>
    <p:sldId id="312" r:id="rId14"/>
    <p:sldId id="297" r:id="rId15"/>
    <p:sldId id="281" r:id="rId16"/>
    <p:sldId id="283" r:id="rId17"/>
    <p:sldId id="261" r:id="rId18"/>
    <p:sldId id="271" r:id="rId19"/>
    <p:sldId id="272" r:id="rId20"/>
    <p:sldId id="313" r:id="rId21"/>
    <p:sldId id="273" r:id="rId22"/>
    <p:sldId id="274" r:id="rId23"/>
    <p:sldId id="265" r:id="rId24"/>
    <p:sldId id="266" r:id="rId25"/>
    <p:sldId id="275" r:id="rId26"/>
    <p:sldId id="27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9" autoAdjust="0"/>
    <p:restoredTop sz="88078" autoAdjust="0"/>
  </p:normalViewPr>
  <p:slideViewPr>
    <p:cSldViewPr>
      <p:cViewPr varScale="1">
        <p:scale>
          <a:sx n="60" d="100"/>
          <a:sy n="60" d="100"/>
        </p:scale>
        <p:origin x="-15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6E07F-9C49-4CF6-A4CB-79D7631AE15C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D55A-A5E4-45D0-8FB3-6B53010668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672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chemeClr val="accent6">
                <a:lumMod val="40000"/>
                <a:lumOff val="60000"/>
              </a:schemeClr>
            </a:gs>
            <a:gs pos="60000">
              <a:schemeClr val="accent6">
                <a:lumMod val="60000"/>
                <a:lumOff val="40000"/>
              </a:schemeClr>
            </a:gs>
            <a:gs pos="100000">
              <a:srgbClr val="FF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E17BD0-0F4A-4F6A-9F13-DD2F830602C5}" type="datetimeFigureOut">
              <a:rPr lang="ru-RU" smtClean="0"/>
              <a:pPr/>
              <a:t>16.04.2020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9A2BBFA-1C28-4206-A7D9-2EFB1BAB73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Arial" charset="0"/>
              </a:rPr>
              <a:t/>
            </a:r>
            <a:br>
              <a:rPr lang="ru-RU" sz="3200" b="1" dirty="0" smtClean="0">
                <a:latin typeface="Arial" charset="0"/>
              </a:rPr>
            </a:br>
            <a:endParaRPr lang="ru-RU" sz="3200" b="1" dirty="0" smtClean="0">
              <a:solidFill>
                <a:srgbClr val="990033"/>
              </a:solidFill>
              <a:latin typeface="Monotype Corsiva" pitchFamily="66" charset="0"/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187450" y="404813"/>
            <a:ext cx="72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>Муниципальное бюджетное </a:t>
            </a:r>
            <a:r>
              <a:rPr lang="ru-RU" sz="2400" b="1" dirty="0" smtClean="0">
                <a:solidFill>
                  <a:srgbClr val="0033CC"/>
                </a:solidFill>
                <a:latin typeface="Monotype Corsiva" pitchFamily="66" charset="0"/>
              </a:rPr>
              <a:t>учреждение</a:t>
            </a: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>дополнительного </a:t>
            </a:r>
            <a:r>
              <a:rPr lang="ru-RU" sz="2400" b="1" dirty="0" smtClean="0">
                <a:solidFill>
                  <a:srgbClr val="0033CC"/>
                </a:solidFill>
                <a:latin typeface="Monotype Corsiva" pitchFamily="66" charset="0"/>
              </a:rPr>
              <a:t>образования</a:t>
            </a: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0033CC"/>
                </a:solidFill>
                <a:latin typeface="Monotype Corsiva" pitchFamily="66" charset="0"/>
              </a:rPr>
              <a:t>«Детско </a:t>
            </a:r>
            <a:r>
              <a:rPr lang="ru-RU" sz="2400" b="1" dirty="0">
                <a:solidFill>
                  <a:srgbClr val="0033CC"/>
                </a:solidFill>
                <a:latin typeface="Monotype Corsiva" pitchFamily="66" charset="0"/>
              </a:rPr>
              <a:t>– юношеский центр «Интеллект»</a:t>
            </a: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4716463" y="4652963"/>
            <a:ext cx="41036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33CC"/>
                </a:solidFill>
                <a:latin typeface="Monotype Corsiva" pitchFamily="66" charset="0"/>
              </a:rPr>
              <a:t>Столяр Татьяна Ивановна педагог дополнительного образования</a:t>
            </a: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476375" y="2565400"/>
            <a:ext cx="662463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rgbClr val="990033"/>
                </a:solidFill>
                <a:latin typeface="Monotype Corsiva" pitchFamily="66" charset="0"/>
              </a:rPr>
              <a:t>«Математика – увлекательная наука» </a:t>
            </a:r>
            <a:r>
              <a:rPr lang="ru-RU" sz="3200" b="1" dirty="0">
                <a:solidFill>
                  <a:srgbClr val="990033"/>
                </a:solidFill>
                <a:latin typeface="Monotype Corsiva" pitchFamily="66" charset="0"/>
              </a:rPr>
              <a:t/>
            </a:r>
            <a:br>
              <a:rPr lang="ru-RU" sz="3200" b="1" dirty="0">
                <a:solidFill>
                  <a:srgbClr val="990033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990033"/>
                </a:solidFill>
                <a:latin typeface="Monotype Corsiva" pitchFamily="66" charset="0"/>
              </a:rPr>
              <a:t>(занимательные задачи  </a:t>
            </a:r>
            <a:br>
              <a:rPr lang="ru-RU" sz="2800" b="1" dirty="0" smtClean="0">
                <a:solidFill>
                  <a:srgbClr val="990033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990033"/>
                </a:solidFill>
                <a:latin typeface="Monotype Corsiva" pitchFamily="66" charset="0"/>
              </a:rPr>
              <a:t>для детей 11-12 лет)</a:t>
            </a:r>
            <a:endParaRPr lang="ru-RU" sz="2800" b="1" dirty="0">
              <a:solidFill>
                <a:srgbClr val="990033"/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623731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КСТОВО 2020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2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836712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              Чему равна дробь?</a:t>
            </a:r>
            <a:endParaRPr lang="ru-RU" sz="3200" b="1" dirty="0">
              <a:solidFill>
                <a:prstClr val="black"/>
              </a:solidFill>
            </a:endParaRPr>
          </a:p>
          <a:p>
            <a:endParaRPr lang="ru-RU" sz="3200" b="1" dirty="0" smtClean="0">
              <a:solidFill>
                <a:prstClr val="black"/>
              </a:solidFill>
            </a:endParaRPr>
          </a:p>
          <a:p>
            <a:r>
              <a:rPr lang="ru-RU" sz="3200" b="1" dirty="0">
                <a:solidFill>
                  <a:prstClr val="black"/>
                </a:solidFill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</a:rPr>
              <a:t>          </a:t>
            </a:r>
            <a:r>
              <a:rPr lang="ru-RU" sz="3200" b="1" u="sng" dirty="0" smtClean="0">
                <a:solidFill>
                  <a:prstClr val="black"/>
                </a:solidFill>
              </a:rPr>
              <a:t>В*А*Р*Е*Н*Ь*Е</a:t>
            </a:r>
          </a:p>
          <a:p>
            <a:r>
              <a:rPr lang="ru-RU" sz="3200" b="1" dirty="0">
                <a:solidFill>
                  <a:prstClr val="black"/>
                </a:solidFill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</a:rPr>
              <a:t>          К*А*Р*Л*С*О*Н</a:t>
            </a:r>
            <a:endParaRPr lang="ru-RU" sz="3200" b="1" dirty="0">
              <a:solidFill>
                <a:prstClr val="black"/>
              </a:solidFill>
            </a:endParaRPr>
          </a:p>
          <a:p>
            <a:r>
              <a:rPr lang="ru-RU" sz="3200" b="1" dirty="0" smtClean="0">
                <a:solidFill>
                  <a:prstClr val="black"/>
                </a:solidFill>
              </a:rPr>
              <a:t>          </a:t>
            </a: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21147"/>
            <a:ext cx="3846760" cy="37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03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moi-portal.ru/uploads/images/00/00/02/2012/11/06/c1cfe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://moi-portal.ru/uploads/images/00/00/02/2012/11/06/c1cfe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://moi-portal.ru/uploads/images/00/00/02/2012/11/06/c1cfe6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://900igr.net/datas/chelovek/Prava-rebjonka.files/0011-011-Schastja-i-solntsa-vam-deti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17575" y="4782500"/>
            <a:ext cx="79749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/>
              </a:rPr>
              <a:t> 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Гном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Вася</a:t>
            </a: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Times New Roman"/>
              </a:rPr>
              <a:t>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утверждает, что ребус 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Times New Roman"/>
            </a:endParaRPr>
          </a:p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AABC–CBAA=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5355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имеет ровно 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Times New Roman"/>
            </a:endParaRPr>
          </a:p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одно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решение. 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  <a:latin typeface="Times New Roman"/>
            </a:endParaRPr>
          </a:p>
          <a:p>
            <a:pPr algn="ctr"/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                                                           Прав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ли Гном?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utoShape 10" descr="http://im4-tub-ru.yandex.net/i?id=263118560-07-72&amp;n=21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61" y="141047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78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276871"/>
            <a:ext cx="68707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8000" b="1" dirty="0" smtClean="0"/>
              <a:t>АХ*УХ = 2001</a:t>
            </a:r>
            <a:endParaRPr lang="ru-RU" sz="8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15" y="126876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Ответ</a:t>
            </a:r>
          </a:p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АХ = 29, УХ = 69 или, наоборот,</a:t>
            </a:r>
          </a:p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 АХ = 69, УХ = 29.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02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Логические задачи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2090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81115" y="250528"/>
            <a:ext cx="488684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По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тропинке вдоль кустов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Шло одиннадцать хвостов,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Насчитать я также смог,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Что шагало тридцать ног.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Это вместе шли куда-то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Индюки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 жеребята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А теперь вопрос таков: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Сколько было индюков?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Спросим также у ребят: </a:t>
            </a:r>
          </a:p>
          <a:p>
            <a:pPr lvl="0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Сколько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было жеребят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? </a:t>
            </a:r>
          </a:p>
          <a:p>
            <a:pPr lvl="0"/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78836"/>
            <a:ext cx="2789237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6" y="3851762"/>
            <a:ext cx="4032448" cy="2784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72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9509" y="16033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   </a:t>
            </a: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одной семье в течение 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8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лет в один тот же день рождался один ребёнок. Сначала три мальчика, а затем пять девочек. Сколько лет было младшей из сестер, когда сумма возрастов девочек оказалась равной сумме возрастов мальчиков?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AutoShape 2" descr="http://moi-portal.ru/uploads/images/00/00/02/2012/11/06/c1cfe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://moi-portal.ru/uploads/images/00/00/02/2012/11/06/c1cfe6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8"/>
          <a:stretch/>
        </p:blipFill>
        <p:spPr bwMode="auto">
          <a:xfrm>
            <a:off x="2057121" y="2870666"/>
            <a:ext cx="5112568" cy="360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7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Шестую часть книжной полки занимают книги толщиной 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12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мм, треть - книги толщиной 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15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мм и половину - книги толщиной 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18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мм. Все книги разные. Олег меньше чем за месяц прочел их, читая по одной книге в день. Сколько книг стоит на полке (перечислите все возможности)?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619672" y="3369191"/>
            <a:ext cx="6300700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23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665" y="548680"/>
            <a:ext cx="8892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Офеня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(Продавец в разнос, коробейник), купил на оптовом рынке партию ручек и предлагает покупателям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либо одну ручку за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5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рублей, либо три ручки за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рублей.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От каждого покупателя Офеня получает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одинаковую прибыль. Какова оптовая цена ручки?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640" y="2761063"/>
            <a:ext cx="5950361" cy="40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6365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904403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00B050"/>
                </a:solidFill>
              </a:rPr>
              <a:t>Средний возраст учительского коллектива школы, состоящего из </a:t>
            </a:r>
            <a:r>
              <a:rPr lang="ru-RU" sz="4000" b="1" dirty="0" smtClean="0">
                <a:solidFill>
                  <a:srgbClr val="FFC000"/>
                </a:solidFill>
              </a:rPr>
              <a:t>20</a:t>
            </a:r>
            <a:r>
              <a:rPr lang="ru-RU" sz="4000" b="1" dirty="0" smtClean="0">
                <a:solidFill>
                  <a:srgbClr val="00B050"/>
                </a:solidFill>
              </a:rPr>
              <a:t> учителей, равнялся </a:t>
            </a:r>
            <a:r>
              <a:rPr lang="ru-RU" sz="4000" b="1" dirty="0" smtClean="0">
                <a:solidFill>
                  <a:srgbClr val="FFC000"/>
                </a:solidFill>
              </a:rPr>
              <a:t>49</a:t>
            </a:r>
            <a:r>
              <a:rPr lang="ru-RU" sz="4000" b="1" dirty="0" smtClean="0">
                <a:solidFill>
                  <a:srgbClr val="00B050"/>
                </a:solidFill>
              </a:rPr>
              <a:t> годам.</a:t>
            </a:r>
          </a:p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 В новом учебном году в школу пришел еще один учитель, и средний возраст стал равен </a:t>
            </a:r>
          </a:p>
          <a:p>
            <a:pPr algn="ctr"/>
            <a:r>
              <a:rPr lang="ru-RU" sz="4000" b="1" dirty="0" smtClean="0">
                <a:solidFill>
                  <a:srgbClr val="FFC000"/>
                </a:solidFill>
              </a:rPr>
              <a:t>48</a:t>
            </a:r>
            <a:r>
              <a:rPr lang="ru-RU" sz="4000" b="1" dirty="0" smtClean="0">
                <a:solidFill>
                  <a:srgbClr val="00B050"/>
                </a:solidFill>
              </a:rPr>
              <a:t> годам.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Сколько лет новому учителю?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2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45224"/>
            <a:ext cx="75905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60093"/>
                </a:solidFill>
              </a:rPr>
              <a:t>Новому учителю </a:t>
            </a:r>
            <a:r>
              <a:rPr lang="ru-RU" sz="3200" b="1" dirty="0" smtClean="0">
                <a:solidFill>
                  <a:srgbClr val="FF0000"/>
                </a:solidFill>
              </a:rPr>
              <a:t>1008 – 980 = 28 </a:t>
            </a:r>
            <a:r>
              <a:rPr lang="ru-RU" sz="3200" b="1" dirty="0" smtClean="0">
                <a:solidFill>
                  <a:srgbClr val="D60093"/>
                </a:solidFill>
              </a:rPr>
              <a:t>лет.</a:t>
            </a:r>
            <a:endParaRPr lang="ru-RU" sz="3200" b="1" dirty="0">
              <a:solidFill>
                <a:srgbClr val="D60093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392" y="404664"/>
            <a:ext cx="5019675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21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-0.24115 L -1.38889E-6 -4.0462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120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29225 L -4.72222E-6 -4.79769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46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76490"/>
            <a:ext cx="7920879" cy="5460821"/>
          </a:xfrm>
        </p:spPr>
        <p:txBody>
          <a:bodyPr>
            <a:normAutofit/>
          </a:bodyPr>
          <a:lstStyle/>
          <a:p>
            <a:pPr marL="0" lvl="0" indent="0" algn="ctr">
              <a:spcAft>
                <a:spcPts val="0"/>
              </a:spcAft>
              <a:buClrTx/>
              <a:buSzTx/>
              <a:buNone/>
              <a:defRPr/>
            </a:pP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“Спички детям –            </a:t>
            </a:r>
          </a:p>
          <a:p>
            <a:pPr marL="0" lvl="0" indent="0" algn="ctr">
              <a:spcAft>
                <a:spcPts val="0"/>
              </a:spcAft>
              <a:buClrTx/>
              <a:buSzTx/>
              <a:buNone/>
              <a:defRPr/>
            </a:pP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 игрушки,</a:t>
            </a:r>
            <a:r>
              <a:rPr lang="ru-RU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lvl="0" indent="0" algn="ctr">
              <a:spcAft>
                <a:spcPts val="0"/>
              </a:spcAft>
              <a:buClrTx/>
              <a:buSzTx/>
              <a:buNone/>
              <a:defRPr/>
            </a:pP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развитие ума !”</a:t>
            </a:r>
            <a:endParaRPr lang="ru-RU" sz="6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9247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48680"/>
            <a:ext cx="8136903" cy="1584176"/>
          </a:xfrm>
        </p:spPr>
        <p:txBody>
          <a:bodyPr/>
          <a:lstStyle/>
          <a:p>
            <a:pPr algn="ctr"/>
            <a:r>
              <a:rPr lang="ru-RU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Головоломки</a:t>
            </a:r>
            <a:endParaRPr lang="ru-RU" sz="8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838" y="1927225"/>
            <a:ext cx="3614737" cy="301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89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Петя выписал на доске подряд все натуральные числа от </a:t>
            </a:r>
            <a:r>
              <a:rPr lang="ru-RU" sz="3600" b="1" dirty="0" smtClean="0">
                <a:solidFill>
                  <a:srgbClr val="FF0000"/>
                </a:solidFill>
              </a:rPr>
              <a:t>1 </a:t>
            </a:r>
            <a:r>
              <a:rPr lang="ru-RU" sz="3600" b="1" dirty="0" smtClean="0">
                <a:solidFill>
                  <a:srgbClr val="00B050"/>
                </a:solidFill>
              </a:rPr>
              <a:t>до </a:t>
            </a:r>
            <a:r>
              <a:rPr lang="ru-RU" sz="3600" b="1" dirty="0" smtClean="0">
                <a:solidFill>
                  <a:srgbClr val="FF0000"/>
                </a:solidFill>
              </a:rPr>
              <a:t>n</a:t>
            </a:r>
            <a:r>
              <a:rPr lang="ru-RU" sz="3600" b="1" dirty="0" smtClean="0">
                <a:solidFill>
                  <a:srgbClr val="00B050"/>
                </a:solidFill>
              </a:rPr>
              <a:t> и подсчитал количество всех написан-</a:t>
            </a:r>
          </a:p>
          <a:p>
            <a:r>
              <a:rPr lang="ru-RU" sz="3600" b="1" dirty="0" err="1" smtClean="0">
                <a:solidFill>
                  <a:srgbClr val="00B050"/>
                </a:solidFill>
              </a:rPr>
              <a:t>ных</a:t>
            </a:r>
            <a:r>
              <a:rPr lang="ru-RU" sz="3600" b="1" dirty="0" smtClean="0">
                <a:solidFill>
                  <a:srgbClr val="00B050"/>
                </a:solidFill>
              </a:rPr>
              <a:t> цифр. Потом он позвонил Коле и спросил: </a:t>
            </a:r>
            <a:r>
              <a:rPr lang="ru-RU" sz="3600" b="1" dirty="0">
                <a:solidFill>
                  <a:srgbClr val="00B050"/>
                </a:solidFill>
              </a:rPr>
              <a:t>"Чему равно n, если всего</a:t>
            </a:r>
            <a:endParaRPr lang="ru-RU" sz="36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выписано </a:t>
            </a:r>
            <a:r>
              <a:rPr lang="ru-RU" sz="3600" b="1" dirty="0" smtClean="0">
                <a:solidFill>
                  <a:srgbClr val="FF0000"/>
                </a:solidFill>
              </a:rPr>
              <a:t>2012</a:t>
            </a:r>
            <a:r>
              <a:rPr lang="ru-RU" sz="3600" b="1" dirty="0" smtClean="0">
                <a:solidFill>
                  <a:srgbClr val="00B050"/>
                </a:solidFill>
              </a:rPr>
              <a:t> цифр?" </a:t>
            </a:r>
          </a:p>
          <a:p>
            <a:r>
              <a:rPr lang="ru-RU" sz="3600" b="1" dirty="0" smtClean="0">
                <a:solidFill>
                  <a:srgbClr val="00B050"/>
                </a:solidFill>
              </a:rPr>
              <a:t>Коля сказал: "Пересчитай еще раз, ты ошибся". Кто из мальчиков прав?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769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28"/>
          <a:stretch/>
        </p:blipFill>
        <p:spPr bwMode="auto">
          <a:xfrm>
            <a:off x="4572000" y="1484784"/>
            <a:ext cx="3988008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3811">
            <a:off x="899592" y="1656498"/>
            <a:ext cx="3228143" cy="372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3027" y="2484730"/>
            <a:ext cx="2390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</a:rPr>
              <a:t>Коля прав.</a:t>
            </a:r>
            <a:endParaRPr lang="ru-RU" sz="3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4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8478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Поля клетчатой доски размером </a:t>
            </a:r>
            <a:r>
              <a:rPr lang="ru-RU" sz="2400" b="1" dirty="0" smtClean="0">
                <a:solidFill>
                  <a:srgbClr val="FF0000"/>
                </a:solidFill>
              </a:rPr>
              <a:t>8*8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будем по очереди закрашивать в красный цвет так, чтобы после закрашивания каждой следующей клетки фигура, состоящая из закрашенных клеток, имела ось симметрии. Покажите, как можно закрасить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а) 26;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б) 28 клеток, соблюдая это условие. 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(В качестве ответа расставьте на тех клетках, которые должны быть закрашены, числа от 1 до 26 или до 28 в том порядке, в котором проводилось закрашивание.) 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98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7396"/>
            <a:ext cx="5167036" cy="518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556" y="1037137"/>
            <a:ext cx="3585287" cy="518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71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33195 L -0.00677 -0.0819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7030A0"/>
                </a:solidFill>
              </a:rPr>
              <a:t>Сумма десяти различных натуральных чисел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больше </a:t>
            </a:r>
            <a:r>
              <a:rPr lang="ru-RU" sz="4000" b="1" dirty="0" smtClean="0">
                <a:solidFill>
                  <a:srgbClr val="FF0000"/>
                </a:solidFill>
              </a:rPr>
              <a:t>144</a:t>
            </a:r>
            <a:r>
              <a:rPr lang="ru-RU" sz="4000" b="1" dirty="0" smtClean="0">
                <a:solidFill>
                  <a:srgbClr val="7030A0"/>
                </a:solidFill>
              </a:rPr>
              <a:t>. 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Докажите, что среди этих десяти чисел найдутся три числа, сумма которых не меньше </a:t>
            </a:r>
            <a:r>
              <a:rPr lang="ru-RU" sz="4000" b="1" dirty="0" smtClean="0">
                <a:solidFill>
                  <a:srgbClr val="FF0000"/>
                </a:solidFill>
              </a:rPr>
              <a:t>54</a:t>
            </a:r>
            <a:r>
              <a:rPr lang="ru-RU" sz="4000" b="1" dirty="0" smtClean="0">
                <a:solidFill>
                  <a:srgbClr val="7030A0"/>
                </a:solidFill>
              </a:rPr>
              <a:t>.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60093"/>
                </a:solidFill>
              </a:rPr>
              <a:t>сумма всех десяти чисел не более </a:t>
            </a:r>
          </a:p>
          <a:p>
            <a:pPr algn="ctr"/>
            <a:r>
              <a:rPr lang="ru-RU" sz="4000" b="1" dirty="0" smtClean="0">
                <a:solidFill>
                  <a:srgbClr val="D60093"/>
                </a:solidFill>
              </a:rPr>
              <a:t>54+84 = </a:t>
            </a:r>
          </a:p>
          <a:p>
            <a:pPr algn="ctr"/>
            <a:r>
              <a:rPr lang="ru-RU" sz="4000" b="1" dirty="0" smtClean="0">
                <a:solidFill>
                  <a:srgbClr val="D60093"/>
                </a:solidFill>
              </a:rPr>
              <a:t>138 &lt; 144, т.е. получили противоречие.</a:t>
            </a:r>
            <a:endParaRPr lang="ru-RU" sz="4000" b="1" dirty="0">
              <a:solidFill>
                <a:srgbClr val="D60093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05715"/>
            <a:ext cx="2638368" cy="390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51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628800"/>
            <a:ext cx="6476256" cy="100908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Олимпиадные задачи</a:t>
            </a:r>
            <a:endParaRPr lang="ru-RU" dirty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1844824"/>
            <a:ext cx="2160240" cy="233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323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5" y="404813"/>
            <a:ext cx="8893175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Как с помощью двух бидонов емкостью 5 и 8 л отлить из молочной цистерны 7 л молока? Молоко разрешается выливать обратно в цистерну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2565400"/>
            <a:ext cx="8753475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448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950" y="12700"/>
            <a:ext cx="8856663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Мама купила яблок и сказала детям, чтобы они, вернувшись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из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школы, разделили их поровну. Первым пришел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Андрей, взял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треть яблок и ушел. Вторым пришел Борис, взял треть оставшихся яблок и ушел. Затем вернулась из школы Валя, она взяла 4 яблока — треть от числа яблок, которые она увидела. Сколько яблок оставила мама?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2740461"/>
            <a:ext cx="7146627" cy="39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720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5"/>
          <a:stretch/>
        </p:blipFill>
        <p:spPr bwMode="auto">
          <a:xfrm>
            <a:off x="2571750" y="332656"/>
            <a:ext cx="4000500" cy="377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7544" y="4147983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На рисунке изображены пять квадратов, составленных из шестнадцати спичек. Переставьте три спички так,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чтобы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получилось четыре одинаковых 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квадрата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89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85725"/>
            <a:ext cx="82805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Дима с собакой пошли встречать папу. Когда собака увидела папу, она побежала к нему со скоростью 5 м/с. Добежав до него, она сразу же побежала обратно к Диме. Добежав до Димы, собака снова побежала к папе и т.д.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Какое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расстояние пробежала собака, если Дима и папа двигались со скоростью 1,5 м/с, а первоначальное расстояние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между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ними было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300м?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68679"/>
            <a:ext cx="3509263" cy="350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13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4213" y="692150"/>
            <a:ext cx="7775575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Calibri" pitchFamily="34" charset="0"/>
              </a:rPr>
              <a:t>Три школьных товарища купили в буфете 14 пирожков. Коля купил в 2 раза меньше Вити, а Женя - больше Коли, но меньше Вити. Сколько пирожков купил каждый товарищ?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5117" y="2496308"/>
            <a:ext cx="5424488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909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4213" y="3933056"/>
            <a:ext cx="777557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У Саши на дне рождения было пятеро друзей. Первому он отрезал 1/6 часть пирога, второму 1/5 остатка, третьему  1/4 того, что осталось, четвертому 1/3 нового остатка. Последний кусок Саша разделил пополам с пятым другом. Кому достался самый большой кусок?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/>
          <a:srcRect r="9870" b="8090"/>
          <a:stretch/>
        </p:blipFill>
        <p:spPr bwMode="auto">
          <a:xfrm>
            <a:off x="684213" y="260648"/>
            <a:ext cx="4392612" cy="3363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833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2874"/>
            <a:ext cx="7489825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Три купчихи - Клеопатра Титовна, Олимпиада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Карповна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и Поликсена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Уваровна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- сели пить чай. Олимпиада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Карповна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и Клеопатра Титовна выпили вдвоём 11 чашек, Поликсена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Уваровна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и Олимпиада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Карповна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- 15, а Клеопатра Титовна и Поликсена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Уваровна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- 14.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Сколько чашек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чая выпили все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три купчихи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вместе?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95721"/>
            <a:ext cx="5976664" cy="428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43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http://festival.1september.ru/articles/562611/Image1947.gif"/>
          <p:cNvSpPr>
            <a:spLocks noChangeAspect="1" noChangeArrowheads="1"/>
          </p:cNvSpPr>
          <p:nvPr/>
        </p:nvSpPr>
        <p:spPr bwMode="auto">
          <a:xfrm>
            <a:off x="31750" y="68263"/>
            <a:ext cx="762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1557338"/>
            <a:ext cx="4471987" cy="41544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   Когда Гулливер  попал в </a:t>
            </a:r>
            <a:r>
              <a:rPr lang="ru-RU" sz="2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Лилипутию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, он обнаружил, что там размеры вещей во всех направлениях ровно в 12 раз меньше, чем на его родине. Подсчитайте  сколько лилипутских спичечных коробков   поместится в спичечный коробок Гулливера. 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6" y="479582"/>
            <a:ext cx="4101245" cy="5892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0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6"/>
          <a:stretch/>
        </p:blipFill>
        <p:spPr bwMode="auto">
          <a:xfrm>
            <a:off x="2762250" y="1619250"/>
            <a:ext cx="3619500" cy="347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92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9"/>
          <a:stretch/>
        </p:blipFill>
        <p:spPr bwMode="auto">
          <a:xfrm>
            <a:off x="2355041" y="476672"/>
            <a:ext cx="4305191" cy="3554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555" y="4941168"/>
            <a:ext cx="8820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Из спичек сложен бокал, внутри которого лежит оливка. Переместите две спички так, чтобы оливка оказалась вне бокала. Можно менять положение бокала в пространстве, но его форма должна оставаться неизменной.</a:t>
            </a:r>
          </a:p>
        </p:txBody>
      </p:sp>
    </p:spTree>
    <p:extLst>
      <p:ext uri="{BB962C8B-B14F-4D97-AF65-F5344CB8AC3E}">
        <p14:creationId xmlns:p14="http://schemas.microsoft.com/office/powerpoint/2010/main" val="363092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6"/>
          <a:stretch/>
        </p:blipFill>
        <p:spPr bwMode="auto">
          <a:xfrm>
            <a:off x="2699792" y="692697"/>
            <a:ext cx="3805014" cy="440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7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73"/>
          <a:stretch/>
        </p:blipFill>
        <p:spPr bwMode="auto">
          <a:xfrm>
            <a:off x="1691680" y="724273"/>
            <a:ext cx="5708476" cy="4312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5458" y="5863410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Переставьте шесть спичек так, чтобы из двух рюмок получился домик.</a:t>
            </a:r>
          </a:p>
        </p:txBody>
      </p:sp>
    </p:spTree>
    <p:extLst>
      <p:ext uri="{BB962C8B-B14F-4D97-AF65-F5344CB8AC3E}">
        <p14:creationId xmlns:p14="http://schemas.microsoft.com/office/powerpoint/2010/main" val="273200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437"/>
          <a:stretch/>
        </p:blipFill>
        <p:spPr bwMode="auto">
          <a:xfrm>
            <a:off x="1115616" y="908720"/>
            <a:ext cx="6999178" cy="45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53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РЕБУСЫ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3397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702</TotalTime>
  <Words>740</Words>
  <Application>Microsoft Office PowerPoint</Application>
  <PresentationFormat>Экран (4:3)</PresentationFormat>
  <Paragraphs>77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Воздушный поток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Головоломки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Олимпиадные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62</cp:revision>
  <dcterms:created xsi:type="dcterms:W3CDTF">2013-11-07T19:44:12Z</dcterms:created>
  <dcterms:modified xsi:type="dcterms:W3CDTF">2020-04-16T17:47:03Z</dcterms:modified>
</cp:coreProperties>
</file>