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8" r:id="rId2"/>
    <p:sldId id="305" r:id="rId3"/>
    <p:sldId id="279" r:id="rId4"/>
    <p:sldId id="281" r:id="rId5"/>
    <p:sldId id="316" r:id="rId6"/>
    <p:sldId id="301" r:id="rId7"/>
    <p:sldId id="297" r:id="rId8"/>
    <p:sldId id="302" r:id="rId9"/>
    <p:sldId id="314" r:id="rId10"/>
    <p:sldId id="282" r:id="rId11"/>
    <p:sldId id="307" r:id="rId12"/>
    <p:sldId id="31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FFFF"/>
    <a:srgbClr val="CC3300"/>
    <a:srgbClr val="663300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4"/>
      <c:rotY val="20"/>
      <c:depthPercent val="12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8201058201058198E-2"/>
          <c:y val="2.1582733812949641E-2"/>
          <c:w val="0.58333333333333337"/>
          <c:h val="0.904076738609112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играли в подвижные игры 14 человек</c:v>
                </c:pt>
              </c:strCache>
            </c:strRef>
          </c:tx>
          <c:spPr>
            <a:solidFill>
              <a:schemeClr val="accent1"/>
            </a:solidFill>
            <a:ln w="1359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E1-4FB6-9EF5-A05FE4A2C44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повторяли домашнее задание  6 человек</c:v>
                </c:pt>
              </c:strCache>
            </c:strRef>
          </c:tx>
          <c:spPr>
            <a:solidFill>
              <a:schemeClr val="accent2"/>
            </a:solidFill>
            <a:ln w="13592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Sheet1!$B$1:$D$1</c:f>
              <c:numCache>
                <c:formatCode>General</c:formatCode>
                <c:ptCount val="3"/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E1-4FB6-9EF5-A05FE4A2C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gapDepth val="70"/>
        <c:shape val="box"/>
        <c:axId val="307019872"/>
        <c:axId val="1"/>
        <c:axId val="0"/>
      </c:bar3DChart>
      <c:catAx>
        <c:axId val="3070198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39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26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3398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39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926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07019872"/>
        <c:crosses val="autoZero"/>
        <c:crossBetween val="between"/>
      </c:valAx>
      <c:spPr>
        <a:noFill/>
        <a:ln w="27184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926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53540-1618-4F96-930C-EA733AD71B48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790C8-CF68-4B4F-BC53-8072552986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1967B-7C54-49B7-8DCC-3CED8819EA4B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2703D-E27B-4B20-860B-6C7D0D7B8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BA7EC-F84A-4278-B729-ABBA5CEF2728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F30C5-E2FB-44A1-B12A-DBEF61A63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F01EF-4929-4470-BC96-F453386D7CC4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B1D2-2967-4BC0-8E6E-2977227D9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A01A9-E66B-4D25-BDD4-9068E94B024F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590B3-45C0-4424-9CD6-2077D57D5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7C8D1-6B0D-4F9C-BB96-F1F6DC0BBA30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3EDBD-A9E9-49ED-8714-31030EB50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8F34-29B9-40DF-BBBF-15FEA4682C82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8D5A4-0C90-4EBA-8E6D-55D1D40C90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8A739-3DFB-46DF-9111-E5A0A9148949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6246B-5340-4C90-A1E4-E824417BE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6B750-027E-45FD-88C6-FC34BF802C30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93F93-0AB5-4A84-85F2-38EC7D471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48E0E-8829-4306-AE68-F1847A22C145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2D08D-8FF3-4FF7-A997-80D5E3C99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8F3C0-C6E8-4AD8-9AD2-79FC69C8BCA2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B3B62-B34E-4B30-880A-654FFC8B4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E7456-3711-420D-964C-2CA20A8FABBE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D85ED-29D4-40BB-A8EB-561695574F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63F209-7492-439D-A248-8358824943A0}" type="datetimeFigureOut">
              <a:rPr lang="ru-RU"/>
              <a:pPr>
                <a:defRPr/>
              </a:pPr>
              <a:t>09.04.2020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A0EA83-F646-42F7-9387-E55A0DB6A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 spd="med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rs.mds.yandex.net/get-pdb/163339/2f608550-3e99-41e1-9135-7cb0a83bb153/s1200" TargetMode="External"/><Relationship Id="rId2" Type="http://schemas.openxmlformats.org/officeDocument/2006/relationships/hyperlink" Target="https://nachalo4ka.ru/wp-content/uploads/2014/08/shkolnaya-doska-zelenaya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s1.directupload.net/images/140204/cd4goaqo.png" TargetMode="External"/><Relationship Id="rId4" Type="http://schemas.openxmlformats.org/officeDocument/2006/relationships/hyperlink" Target="https://sun949.userapi.com/c848624/v848624094/1c2cc5/fJm3MSGiOoY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Rectangle 19"/>
          <p:cNvSpPr>
            <a:spLocks noChangeArrowheads="1"/>
          </p:cNvSpPr>
          <p:nvPr/>
        </p:nvSpPr>
        <p:spPr bwMode="auto">
          <a:xfrm>
            <a:off x="468313" y="1534765"/>
            <a:ext cx="82073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Исследовательская работа на тему: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</a:rPr>
              <a:t>«Влияние увлечения мобильными играми  на переменах на  успеваемость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b="1" dirty="0">
                <a:solidFill>
                  <a:srgbClr val="FF0000"/>
                </a:solidFill>
              </a:rPr>
              <a:t>обучающихся  4 «а»  класса»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343" name="Rectangle 20"/>
          <p:cNvSpPr>
            <a:spLocks noChangeArrowheads="1"/>
          </p:cNvSpPr>
          <p:nvPr/>
        </p:nvSpPr>
        <p:spPr bwMode="auto">
          <a:xfrm>
            <a:off x="1647995" y="5261679"/>
            <a:ext cx="5184774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rgbClr val="996633"/>
                </a:solidFill>
              </a:rPr>
              <a:t>Выполнила ученица  4 «а» класса</a:t>
            </a:r>
          </a:p>
          <a:p>
            <a:pPr algn="ctr"/>
            <a:r>
              <a:rPr lang="ru-RU" sz="2800" b="1" dirty="0" err="1">
                <a:solidFill>
                  <a:srgbClr val="FF0000"/>
                </a:solidFill>
              </a:rPr>
              <a:t>Гамидова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Мадина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Насрулаевна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1619721" y="38525"/>
            <a:ext cx="5904557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rgbClr val="996633"/>
                </a:solidFill>
                <a:latin typeface="Bookman Old Style" panose="02050604050505020204" pitchFamily="18" charset="0"/>
              </a:rPr>
              <a:t>МКОУ «</a:t>
            </a:r>
            <a:r>
              <a:rPr lang="ru-RU" sz="2000" b="1" dirty="0" err="1">
                <a:solidFill>
                  <a:srgbClr val="996633"/>
                </a:solidFill>
                <a:latin typeface="Bookman Old Style" panose="02050604050505020204" pitchFamily="18" charset="0"/>
              </a:rPr>
              <a:t>Хурикская</a:t>
            </a:r>
            <a:r>
              <a:rPr lang="ru-RU" sz="2000" b="1" dirty="0">
                <a:solidFill>
                  <a:srgbClr val="996633"/>
                </a:solidFill>
                <a:latin typeface="Bookman Old Style" panose="02050604050505020204" pitchFamily="18" charset="0"/>
              </a:rPr>
              <a:t> СОШ им. Р. Гасанова»</a:t>
            </a:r>
          </a:p>
          <a:p>
            <a:pPr algn="ctr"/>
            <a:r>
              <a:rPr lang="ru-RU" sz="2000" b="1" dirty="0">
                <a:solidFill>
                  <a:srgbClr val="996633"/>
                </a:solidFill>
                <a:latin typeface="Bookman Old Style" panose="02050604050505020204" pitchFamily="18" charset="0"/>
              </a:rPr>
              <a:t>МР «Табасаранский район»</a:t>
            </a:r>
          </a:p>
          <a:p>
            <a:pPr algn="ctr"/>
            <a:r>
              <a:rPr lang="ru-RU" dirty="0"/>
              <a:t> </a:t>
            </a:r>
          </a:p>
        </p:txBody>
      </p:sp>
      <p:pic>
        <p:nvPicPr>
          <p:cNvPr id="14345" name="Picture 11" descr="cd4goaq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65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0E91B10-E5DC-4722-BABF-EF0F57E9D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799" y="2788259"/>
            <a:ext cx="3487253" cy="2584957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8313" y="692150"/>
            <a:ext cx="8135937" cy="482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hlink"/>
                </a:solidFill>
                <a:latin typeface="Arial" charset="0"/>
                <a:cs typeface="Arial" charset="0"/>
              </a:rPr>
              <a:t> </a:t>
            </a:r>
            <a:r>
              <a:rPr lang="ru-RU" sz="2400" b="1">
                <a:solidFill>
                  <a:srgbClr val="FF3300"/>
                </a:solidFill>
                <a:latin typeface="Arial" charset="0"/>
                <a:cs typeface="Arial" charset="0"/>
              </a:rPr>
              <a:t>Заключение</a:t>
            </a:r>
          </a:p>
        </p:txBody>
      </p:sp>
      <p:sp>
        <p:nvSpPr>
          <p:cNvPr id="2" name="TextBox 8"/>
          <p:cNvSpPr txBox="1"/>
          <p:nvPr/>
        </p:nvSpPr>
        <p:spPr>
          <a:xfrm>
            <a:off x="539750" y="1412875"/>
            <a:ext cx="8135938" cy="19462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>
                <a:solidFill>
                  <a:schemeClr val="hlink"/>
                </a:solidFill>
                <a:latin typeface="Arial" charset="0"/>
                <a:cs typeface="Arial" charset="0"/>
              </a:rPr>
              <a:t>У всех  учеников   мобильные игры   стали причиной повышения артериального давления и учащения пульса. У  большинства  участников эксперимента после мобильных игр  ухудшились результаты выполнения задания. Я пришла к   выводу, что использование мобильных телефонов в игровых целях снижает работоспособность и повышает утомляемость учеников.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539750" y="3573463"/>
            <a:ext cx="8135938" cy="13366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sz="2000">
                <a:solidFill>
                  <a:schemeClr val="hlink"/>
                </a:solidFill>
                <a:latin typeface="Arial" charset="0"/>
                <a:cs typeface="Arial" charset="0"/>
              </a:rPr>
              <a:t>Я задумалась, чем же заняться на перемене, чтобы она была полезной.   Понаблюдав за своими одноклассниками, я убедилась, что ничего так не расслабляет как хорошее дружеское общение.</a:t>
            </a:r>
          </a:p>
        </p:txBody>
      </p:sp>
      <p:sp>
        <p:nvSpPr>
          <p:cNvPr id="4" name="TextBox 8"/>
          <p:cNvSpPr txBox="1"/>
          <p:nvPr/>
        </p:nvSpPr>
        <p:spPr>
          <a:xfrm>
            <a:off x="539750" y="5229225"/>
            <a:ext cx="8135938" cy="13366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>
                <a:solidFill>
                  <a:schemeClr val="hlink"/>
                </a:solidFill>
                <a:latin typeface="Arial" charset="0"/>
                <a:cs typeface="Arial" charset="0"/>
              </a:rPr>
              <a:t>Я</a:t>
            </a:r>
            <a:r>
              <a:rPr lang="ru-RU" sz="2000">
                <a:solidFill>
                  <a:schemeClr val="hlink"/>
                </a:solidFill>
                <a:latin typeface="Arial" charset="0"/>
                <a:cs typeface="Arial" charset="0"/>
              </a:rPr>
              <a:t> всем советую: надо стараться отдыхать на переменах, а не заниматься ненужными делами, в том числе играми на мобильных телефонах. От хорошо организованной перемены во многом зависит успеваемость на уроках.</a:t>
            </a:r>
          </a:p>
        </p:txBody>
      </p:sp>
      <p:pic>
        <p:nvPicPr>
          <p:cNvPr id="72709" name="Picture 11" descr="cd4goaq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10" name="Picture 11" descr="cd4goaq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3"/>
          <p:cNvSpPr>
            <a:spLocks noGrp="1"/>
          </p:cNvSpPr>
          <p:nvPr>
            <p:ph type="body" idx="1"/>
          </p:nvPr>
        </p:nvSpPr>
        <p:spPr>
          <a:xfrm>
            <a:off x="2935288" y="1014413"/>
            <a:ext cx="5424487" cy="1016000"/>
          </a:xfrm>
        </p:spPr>
        <p:txBody>
          <a:bodyPr/>
          <a:lstStyle/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2000" b="1"/>
          </a:p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2000" b="1"/>
          </a:p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3600" b="1"/>
          </a:p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3600" b="1"/>
          </a:p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2000" b="1"/>
          </a:p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2000" b="1"/>
          </a:p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2000" b="1"/>
          </a:p>
          <a:p>
            <a:pPr marL="0" indent="0" algn="ctr" defTabSz="1019175">
              <a:lnSpc>
                <a:spcPct val="90000"/>
              </a:lnSpc>
              <a:buFont typeface="Arial" charset="0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73730" name="Rectangle 6"/>
          <p:cNvSpPr>
            <a:spLocks noChangeArrowheads="1"/>
          </p:cNvSpPr>
          <p:nvPr/>
        </p:nvSpPr>
        <p:spPr bwMode="auto">
          <a:xfrm>
            <a:off x="333375" y="2939676"/>
            <a:ext cx="8271073" cy="186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058" tIns="41029" rIns="82058" bIns="41029">
            <a:spAutoFit/>
          </a:bodyPr>
          <a:lstStyle/>
          <a:p>
            <a:pPr algn="ctr" defTabSz="820738" eaLnBrk="0" hangingPunct="0"/>
            <a:endParaRPr lang="ru-RU" sz="2000" b="1" dirty="0">
              <a:solidFill>
                <a:srgbClr val="FF3300"/>
              </a:solidFill>
            </a:endParaRPr>
          </a:p>
          <a:p>
            <a:pPr algn="ctr" defTabSz="820738" eaLnBrk="0" hangingPunct="0"/>
            <a:r>
              <a:rPr lang="ru-RU" sz="3600" b="1" dirty="0">
                <a:solidFill>
                  <a:srgbClr val="FF3300"/>
                </a:solidFill>
              </a:rPr>
              <a:t>Гасановой </a:t>
            </a:r>
            <a:r>
              <a:rPr lang="ru-RU" sz="3600" b="1" dirty="0" err="1">
                <a:solidFill>
                  <a:srgbClr val="FF3300"/>
                </a:solidFill>
              </a:rPr>
              <a:t>Айнуры</a:t>
            </a:r>
            <a:r>
              <a:rPr lang="ru-RU" sz="3600" b="1" dirty="0">
                <a:solidFill>
                  <a:srgbClr val="FF3300"/>
                </a:solidFill>
              </a:rPr>
              <a:t> </a:t>
            </a:r>
            <a:r>
              <a:rPr lang="ru-RU" sz="3600" b="1" dirty="0" err="1">
                <a:solidFill>
                  <a:srgbClr val="FF3300"/>
                </a:solidFill>
              </a:rPr>
              <a:t>Джелиловны</a:t>
            </a:r>
            <a:r>
              <a:rPr lang="ru-RU" sz="3600" b="1" dirty="0">
                <a:solidFill>
                  <a:srgbClr val="FF3300"/>
                </a:solidFill>
              </a:rPr>
              <a:t>,</a:t>
            </a:r>
          </a:p>
          <a:p>
            <a:pPr algn="ctr" defTabSz="820738" eaLnBrk="0" hangingPunct="0"/>
            <a:endParaRPr lang="ru-RU" sz="3600" b="1" dirty="0">
              <a:solidFill>
                <a:srgbClr val="FF3300"/>
              </a:solidFill>
            </a:endParaRPr>
          </a:p>
          <a:p>
            <a:pPr algn="ctr" defTabSz="820738" eaLnBrk="0" hangingPunct="0"/>
            <a:r>
              <a:rPr lang="ru-RU" sz="2400" b="1" dirty="0">
                <a:solidFill>
                  <a:srgbClr val="002060"/>
                </a:solidFill>
              </a:rPr>
              <a:t>учителя начальных классов</a:t>
            </a: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755650" y="333375"/>
            <a:ext cx="79928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Исследовательская работа «</a:t>
            </a:r>
            <a:r>
              <a:rPr lang="ru-RU" sz="2400" b="1" dirty="0">
                <a:solidFill>
                  <a:srgbClr val="002060"/>
                </a:solidFill>
              </a:rPr>
              <a:t>Влияние игр на 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мобильных телефонах на переменах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на познавательные способности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обучающихся ; 4 «а»  класса на уроках»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2268538" y="1916113"/>
            <a:ext cx="494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выполнена под руководством</a:t>
            </a:r>
            <a:r>
              <a:rPr lang="ru-RU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</a:p>
        </p:txBody>
      </p:sp>
      <p:pic>
        <p:nvPicPr>
          <p:cNvPr id="73734" name="Picture 11" descr="cd4goaq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6741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3"/>
          <p:cNvSpPr>
            <a:spLocks noGrp="1"/>
          </p:cNvSpPr>
          <p:nvPr>
            <p:ph type="body" idx="1"/>
          </p:nvPr>
        </p:nvSpPr>
        <p:spPr>
          <a:xfrm>
            <a:off x="684213" y="90805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/>
              <a:t>Источники информации: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/>
              <a:t>1.Школьная доска:  </a:t>
            </a:r>
            <a:r>
              <a:rPr lang="ru-RU" sz="2400">
                <a:hlinkClick r:id="rId2"/>
              </a:rPr>
              <a:t>https://nachalo4ka.ru/wp-content/uploads/2014/08/shkolnaya-doska-zelenaya.png</a:t>
            </a:r>
            <a:endParaRPr lang="ru-RU" sz="240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/>
              <a:t>2. Игрушечный телефон: </a:t>
            </a:r>
            <a:r>
              <a:rPr lang="ru-RU" sz="2400">
                <a:hlinkClick r:id="rId3"/>
              </a:rPr>
              <a:t>https://avatars.mds.yandex.net/get-pdb/163339/2f608550-3e99-41e1-9135-7cb0a83bb153/s1200</a:t>
            </a:r>
            <a:endParaRPr lang="ru-RU" sz="240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/>
              <a:t>3. Играющие дети:  </a:t>
            </a:r>
            <a:r>
              <a:rPr lang="ru-RU" sz="2400">
                <a:hlinkClick r:id="rId4"/>
              </a:rPr>
              <a:t>https://sun949.userapi.com/c848624/v848624094/1c2cc5/fJm3MSGiOoY.jpg</a:t>
            </a:r>
            <a:endParaRPr lang="ru-RU" sz="2400"/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/>
              <a:t>4. Рамка: </a:t>
            </a:r>
            <a:r>
              <a:rPr lang="ru-RU" sz="2400">
                <a:hlinkClick r:id="rId5"/>
              </a:rPr>
              <a:t>http://s1.directupload.net/images/140204/cd4goaqo.png</a:t>
            </a:r>
            <a:endParaRPr lang="ru-RU" sz="2400"/>
          </a:p>
        </p:txBody>
      </p:sp>
      <p:pic>
        <p:nvPicPr>
          <p:cNvPr id="75778" name="Picture 11" descr="cd4goaq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4294967295"/>
          </p:nvPr>
        </p:nvSpPr>
        <p:spPr>
          <a:xfrm>
            <a:off x="395288" y="620713"/>
            <a:ext cx="2520950" cy="4352925"/>
          </a:xfrm>
        </p:spPr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400" b="1">
                <a:solidFill>
                  <a:srgbClr val="FF3300"/>
                </a:solidFill>
              </a:rPr>
              <a:t>Цель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400" b="1" dirty="0">
                <a:solidFill>
                  <a:srgbClr val="FF3300"/>
                </a:solidFill>
              </a:rPr>
              <a:t>исследования</a:t>
            </a:r>
            <a:r>
              <a:rPr lang="ru-RU" b="1" dirty="0">
                <a:solidFill>
                  <a:srgbClr val="C00000"/>
                </a:solidFill>
              </a:rPr>
              <a:t> :</a:t>
            </a: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400" b="1" dirty="0">
                <a:solidFill>
                  <a:srgbClr val="FF3300"/>
                </a:solidFill>
              </a:rPr>
              <a:t>Задачи:</a:t>
            </a:r>
            <a:br>
              <a:rPr lang="ru-RU" sz="2400" b="1" dirty="0">
                <a:solidFill>
                  <a:srgbClr val="FF3300"/>
                </a:solidFill>
              </a:rPr>
            </a:br>
            <a:br>
              <a:rPr lang="ru-RU" sz="2400" b="1" dirty="0">
                <a:solidFill>
                  <a:srgbClr val="FF3300"/>
                </a:solidFill>
              </a:rPr>
            </a:br>
            <a:endParaRPr lang="ru-RU" sz="2400" b="1" dirty="0">
              <a:solidFill>
                <a:srgbClr val="FF3300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2400" b="1" dirty="0">
              <a:solidFill>
                <a:srgbClr val="FF3300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2400" b="1" dirty="0">
              <a:solidFill>
                <a:srgbClr val="FF3300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2400" b="1" dirty="0">
              <a:solidFill>
                <a:srgbClr val="FF3300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endParaRPr lang="ru-RU" sz="2400" b="1" dirty="0">
              <a:solidFill>
                <a:srgbClr val="FF3300"/>
              </a:solidFill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ru-RU" sz="2400" b="1" dirty="0">
                <a:solidFill>
                  <a:srgbClr val="FF3300"/>
                </a:solidFill>
              </a:rPr>
              <a:t>Гипотеза:</a:t>
            </a:r>
            <a:endParaRPr lang="ru-RU" b="1" dirty="0">
              <a:solidFill>
                <a:srgbClr val="C00000"/>
              </a:solidFill>
            </a:endParaRPr>
          </a:p>
          <a:p>
            <a:pPr>
              <a:buFont typeface="Arial" charset="0"/>
              <a:buNone/>
            </a:pPr>
            <a:endParaRPr lang="ru-RU" b="1" dirty="0">
              <a:solidFill>
                <a:srgbClr val="C00000"/>
              </a:solidFill>
            </a:endParaRPr>
          </a:p>
          <a:p>
            <a:pPr>
              <a:buFont typeface="Arial" charset="0"/>
              <a:buNone/>
            </a:pPr>
            <a:endParaRPr lang="ru-RU" dirty="0"/>
          </a:p>
          <a:p>
            <a:pPr>
              <a:buFont typeface="Arial" charset="0"/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2555875" y="692150"/>
            <a:ext cx="63373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75" indent="11113">
              <a:buFont typeface="Arial" charset="0"/>
              <a:buNone/>
            </a:pPr>
            <a:r>
              <a:rPr lang="ru-RU" b="1" dirty="0">
                <a:solidFill>
                  <a:schemeClr val="hlink"/>
                </a:solidFill>
              </a:rPr>
              <a:t>выяснить, являются ли видом отдыха игры на мобильных телефонах на перемене или  они отрицательно влияют на успеваемость учащихся</a:t>
            </a:r>
          </a:p>
          <a:p>
            <a:pPr marL="3175" indent="11113">
              <a:buFont typeface="Arial" charset="0"/>
              <a:buNone/>
            </a:pPr>
            <a:endParaRPr lang="ru-RU" sz="3200" b="1" dirty="0">
              <a:solidFill>
                <a:srgbClr val="002060"/>
              </a:solidFill>
              <a:latin typeface="Calibri" pitchFamily="34" charset="0"/>
            </a:endParaRPr>
          </a:p>
          <a:p>
            <a:pPr marL="3175" indent="11113">
              <a:buFont typeface="Arial" charset="0"/>
              <a:buNone/>
            </a:pPr>
            <a:r>
              <a:rPr lang="ru-RU" b="1" dirty="0">
                <a:solidFill>
                  <a:schemeClr val="hlink"/>
                </a:solidFill>
              </a:rPr>
              <a:t>во-первых, выяснить   роль мобильных телефонов  в жизни человека </a:t>
            </a:r>
          </a:p>
          <a:p>
            <a:pPr marL="3175" indent="11113">
              <a:buFont typeface="Arial" charset="0"/>
              <a:buNone/>
            </a:pPr>
            <a:endParaRPr lang="ru-RU" b="1" dirty="0">
              <a:solidFill>
                <a:schemeClr val="hlink"/>
              </a:solidFill>
            </a:endParaRPr>
          </a:p>
          <a:p>
            <a:pPr marL="3175" indent="11113">
              <a:buFont typeface="Arial" charset="0"/>
              <a:buNone/>
            </a:pPr>
            <a:r>
              <a:rPr lang="ru-RU" b="1" dirty="0">
                <a:solidFill>
                  <a:schemeClr val="hlink"/>
                </a:solidFill>
              </a:rPr>
              <a:t>во-вторых, уточнить значение школьной перемены</a:t>
            </a:r>
          </a:p>
          <a:p>
            <a:pPr marL="3175" indent="11113">
              <a:buFont typeface="Arial" charset="0"/>
              <a:buNone/>
            </a:pPr>
            <a:endParaRPr lang="ru-RU" b="1" dirty="0">
              <a:solidFill>
                <a:schemeClr val="hlink"/>
              </a:solidFill>
            </a:endParaRPr>
          </a:p>
          <a:p>
            <a:pPr marL="3175" indent="11113">
              <a:buFont typeface="Arial" charset="0"/>
              <a:buNone/>
            </a:pPr>
            <a:r>
              <a:rPr lang="ru-RU" b="1" dirty="0">
                <a:solidFill>
                  <a:schemeClr val="hlink"/>
                </a:solidFill>
              </a:rPr>
              <a:t>в-третьих, провести практические опыты и выявить, как    влияют игры на мобильных телефонах на переменах на познавательную активность  учащихся 4 А класса на уроках</a:t>
            </a:r>
            <a:r>
              <a:rPr lang="ru-RU" dirty="0"/>
              <a:t> </a:t>
            </a:r>
          </a:p>
          <a:p>
            <a:pPr marL="3175" indent="11113">
              <a:buFont typeface="Arial" charset="0"/>
              <a:buNone/>
            </a:pPr>
            <a:endParaRPr lang="ru-RU" b="1" dirty="0">
              <a:solidFill>
                <a:schemeClr val="hlink"/>
              </a:solidFill>
            </a:endParaRPr>
          </a:p>
          <a:p>
            <a:pPr marL="3175" indent="11113">
              <a:buFont typeface="Arial" charset="0"/>
              <a:buNone/>
            </a:pPr>
            <a:r>
              <a:rPr lang="ru-RU" b="1" dirty="0">
                <a:solidFill>
                  <a:schemeClr val="hlink"/>
                </a:solidFill>
              </a:rPr>
              <a:t>если ученики моего класса   откажутся от телефонных игр на переменах,  я уверена, успеваемость  у них   улучшится </a:t>
            </a:r>
          </a:p>
          <a:p>
            <a:pPr marL="3175" indent="11113">
              <a:buFont typeface="Arial" charset="0"/>
              <a:buNone/>
            </a:pPr>
            <a:endParaRPr lang="ru-RU" b="1" dirty="0">
              <a:solidFill>
                <a:schemeClr val="hlink"/>
              </a:solidFill>
            </a:endParaRPr>
          </a:p>
          <a:p>
            <a:pPr marL="3175" indent="11113">
              <a:buFont typeface="Arial" charset="0"/>
              <a:buNone/>
            </a:pPr>
            <a:endParaRPr lang="ru-RU" b="1" dirty="0">
              <a:solidFill>
                <a:schemeClr val="hlink"/>
              </a:solidFill>
            </a:endParaRPr>
          </a:p>
        </p:txBody>
      </p:sp>
      <p:pic>
        <p:nvPicPr>
          <p:cNvPr id="15363" name="Picture 11" descr="cd4goaq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7" descr="игрушка-removebg-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4797425"/>
            <a:ext cx="3563938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8313" y="1484313"/>
            <a:ext cx="8135937" cy="3403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Arial" charset="0"/>
                <a:cs typeface="Arial" charset="0"/>
              </a:rPr>
              <a:t>    При правильном использовании мобильный 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Arial" charset="0"/>
                <a:cs typeface="Arial" charset="0"/>
              </a:rPr>
              <a:t>телефон в жизни школьника является большим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Arial" charset="0"/>
                <a:cs typeface="Arial" charset="0"/>
              </a:rPr>
              <a:t>помощником. С помощью телефона в любой момент можно быстро связаться  со своими 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Arial" charset="0"/>
                <a:cs typeface="Arial" charset="0"/>
              </a:rPr>
              <a:t>родственниками, друзьями, одноклассниками. 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Arial" charset="0"/>
                <a:cs typeface="Arial" charset="0"/>
              </a:rPr>
              <a:t>    Мобильный телефон - это ещё и игровое устройство.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Arial" charset="0"/>
                <a:cs typeface="Arial" charset="0"/>
              </a:rPr>
              <a:t>   И многие ребята  воспринимают мобильные </a:t>
            </a:r>
          </a:p>
          <a:p>
            <a:pPr>
              <a:defRPr/>
            </a:pPr>
            <a:r>
              <a:rPr lang="ru-RU" sz="2400" b="1" dirty="0">
                <a:solidFill>
                  <a:schemeClr val="hlink"/>
                </a:solidFill>
                <a:latin typeface="Arial" charset="0"/>
                <a:cs typeface="Arial" charset="0"/>
              </a:rPr>
              <a:t>телефоны, прежде всего, как игрушки.</a:t>
            </a:r>
            <a:endParaRPr lang="ru-RU" sz="24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TextBox 8"/>
          <p:cNvSpPr txBox="1"/>
          <p:nvPr/>
        </p:nvSpPr>
        <p:spPr>
          <a:xfrm>
            <a:off x="468313" y="692150"/>
            <a:ext cx="8135937" cy="482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FF3300"/>
                </a:solidFill>
                <a:latin typeface="Arial" charset="0"/>
                <a:cs typeface="Arial" charset="0"/>
              </a:rPr>
              <a:t>Роль мобильного телефона в жизни учеников</a:t>
            </a:r>
          </a:p>
        </p:txBody>
      </p:sp>
      <p:pic>
        <p:nvPicPr>
          <p:cNvPr id="16388" name="Picture 11" descr="cd4goaq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3"/>
          <p:cNvSpPr txBox="1">
            <a:spLocks noChangeArrowheads="1"/>
          </p:cNvSpPr>
          <p:nvPr/>
        </p:nvSpPr>
        <p:spPr bwMode="auto">
          <a:xfrm>
            <a:off x="2679700" y="2584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39750" y="1268413"/>
            <a:ext cx="8135938" cy="22510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hlink"/>
                </a:solidFill>
                <a:latin typeface="Arial" charset="0"/>
                <a:cs typeface="Arial" charset="0"/>
              </a:rPr>
              <a:t>     Я поинтересовалась у    родителей моих одноклассников, как они проводили перемены в школе, ведь в то время не было телефонов. Всего было опрошено 12 человек. 8 человек заявили, что в их время были веселые перемены с множеством разных игр, что они никогда   не сидели просто так, чаще всего бегали, прыгали. Четверо сказали, что на переменах повторяли домашнее задание. </a:t>
            </a:r>
          </a:p>
        </p:txBody>
      </p:sp>
      <p:pic>
        <p:nvPicPr>
          <p:cNvPr id="37893" name="Picture 5" descr="Безымянный2-removebg-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149725"/>
            <a:ext cx="79533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8"/>
          <p:cNvSpPr txBox="1"/>
          <p:nvPr/>
        </p:nvSpPr>
        <p:spPr>
          <a:xfrm>
            <a:off x="611188" y="476250"/>
            <a:ext cx="8135937" cy="4826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rgbClr val="FF3300"/>
                </a:solidFill>
                <a:latin typeface="Arial" charset="0"/>
                <a:cs typeface="Arial" charset="0"/>
              </a:rPr>
              <a:t>Как  наши родители проводили перемены в школе</a:t>
            </a: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17413" name="Picture 11" descr="cd4goaq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9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9" name="Rectang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809601"/>
          </a:xfrm>
        </p:spPr>
        <p:txBody>
          <a:bodyPr/>
          <a:lstStyle/>
          <a:p>
            <a:r>
              <a:rPr lang="ru-RU" sz="2800" b="1" dirty="0">
                <a:solidFill>
                  <a:srgbClr val="FF3300"/>
                </a:solidFill>
              </a:rPr>
              <a:t>Результаты опроса родителей</a:t>
            </a:r>
            <a:br>
              <a:rPr lang="ru-RU" sz="2800" b="1" dirty="0">
                <a:solidFill>
                  <a:srgbClr val="FF3300"/>
                </a:solidFill>
              </a:rPr>
            </a:br>
            <a:r>
              <a:rPr lang="ru-RU" sz="2800" b="1" dirty="0">
                <a:solidFill>
                  <a:srgbClr val="FF3300"/>
                </a:solidFill>
              </a:rPr>
              <a:t>учащихся 4 «а» класса</a:t>
            </a: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7966386"/>
              </p:ext>
            </p:extLst>
          </p:nvPr>
        </p:nvGraphicFramePr>
        <p:xfrm>
          <a:off x="569155" y="1065449"/>
          <a:ext cx="6955173" cy="4341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7590" name="Picture 11" descr="cd4goaq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862" y="674136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5E7AC72-2A75-49B8-BAA0-CD28A93287CF}"/>
              </a:ext>
            </a:extLst>
          </p:cNvPr>
          <p:cNvSpPr txBox="1">
            <a:spLocks/>
          </p:cNvSpPr>
          <p:nvPr/>
        </p:nvSpPr>
        <p:spPr bwMode="auto">
          <a:xfrm>
            <a:off x="359532" y="5381637"/>
            <a:ext cx="8424936" cy="8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b="1" dirty="0">
                <a:solidFill>
                  <a:srgbClr val="FF3300"/>
                </a:solidFill>
              </a:rPr>
              <a:t>8 –       </a:t>
            </a:r>
            <a:r>
              <a:rPr lang="ru-RU" sz="2800" b="1" dirty="0">
                <a:solidFill>
                  <a:schemeClr val="accent1"/>
                </a:solidFill>
              </a:rPr>
              <a:t>играли</a:t>
            </a:r>
          </a:p>
          <a:p>
            <a:r>
              <a:rPr lang="ru-RU" sz="2800" b="1" dirty="0">
                <a:solidFill>
                  <a:srgbClr val="FF3300"/>
                </a:solidFill>
              </a:rPr>
              <a:t>4 - </a:t>
            </a:r>
            <a:r>
              <a:rPr lang="ru-RU" sz="2800" b="1" dirty="0">
                <a:solidFill>
                  <a:srgbClr val="CC3300"/>
                </a:solidFill>
              </a:rPr>
              <a:t>повторяли</a:t>
            </a: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323528" y="2336324"/>
            <a:ext cx="8424936" cy="3108900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solidFill>
                  <a:schemeClr val="hlink"/>
                </a:solidFill>
                <a:latin typeface="Calibri" pitchFamily="34" charset="0"/>
              </a:rPr>
              <a:t>       </a:t>
            </a:r>
            <a:r>
              <a:rPr lang="ru-RU" sz="4000" b="1" dirty="0">
                <a:solidFill>
                  <a:schemeClr val="hlink"/>
                </a:solidFill>
                <a:latin typeface="Calibri" pitchFamily="34" charset="0"/>
              </a:rPr>
              <a:t>У всех участников эксперимента   школьная     медицинская сестра измерила артериальное давление и пульс до и после эксперимента</a:t>
            </a:r>
            <a:r>
              <a:rPr lang="ru-RU" sz="4000" b="1" dirty="0">
                <a:latin typeface="Calibri" pitchFamily="34" charset="0"/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ru-RU" sz="4000" b="1" dirty="0">
              <a:solidFill>
                <a:schemeClr val="hlink"/>
              </a:solidFill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400" b="1" dirty="0">
                <a:solidFill>
                  <a:schemeClr val="hlink"/>
                </a:solidFill>
                <a:latin typeface="Calibri" pitchFamily="34" charset="0"/>
              </a:rPr>
              <a:t>     </a:t>
            </a:r>
          </a:p>
        </p:txBody>
      </p:sp>
      <p:sp>
        <p:nvSpPr>
          <p:cNvPr id="4" name="TextBox 8"/>
          <p:cNvSpPr txBox="1"/>
          <p:nvPr/>
        </p:nvSpPr>
        <p:spPr>
          <a:xfrm>
            <a:off x="468313" y="404813"/>
            <a:ext cx="8135937" cy="1031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3300"/>
                </a:solidFill>
                <a:latin typeface="Arial" charset="0"/>
                <a:cs typeface="Arial" charset="0"/>
              </a:rPr>
              <a:t>Эксперимент № 1</a:t>
            </a:r>
            <a:r>
              <a:rPr lang="ru-RU" b="1" dirty="0">
                <a:solidFill>
                  <a:srgbClr val="FF3300"/>
                </a:solidFill>
                <a:latin typeface="Arial" charset="0"/>
                <a:cs typeface="Arial" charset="0"/>
              </a:rPr>
              <a:t>.</a:t>
            </a:r>
            <a:r>
              <a:rPr lang="ru-RU" dirty="0">
                <a:solidFill>
                  <a:srgbClr val="FF33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dirty="0">
                <a:solidFill>
                  <a:srgbClr val="FF3300"/>
                </a:solidFill>
                <a:latin typeface="Arial" charset="0"/>
                <a:cs typeface="Arial" charset="0"/>
              </a:rPr>
              <a:t>Влияние игр на мобильных телефонах на переменах на медицинские показатели состояния  здоровья обучающихся  4 «а» класса</a:t>
            </a:r>
          </a:p>
        </p:txBody>
      </p:sp>
      <p:pic>
        <p:nvPicPr>
          <p:cNvPr id="68612" name="Picture 11" descr="cd4goaq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2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68313" y="4941888"/>
            <a:ext cx="8278812" cy="4222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>
                <a:solidFill>
                  <a:schemeClr val="hlink"/>
                </a:solidFill>
                <a:latin typeface="Arial" charset="0"/>
                <a:cs typeface="Arial" charset="0"/>
              </a:rPr>
              <a:t>После эксперимента давление (среднее)  - 110 единиц</a:t>
            </a:r>
            <a:r>
              <a:rPr lang="ru-RU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" name="TextBox 8"/>
          <p:cNvSpPr txBox="1"/>
          <p:nvPr/>
        </p:nvSpPr>
        <p:spPr>
          <a:xfrm>
            <a:off x="468313" y="5516563"/>
            <a:ext cx="8351837" cy="4222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>
                <a:solidFill>
                  <a:schemeClr val="hlink"/>
                </a:solidFill>
                <a:latin typeface="Arial" charset="0"/>
                <a:cs typeface="Arial" charset="0"/>
              </a:rPr>
              <a:t>  Пульс   до эксперимента -  98 ударов в минуту 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468313" y="6021388"/>
            <a:ext cx="8424862" cy="4222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2000" b="1">
                <a:solidFill>
                  <a:schemeClr val="hlink"/>
                </a:solidFill>
                <a:latin typeface="Arial" charset="0"/>
                <a:cs typeface="Arial" charset="0"/>
              </a:rPr>
              <a:t>Пульс после эксперимента - 107 ударов в минуту.</a:t>
            </a:r>
          </a:p>
        </p:txBody>
      </p:sp>
      <p:sp>
        <p:nvSpPr>
          <p:cNvPr id="4" name="TextBox 8"/>
          <p:cNvSpPr txBox="1"/>
          <p:nvPr/>
        </p:nvSpPr>
        <p:spPr>
          <a:xfrm>
            <a:off x="395288" y="4292600"/>
            <a:ext cx="8567737" cy="4222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chemeClr val="hlink"/>
                </a:solidFill>
                <a:latin typeface="Arial" charset="0"/>
                <a:cs typeface="Arial" charset="0"/>
              </a:rPr>
              <a:t>  Давление (среднее) у участников  до эксперимента - 106 единиц</a:t>
            </a:r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2124075" y="1125538"/>
          <a:ext cx="6096000" cy="324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05" name="Диаграмма" r:id="rId3" imgW="6096090" imgH="4067280" progId="MSGraph.Chart.8">
                  <p:embed followColorScheme="full"/>
                </p:oleObj>
              </mc:Choice>
              <mc:Fallback>
                <p:oleObj name="Диаграмма" r:id="rId3" imgW="6096090" imgH="4067280" progId="MSGraph.Chart.8">
                  <p:embed followColorScheme="full"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4075" y="1125538"/>
                        <a:ext cx="6096000" cy="3240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7" name="Picture 11" descr="cd4goaq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8" name="Rectangle 13"/>
          <p:cNvSpPr>
            <a:spLocks noChangeArrowheads="1"/>
          </p:cNvSpPr>
          <p:nvPr/>
        </p:nvSpPr>
        <p:spPr bwMode="auto">
          <a:xfrm>
            <a:off x="574675" y="260350"/>
            <a:ext cx="85693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solidFill>
                  <a:srgbClr val="FF3300"/>
                </a:solidFill>
              </a:rPr>
              <a:t>Диаграмма</a:t>
            </a:r>
            <a:endParaRPr lang="ru-RU" sz="2000" dirty="0">
              <a:solidFill>
                <a:srgbClr val="FF3300"/>
              </a:solidFill>
            </a:endParaRPr>
          </a:p>
          <a:p>
            <a:pPr algn="ctr"/>
            <a:r>
              <a:rPr lang="ru-RU" sz="2000" b="1" dirty="0">
                <a:solidFill>
                  <a:srgbClr val="FF3300"/>
                </a:solidFill>
              </a:rPr>
              <a:t>Влияние мобильных игр на медицинские показатели состояния здоровья обучающихся 4 «а» класса</a:t>
            </a:r>
            <a:r>
              <a:rPr lang="ru-RU" sz="2000" b="1" dirty="0"/>
              <a:t>  </a:t>
            </a:r>
            <a:endParaRPr lang="ru-RU" sz="2000" dirty="0"/>
          </a:p>
          <a:p>
            <a:pPr algn="ctr" eaLnBrk="0" hangingPunct="0"/>
            <a:endParaRPr lang="ru-RU" sz="2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060575"/>
            <a:ext cx="50768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8313" y="404813"/>
            <a:ext cx="8135937" cy="15779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FF3300"/>
                </a:solidFill>
                <a:latin typeface="Arial" charset="0"/>
                <a:cs typeface="Arial" charset="0"/>
              </a:rPr>
              <a:t>Эксперимент № 2. Влияние   игр на мобильном телефоне на     внимательность и   познавательные способности обучающихся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FF3300"/>
                </a:solidFill>
                <a:latin typeface="Arial" charset="0"/>
                <a:cs typeface="Arial" charset="0"/>
              </a:rPr>
              <a:t>4 «а» класса</a:t>
            </a:r>
          </a:p>
        </p:txBody>
      </p:sp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539750" y="4508500"/>
            <a:ext cx="7991475" cy="2017713"/>
          </a:xfrm>
          <a:prstGeom prst="rect">
            <a:avLst/>
          </a:prstGeom>
          <a:solidFill>
            <a:schemeClr val="bg1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000" b="1">
                <a:solidFill>
                  <a:schemeClr val="hlink"/>
                </a:solidFill>
                <a:latin typeface="Calibri" pitchFamily="34" charset="0"/>
              </a:rPr>
              <a:t>       </a:t>
            </a:r>
            <a:r>
              <a:rPr lang="ru-RU" sz="2400" b="1">
                <a:solidFill>
                  <a:schemeClr val="hlink"/>
                </a:solidFill>
                <a:latin typeface="Calibri" pitchFamily="34" charset="0"/>
              </a:rPr>
              <a:t>В первый день я предложила ребятам пройти логический тест. Во второй день   я предложила одноклассникам поиграть 10 минут на мобильном телефоне, после чего они   выполнили похожий  тест.</a:t>
            </a:r>
            <a:r>
              <a:rPr lang="ru-RU" sz="2400">
                <a:latin typeface="Calibri" pitchFamily="34" charset="0"/>
              </a:rPr>
              <a:t> </a:t>
            </a:r>
          </a:p>
        </p:txBody>
      </p:sp>
      <p:pic>
        <p:nvPicPr>
          <p:cNvPr id="70660" name="Picture 11" descr="cd4goaq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40" name="Object 4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547813" y="1484313"/>
          <a:ext cx="6180137" cy="334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43" name="Диаграмма" r:id="rId3" imgW="6829501" imgH="5800680" progId="MSGraph.Chart.8">
                  <p:embed followColorScheme="full"/>
                </p:oleObj>
              </mc:Choice>
              <mc:Fallback>
                <p:oleObj name="Диаграмма" r:id="rId3" imgW="6829501" imgH="5800680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1484313"/>
                        <a:ext cx="6180137" cy="3344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8"/>
          <p:cNvSpPr txBox="1"/>
          <p:nvPr/>
        </p:nvSpPr>
        <p:spPr>
          <a:xfrm>
            <a:off x="468313" y="4868863"/>
            <a:ext cx="4103687" cy="17954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До игры   правильно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выполнили: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5 заданий- 3 ученика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4 задания-3 ученика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3 задания-4 ученика</a:t>
            </a:r>
          </a:p>
          <a:p>
            <a:pPr marL="342900" indent="-342900">
              <a:defRPr/>
            </a:pPr>
            <a:endParaRPr lang="ru-RU" sz="2000" b="1">
              <a:solidFill>
                <a:schemeClr val="hlin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163" y="4868863"/>
            <a:ext cx="3529012" cy="1765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После игры   правильно выполнили: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 5 заданий- 1 ученик 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4 задания - 2 ученика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3 задания - 4 ученика</a:t>
            </a:r>
          </a:p>
          <a:p>
            <a:pPr marL="342900" indent="-342900">
              <a:defRPr/>
            </a:pPr>
            <a:r>
              <a:rPr lang="ru-RU" b="1">
                <a:solidFill>
                  <a:schemeClr val="hlink"/>
                </a:solidFill>
                <a:latin typeface="Arial" charset="0"/>
                <a:cs typeface="Arial" charset="0"/>
              </a:rPr>
              <a:t>2 задания - 3 ученика</a:t>
            </a:r>
          </a:p>
        </p:txBody>
      </p:sp>
      <p:pic>
        <p:nvPicPr>
          <p:cNvPr id="65543" name="Picture 11" descr="cd4goaq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88057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4" name="Rectangle 9"/>
          <p:cNvSpPr>
            <a:spLocks noChangeArrowheads="1"/>
          </p:cNvSpPr>
          <p:nvPr/>
        </p:nvSpPr>
        <p:spPr bwMode="auto">
          <a:xfrm>
            <a:off x="323528" y="285770"/>
            <a:ext cx="7848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342900" algn="l"/>
              </a:tabLst>
            </a:pPr>
            <a:r>
              <a:rPr lang="ru-RU" sz="2000" b="1" dirty="0">
                <a:solidFill>
                  <a:srgbClr val="FF3300"/>
                </a:solidFill>
              </a:rPr>
              <a:t>Диаграмма</a:t>
            </a:r>
            <a:endParaRPr lang="ru-RU" sz="2000" dirty="0">
              <a:solidFill>
                <a:srgbClr val="FF3300"/>
              </a:solidFill>
            </a:endParaRPr>
          </a:p>
          <a:p>
            <a:pPr algn="ctr">
              <a:tabLst>
                <a:tab pos="342900" algn="l"/>
              </a:tabLst>
            </a:pPr>
            <a:r>
              <a:rPr lang="ru-RU" sz="2000" b="1" dirty="0">
                <a:solidFill>
                  <a:srgbClr val="FF3300"/>
                </a:solidFill>
              </a:rPr>
              <a:t>Влияние   игр на мобильном телефоне на познавательные способности обучающихся 4 «а» класса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2235</TotalTime>
  <Words>640</Words>
  <Application>Microsoft Office PowerPoint</Application>
  <PresentationFormat>Экран (4:3)</PresentationFormat>
  <Paragraphs>88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Bookman Old Style</vt:lpstr>
      <vt:lpstr>Calibri</vt:lpstr>
      <vt:lpstr>Times New Roman</vt:lpstr>
      <vt:lpstr>Тема Office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опроса родителей учащихся 4 «а»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Фоминова</dc:creator>
  <cp:lastModifiedBy>Admin</cp:lastModifiedBy>
  <cp:revision>123</cp:revision>
  <cp:lastPrinted>2020-04-09T09:49:00Z</cp:lastPrinted>
  <dcterms:created xsi:type="dcterms:W3CDTF">2018-01-06T02:29:47Z</dcterms:created>
  <dcterms:modified xsi:type="dcterms:W3CDTF">2020-04-09T09:52:36Z</dcterms:modified>
</cp:coreProperties>
</file>