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1"/>
  </p:notesMasterIdLst>
  <p:sldIdLst>
    <p:sldId id="292" r:id="rId2"/>
    <p:sldId id="330" r:id="rId3"/>
    <p:sldId id="267" r:id="rId4"/>
    <p:sldId id="315" r:id="rId5"/>
    <p:sldId id="277" r:id="rId6"/>
    <p:sldId id="271" r:id="rId7"/>
    <p:sldId id="282" r:id="rId8"/>
    <p:sldId id="332" r:id="rId9"/>
    <p:sldId id="293" r:id="rId10"/>
    <p:sldId id="294" r:id="rId11"/>
    <p:sldId id="334" r:id="rId12"/>
    <p:sldId id="298" r:id="rId13"/>
    <p:sldId id="300" r:id="rId14"/>
    <p:sldId id="316" r:id="rId15"/>
    <p:sldId id="303" r:id="rId16"/>
    <p:sldId id="302" r:id="rId17"/>
    <p:sldId id="299" r:id="rId18"/>
    <p:sldId id="320" r:id="rId19"/>
    <p:sldId id="328" r:id="rId20"/>
    <p:sldId id="307" r:id="rId21"/>
    <p:sldId id="326" r:id="rId22"/>
    <p:sldId id="324" r:id="rId23"/>
    <p:sldId id="337" r:id="rId24"/>
    <p:sldId id="304" r:id="rId25"/>
    <p:sldId id="279" r:id="rId26"/>
    <p:sldId id="338" r:id="rId27"/>
    <p:sldId id="308" r:id="rId28"/>
    <p:sldId id="310" r:id="rId29"/>
    <p:sldId id="31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548" autoAdjust="0"/>
  </p:normalViewPr>
  <p:slideViewPr>
    <p:cSldViewPr>
      <p:cViewPr varScale="1">
        <p:scale>
          <a:sx n="118" d="100"/>
          <a:sy n="118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AF765-D474-490D-9D64-7ADDC47CAF46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026F8-4CCD-4F65-8927-8E830DD3B7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307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26F8-4CCD-4F65-8927-8E830DD3B73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853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26F8-4CCD-4F65-8927-8E830DD3B73A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747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26F8-4CCD-4F65-8927-8E830DD3B73A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227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26F8-4CCD-4F65-8927-8E830DD3B73A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477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09028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52880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840790"/>
      </p:ext>
    </p:extLst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735141"/>
      </p:ext>
    </p:extLst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263696"/>
      </p:ext>
    </p:extLst>
  </p:cSld>
  <p:clrMapOvr>
    <a:masterClrMapping/>
  </p:clrMapOvr>
  <p:transition spd="slow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619457"/>
      </p:ext>
    </p:extLst>
  </p:cSld>
  <p:clrMapOvr>
    <a:masterClrMapping/>
  </p:clrMapOvr>
  <p:transition spd="slow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886484"/>
      </p:ext>
    </p:extLst>
  </p:cSld>
  <p:clrMapOvr>
    <a:masterClrMapping/>
  </p:clrMapOvr>
  <p:transition spd="slow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931201"/>
      </p:ext>
    </p:extLst>
  </p:cSld>
  <p:clrMapOvr>
    <a:masterClrMapping/>
  </p:clrMapOvr>
  <p:transition spd="slow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884414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673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879889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940671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994683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985976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544499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019133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895444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7BD78-70AB-40C0-BD89-E8AA702C36A1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7654-A8EF-4255-AFA1-CFB09AA69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3136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ransition spd="slow">
    <p:randomBar dir="vert"/>
  </p:transition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346036-2bbf3fb48b69a7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613" y="2538847"/>
            <a:ext cx="8208617" cy="3847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268760"/>
            <a:ext cx="6912768" cy="1255926"/>
          </a:xfrm>
        </p:spPr>
        <p:txBody>
          <a:bodyPr>
            <a:noAutofit/>
          </a:bodyPr>
          <a:lstStyle/>
          <a:p>
            <a:r>
              <a:rPr lang="ru-RU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</a:t>
            </a:r>
            <a: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война в произведениях художников.</a:t>
            </a:r>
            <a:endParaRPr lang="ru-RU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79844" y="2780928"/>
            <a:ext cx="3358156" cy="494936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75- </a:t>
            </a:r>
            <a:r>
              <a:rPr lang="ru-RU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летию</a:t>
            </a: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Победы в ВОВ</a:t>
            </a:r>
            <a:r>
              <a:rPr lang="ru-RU" sz="1400" dirty="0" smtClean="0">
                <a:solidFill>
                  <a:srgbClr val="FF0000"/>
                </a:solidFill>
              </a:rPr>
              <a:t>.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pobeda1945-art.ru/gal1/5-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04339"/>
            <a:ext cx="7760964" cy="5835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131840" y="6381328"/>
            <a:ext cx="3496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Н.П .Толкунов . Бессмертие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093296"/>
            <a:ext cx="7632848" cy="93610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Пластов </a:t>
            </a:r>
            <a:r>
              <a:rPr lang="ru-RU" sz="2000" b="1" dirty="0">
                <a:solidFill>
                  <a:srgbClr val="FF0000"/>
                </a:solidFill>
              </a:rPr>
              <a:t>Аркадий </a:t>
            </a:r>
            <a:r>
              <a:rPr lang="ru-RU" sz="2000" b="1" dirty="0" smtClean="0">
                <a:solidFill>
                  <a:srgbClr val="FF0000"/>
                </a:solidFill>
              </a:rPr>
              <a:t>Александрович «Фашист пролетел»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пролетел</a:t>
            </a:r>
            <a:r>
              <a:rPr lang="ru-RU" b="1" dirty="0">
                <a:solidFill>
                  <a:srgbClr val="000000"/>
                </a:solidFill>
                <a:latin typeface="Trebuchet MS" panose="020B0603020202020204" pitchFamily="34" charset="0"/>
              </a:rPr>
              <a:t>.</a:t>
            </a:r>
            <a:br>
              <a:rPr lang="ru-RU" b="1" dirty="0">
                <a:solidFill>
                  <a:srgbClr val="000000"/>
                </a:solidFill>
                <a:latin typeface="Trebuchet MS" panose="020B0603020202020204" pitchFamily="34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20688"/>
            <a:ext cx="6552728" cy="5052819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695370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2673" y="5661248"/>
            <a:ext cx="8578726" cy="7200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ru-RU" b="1" dirty="0">
                <a:solidFill>
                  <a:srgbClr val="FF0000"/>
                </a:solidFill>
              </a:rPr>
              <a:t>Иван Васильевич Евстигнеев </a:t>
            </a:r>
            <a:r>
              <a:rPr lang="ru-RU" b="1" dirty="0" smtClean="0">
                <a:solidFill>
                  <a:srgbClr val="FF0000"/>
                </a:solidFill>
              </a:rPr>
              <a:t>- </a:t>
            </a:r>
            <a:r>
              <a:rPr lang="ru-RU" b="1" dirty="0">
                <a:solidFill>
                  <a:srgbClr val="FF0000"/>
                </a:solidFill>
              </a:rPr>
              <a:t>«На подступах к Москве»</a:t>
            </a:r>
          </a:p>
          <a:p>
            <a:pPr marL="457200" lvl="1" indent="0">
              <a:buNone/>
            </a:pPr>
            <a:endParaRPr lang="ru-RU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s://1.bp.blogspot.com/_vYPIDwOMhm4/S0WTfKktTRI/AAAAAAAAcxo/kLzat9ONnwE/s640/09-12-0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73" y="908720"/>
            <a:ext cx="8550384" cy="424847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316806" y="1052736"/>
            <a:ext cx="8510385" cy="40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  <a:softEdge rad="63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5206" y="5589240"/>
            <a:ext cx="3473584" cy="43204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Подвиг панфиловцев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5736" y="1340768"/>
            <a:ext cx="6466356" cy="472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692696"/>
            <a:ext cx="4693471" cy="32403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8485" y="5684958"/>
            <a:ext cx="71577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А. Дейнека «Оборона Севастополя»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1357298"/>
            <a:ext cx="49568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Александрович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Дейнека </a:t>
            </a:r>
            <a:endParaRPr lang="ru-RU" sz="2400" dirty="0"/>
          </a:p>
        </p:txBody>
      </p:sp>
      <p:pic>
        <p:nvPicPr>
          <p:cNvPr id="38914" name="Picture 2" descr="&amp;Fcy;&amp;acy;&amp;jcy;&amp;lcy;:&amp;Dcy;&amp;iecy;&amp;jcy;&amp;ncy;&amp;iecy;&amp;kcy;&amp;acy; &amp;ocy;&amp;bcy;&amp;ocy;&amp;rcy;&amp;ocy;&amp;ncy;&amp;acy; &amp;Scy;&amp;iecy;&amp;vcy;&amp;acy;&amp;scy;&amp;tcy;&amp;ocy;&amp;pcy;&amp;ocy;&amp;lcy;&amp;yacy;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8403687" cy="453650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310" y="5982680"/>
            <a:ext cx="4399946" cy="60298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Бой под Моздоком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251520" y="1268760"/>
            <a:ext cx="8592741" cy="464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43808" y="404664"/>
            <a:ext cx="4464496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Усыпенко</a:t>
            </a:r>
            <a:r>
              <a:rPr lang="ru-RU" sz="2400" b="1" dirty="0" smtClean="0">
                <a:solidFill>
                  <a:srgbClr val="FF0000"/>
                </a:solidFill>
              </a:rPr>
              <a:t> Федор Павлович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Народный художник РСФСР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288" y="332656"/>
            <a:ext cx="175051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5733256"/>
            <a:ext cx="4648600" cy="51887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П.А. КРИВОНОГОВ "НА КУРСКОЙ ДУГЕ"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tretch>
            <a:fillRect/>
          </a:stretch>
        </p:blipFill>
        <p:spPr bwMode="auto">
          <a:xfrm>
            <a:off x="-54443" y="1556792"/>
            <a:ext cx="919844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000" dir="5400000" sy="-100000" algn="bl" rotWithShape="0"/>
            <a:softEdge rad="1270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79" y="6174981"/>
            <a:ext cx="3672408" cy="648072"/>
          </a:xfrm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Партизанское движение</a:t>
            </a:r>
            <a:endParaRPr lang="ru-RU" sz="1800" b="1" dirty="0">
              <a:solidFill>
                <a:srgbClr val="C00000"/>
              </a:solidFill>
            </a:endParaRP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8219" y="354427"/>
            <a:ext cx="4084522" cy="2858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s://rossaprimavera.ru/static/files/81f9a5e2346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19" y="3467028"/>
            <a:ext cx="4776524" cy="268586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pdb/1992614/a7a400fe-d159-477c-96a9-f68600aeea38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4427"/>
            <a:ext cx="4079642" cy="2940742"/>
          </a:xfrm>
          <a:prstGeom prst="rect">
            <a:avLst/>
          </a:prstGeom>
          <a:noFill/>
          <a:effectLst>
            <a:reflection blurRad="6350" stA="50000" endA="300" endPos="55500" dist="101600" dir="5400000" sy="-100000" algn="bl" rotWithShape="0"/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pbs.twimg.com/media/C7ldr0rVwAAFmun.jpg:lar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72867"/>
            <a:ext cx="2242299" cy="248002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7904" y="3958690"/>
            <a:ext cx="5232683" cy="27146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0" y="2143116"/>
            <a:ext cx="395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Клятва партизан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613" y="620688"/>
            <a:ext cx="3493273" cy="5589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2" descr="http://i032.radikal.ru/0908/9e/deb71c0641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9379" y="377950"/>
            <a:ext cx="3976557" cy="32849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TextBox 13"/>
          <p:cNvSpPr txBox="1"/>
          <p:nvPr/>
        </p:nvSpPr>
        <p:spPr>
          <a:xfrm>
            <a:off x="56138" y="6243343"/>
            <a:ext cx="416157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И. Н. Аристов. Спасение знамени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217708" y="3619867"/>
            <a:ext cx="4929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Сергей Герасимов. Мать партизана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903737" y="6488668"/>
            <a:ext cx="424026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Е. И. Самсонов. Клятва партизан.</a:t>
            </a: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6"/>
            <a:ext cx="8112900" cy="6084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362830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818275" y="2193925"/>
            <a:ext cx="5507450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66"/>
            <a:ext cx="3338194" cy="3496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071810"/>
            <a:ext cx="2694951" cy="3021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500042"/>
            <a:ext cx="4068194" cy="3006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3429000"/>
            <a:ext cx="4820859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 t="6150"/>
          <a:stretch>
            <a:fillRect/>
          </a:stretch>
        </p:blipFill>
        <p:spPr bwMode="auto">
          <a:xfrm>
            <a:off x="259166" y="3342809"/>
            <a:ext cx="4283968" cy="29713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984" y="319473"/>
            <a:ext cx="4183132" cy="25098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  <a:softEdge rad="317500"/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4117662" y="2880736"/>
            <a:ext cx="4742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Борис Сергеевич Угаров </a:t>
            </a:r>
            <a:r>
              <a:rPr lang="ru-RU" b="1" dirty="0" err="1" smtClean="0">
                <a:solidFill>
                  <a:srgbClr val="FF0000"/>
                </a:solidFill>
              </a:rPr>
              <a:t>Ленинградка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6374453"/>
            <a:ext cx="334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Семен </a:t>
            </a:r>
            <a:r>
              <a:rPr lang="ru-RU" b="1" dirty="0" err="1" smtClean="0">
                <a:solidFill>
                  <a:srgbClr val="FF0000"/>
                </a:solidFill>
              </a:rPr>
              <a:t>Бойм</a:t>
            </a:r>
            <a:r>
              <a:rPr lang="ru-RU" b="1" dirty="0" smtClean="0">
                <a:solidFill>
                  <a:srgbClr val="FF0000"/>
                </a:solidFill>
              </a:rPr>
              <a:t>. Вода из Невы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 t="17810"/>
          <a:stretch>
            <a:fillRect/>
          </a:stretch>
        </p:blipFill>
        <p:spPr bwMode="auto">
          <a:xfrm>
            <a:off x="539552" y="225426"/>
            <a:ext cx="2558088" cy="26650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7004" y="3360849"/>
            <a:ext cx="4113361" cy="27324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323528" y="2890475"/>
            <a:ext cx="3583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Светлана Николаева «Дети</a:t>
            </a:r>
            <a:r>
              <a:rPr lang="ru-RU" b="1" dirty="0" smtClean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» 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30233" y="6295947"/>
            <a:ext cx="4366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Яков Николаев </a:t>
            </a:r>
            <a:r>
              <a:rPr lang="ru-RU" b="1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«Очередь за хлебом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5.infourok.ru/uploads/ex/0c6b/0002b802-3562bb5d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8640"/>
            <a:ext cx="5591671" cy="378205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995191"/>
            <a:ext cx="4226386" cy="23762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620688"/>
            <a:ext cx="2809685" cy="280831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4260475"/>
            <a:ext cx="3709882" cy="208680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5064" y="476672"/>
            <a:ext cx="5273784" cy="936435"/>
          </a:xfrm>
        </p:spPr>
        <p:txBody>
          <a:bodyPr>
            <a:normAutofit/>
          </a:bodyPr>
          <a:lstStyle/>
          <a:p>
            <a:r>
              <a:rPr lang="ru-RU" sz="1800" b="1" i="1" dirty="0">
                <a:solidFill>
                  <a:srgbClr val="FF0000"/>
                </a:solidFill>
              </a:rPr>
              <a:t>В. Серов, И. Серебряный, А. Кузнецов "Прорыв блокады Ленинграда 18 января 1943 года".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1413107"/>
            <a:ext cx="7416824" cy="495516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550027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6295196"/>
            <a:ext cx="2624701" cy="491282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Серов. Прорыв блокады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4" name="Picture 6" descr="C:\Documents and Settings\Людмила\Мои документы\Мои рисунки\В серов, И серебряный А кузнецов Прорыв блокады Ленинграда 18 января 1943 года.jpg"/>
          <p:cNvPicPr preferRelativeResize="0"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347243" y="3325499"/>
            <a:ext cx="5682691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10" y="308666"/>
            <a:ext cx="2930210" cy="4155191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8026" y="4773922"/>
            <a:ext cx="2181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PT Sans"/>
              </a:rPr>
              <a:t>Алексей Пахомов. Салют в Ленинграде.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4" y="308666"/>
            <a:ext cx="3605386" cy="310063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softEdge rad="3175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456834" y="2485968"/>
            <a:ext cx="1524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PT Sans"/>
              </a:rPr>
              <a:t>Остроумова-Лебедева. Салют. 1944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artsoch.ru/uploads/posts/2011-12/1323244263_laktionov-pismo-s-fron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548680"/>
            <a:ext cx="3917591" cy="5760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076056" y="5662989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А.И. Лактионов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«Письмо с фронта»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446984"/>
            <a:ext cx="349818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артина 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«Письмо с фронта» Александра Лактионова пронизана солнечным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светом.</a:t>
            </a:r>
          </a:p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Художник сумел передать переполняющее  людей счастье: семья фронтовика получила от него долгожданную весточку.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78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3600400" cy="4680520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+mn-lt"/>
              </a:rPr>
              <a:t>Картина «Солдатское письмо» посвящена героическим советским женщинам, с честью вынесшим суровые испытания войны. Сафронов изобразил типичную для первых военных лет сцену — женщины на сооружении укреплений. Короткая минута передышки</a:t>
            </a:r>
            <a:r>
              <a:rPr lang="ru-RU" sz="1600" dirty="0" smtClean="0">
                <a:latin typeface="+mn-lt"/>
              </a:rPr>
              <a:t>.</a:t>
            </a:r>
            <a:br>
              <a:rPr lang="ru-RU" sz="1600" dirty="0" smtClean="0">
                <a:latin typeface="+mn-lt"/>
              </a:rPr>
            </a:br>
            <a:r>
              <a:rPr lang="ru-RU" sz="1600" dirty="0" smtClean="0">
                <a:latin typeface="+mn-lt"/>
              </a:rPr>
              <a:t> </a:t>
            </a:r>
            <a:r>
              <a:rPr lang="ru-RU" sz="1600" dirty="0">
                <a:latin typeface="+mn-lt"/>
              </a:rPr>
              <a:t/>
            </a:r>
            <a:br>
              <a:rPr lang="ru-RU" sz="1600" dirty="0">
                <a:latin typeface="+mn-lt"/>
              </a:rPr>
            </a:br>
            <a:r>
              <a:rPr lang="ru-RU" sz="1600" dirty="0">
                <a:latin typeface="+mn-lt"/>
              </a:rPr>
              <a:t>Глядя на картину, зритель сразу понимает эту глубоко драматическую ситуацию.</a:t>
            </a:r>
            <a:endParaRPr lang="ru-RU" sz="16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32656"/>
            <a:ext cx="3888432" cy="612428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928866" y="5533607"/>
            <a:ext cx="2358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</a:rPr>
              <a:t>В. Сафронов. Солдатское письмо. 1970. Масло.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8657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5877272"/>
            <a:ext cx="4032448" cy="576064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Борис </a:t>
            </a:r>
            <a:r>
              <a:rPr lang="ru-RU" sz="2000" b="1" dirty="0" err="1">
                <a:solidFill>
                  <a:srgbClr val="FF0000"/>
                </a:solidFill>
              </a:rPr>
              <a:t>Непринцев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«На привале»  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456" y="692696"/>
            <a:ext cx="780912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609600"/>
            <a:ext cx="7901014" cy="604822"/>
          </a:xfrm>
        </p:spPr>
        <p:txBody>
          <a:bodyPr/>
          <a:lstStyle/>
          <a:p>
            <a:pPr>
              <a:defRPr/>
            </a:pPr>
            <a:endParaRPr lang="ru-RU" sz="2400" dirty="0"/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>
          <a:xfrm>
            <a:off x="4067944" y="5934015"/>
            <a:ext cx="4946948" cy="657225"/>
          </a:xfrm>
        </p:spPr>
        <p:txBody>
          <a:bodyPr>
            <a:normAutofit/>
          </a:bodyPr>
          <a:lstStyle/>
          <a:p>
            <a:pPr marL="73025"/>
            <a:r>
              <a:rPr lang="ru-RU" sz="2800" dirty="0">
                <a:solidFill>
                  <a:srgbClr val="FF0000"/>
                </a:solidFill>
              </a:rPr>
              <a:t>П. Кривоногов. Победа!</a:t>
            </a:r>
          </a:p>
          <a:p>
            <a:pPr marL="73025"/>
            <a:endParaRPr lang="ru-RU" sz="2800" dirty="0" smtClean="0">
              <a:solidFill>
                <a:srgbClr val="FF0000"/>
              </a:solidFill>
            </a:endParaRPr>
          </a:p>
        </p:txBody>
      </p:sp>
      <p:pic>
        <p:nvPicPr>
          <p:cNvPr id="5124" name="Picture 2" descr="C:\Documents and Settings\Людмила\Мои документы\Мои рисунки\П Кривоногов Побед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-1"/>
            <a:ext cx="8892480" cy="6347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Людмила\Мои документы\Мои рисунки\А Лопухов Побед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517725"/>
            <a:ext cx="7786774" cy="593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85616"/>
            <a:ext cx="8186766" cy="44313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мая 1945 года. День Победы.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>
          <a:xfrm>
            <a:off x="4139952" y="6237312"/>
            <a:ext cx="3279948" cy="432694"/>
          </a:xfrm>
        </p:spPr>
        <p:txBody>
          <a:bodyPr>
            <a:normAutofit/>
          </a:bodyPr>
          <a:lstStyle/>
          <a:p>
            <a:pPr marL="73025"/>
            <a:r>
              <a:rPr lang="ru-RU" sz="2000" b="1" dirty="0" smtClean="0">
                <a:solidFill>
                  <a:srgbClr val="FF0000"/>
                </a:solidFill>
              </a:rPr>
              <a:t>А. Лопухов.  Победа!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edsovet.su/_ld/420/415574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4090" y="423564"/>
            <a:ext cx="7068277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7504" y="1046568"/>
            <a:ext cx="648072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"Большое искусство рождается в результате большого естественного чувства, и это может быть не только радостью</a:t>
            </a:r>
            <a:r>
              <a:rPr lang="ru-RU" sz="40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,</a:t>
            </a:r>
          </a:p>
          <a:p>
            <a:pPr algn="ctr"/>
            <a:r>
              <a:rPr lang="ru-RU" sz="40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0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но и гневом". </a:t>
            </a:r>
            <a:endParaRPr lang="ru-RU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7619" y="5355440"/>
            <a:ext cx="2341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художник А. Дейнека.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98820" y="404664"/>
            <a:ext cx="7596336" cy="5197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58891" y="3332743"/>
            <a:ext cx="4660687" cy="3107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198415" y="500042"/>
            <a:ext cx="4945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июня 1941 год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80" y="500042"/>
            <a:ext cx="7014332" cy="570966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67606" y="5517232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697535"/>
            <a:ext cx="2304256" cy="958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Даже не снилось. 22 июня 1941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В. Ф. </a:t>
            </a:r>
            <a:r>
              <a:rPr lang="ru-RU" b="1" dirty="0" err="1">
                <a:solidFill>
                  <a:srgbClr val="FF0000"/>
                </a:solidFill>
              </a:rPr>
              <a:t>Папко</a:t>
            </a:r>
            <a:r>
              <a:rPr lang="ru-RU" b="1" dirty="0">
                <a:solidFill>
                  <a:srgbClr val="FF0000"/>
                </a:solidFill>
              </a:rPr>
              <a:t> (2011)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egabook.ru/stream/mediapreview?Key=%d0%9a%d0%a3%d0%9a%d0%a0%d0%ab%d0%9d%d0%98%d0%9a%d0%a1%d0%ab%20%28%c2%ab%d0%91%d0%b5%d1%81%d0%bf%d0%be%d1%89%d0%b0%d0%b4%d0%bd%d0%be%20%d1%80%d0%b0%d0%b7%d0%b3%d1%80%d0%be%d0%bc%d0%b8%d0%bc%20%d0%b8%20%d1%83%d0%bd%d0%b8%d1%87%d1%82%d0%be%d0%b6%d0%b8%d0%bc%20%d0%b2%d1%80%d0%b0%d0%b3%d0%b0%21%c2%bb%29&amp;Width=790&amp;Height=7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60648"/>
            <a:ext cx="4216552" cy="55480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4" name="Прямоугольник 3"/>
          <p:cNvSpPr/>
          <p:nvPr/>
        </p:nvSpPr>
        <p:spPr>
          <a:xfrm>
            <a:off x="1835696" y="6021288"/>
            <a:ext cx="7668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Кукрыниксы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«Беспощадно разгромим и уничтожим врага!» (1941).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63503"/>
            <a:ext cx="40713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На третий день войны,24 июня,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 стенах домов Москвы был расклеен первый плакат – лист художников </a:t>
            </a:r>
            <a:r>
              <a:rPr lang="ru-RU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</a:t>
            </a:r>
            <a:r>
              <a:rPr lang="ru-RU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укрыниксов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(Куприянова, Крылова, Соколова)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«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Беспощадно разгромим и уничтожим врага!» </a:t>
            </a:r>
            <a:endPara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pencioner.ru/PSI/plakat/rodin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3810000" cy="552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4" name="Прямоугольник 3"/>
          <p:cNvSpPr/>
          <p:nvPr/>
        </p:nvSpPr>
        <p:spPr>
          <a:xfrm>
            <a:off x="428596" y="5857892"/>
            <a:ext cx="32147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«Родина-мать зовет»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Ираклий Моисеевич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Тоидзе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3438" y="428604"/>
            <a:ext cx="3714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«Родина-мать зовёт!» — знаменитый плакат времён Великой Отечественной войны. Работу над ним художник начал в момент сообщения информбюро </a:t>
            </a:r>
          </a:p>
          <a:p>
            <a:pPr algn="ctr"/>
            <a:r>
              <a:rPr lang="ru-RU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22 июня 1941г.</a:t>
            </a:r>
          </a:p>
          <a:p>
            <a:pPr algn="ctr"/>
            <a:r>
              <a:rPr lang="ru-RU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А середине  июля- плакат был известен уже всей стране... 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4" descr="http://www.pencioner.ru/PSI/plakat/gazeta_150h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2427" y="3861047"/>
            <a:ext cx="1659107" cy="28816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www.ww2history.ru/uploads/2009/1282812568_28-202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4283968" y="255617"/>
            <a:ext cx="4521906" cy="63896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55576" y="5733256"/>
            <a:ext cx="33123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В.Г.Корецкий.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«Воин Красной Армии, спаси!»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980728"/>
            <a:ext cx="34381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плакате художник изобразил нашу русскую мать, которая встала на защиту своего ребёнка и Родины. Ей угрожает фашист, направляя оружие на дитя.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/>
              <a:t>Вид матери и дитя, противостоящий врагу, не мог не заставить воинов защищать свою страну. Солдаты, смотря на него, ещё больше рвались на борьбу с врагом.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808019"/>
            <a:ext cx="5670376" cy="3780251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60648"/>
            <a:ext cx="5292080" cy="396906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6" y="404664"/>
            <a:ext cx="3890239" cy="29138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980" y="3140392"/>
            <a:ext cx="766039" cy="5772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980" y="3140392"/>
            <a:ext cx="766039" cy="5772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580477"/>
            <a:ext cx="3468186" cy="195112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220673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254" y="5877272"/>
            <a:ext cx="8183880" cy="66517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«Защитники Брестской крепости»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П.А. Кривоногов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2" y="908720"/>
            <a:ext cx="7473204" cy="487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260648"/>
            <a:ext cx="2836509" cy="17145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2276</TotalTime>
  <Words>414</Words>
  <Application>Microsoft Office PowerPoint</Application>
  <PresentationFormat>Экран (4:3)</PresentationFormat>
  <Paragraphs>58</Paragraphs>
  <Slides>29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arial</vt:lpstr>
      <vt:lpstr>Calibri</vt:lpstr>
      <vt:lpstr>Century Gothic</vt:lpstr>
      <vt:lpstr>PT Sans</vt:lpstr>
      <vt:lpstr>Times New Roman</vt:lpstr>
      <vt:lpstr>Trebuchet MS</vt:lpstr>
      <vt:lpstr>След самолета</vt:lpstr>
      <vt:lpstr>Великая Отечественная  война в произведениях художников.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«Защитники Брестской крепости»  П.А. Кривоногов</vt:lpstr>
      <vt:lpstr>Презентация PowerPoint</vt:lpstr>
      <vt:lpstr>Пластов Аркадий Александрович «Фашист пролетел» пролетел. </vt:lpstr>
      <vt:lpstr>Презентация PowerPoint</vt:lpstr>
      <vt:lpstr>Презентация PowerPoint</vt:lpstr>
      <vt:lpstr>Презентация PowerPoint</vt:lpstr>
      <vt:lpstr>Презентация PowerPoint</vt:lpstr>
      <vt:lpstr>Бой под Моздоком</vt:lpstr>
      <vt:lpstr>П.А. КРИВОНОГОВ "НА КУРСКОЙ ДУГЕ"</vt:lpstr>
      <vt:lpstr>Партизанское движение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В. Серов, И. Серебряный, А. Кузнецов "Прорыв блокады Ленинграда 18 января 1943 года".</vt:lpstr>
      <vt:lpstr>Серов. Прорыв блокады</vt:lpstr>
      <vt:lpstr>Презентация PowerPoint</vt:lpstr>
      <vt:lpstr>Картина «Солдатское письмо» посвящена героическим советским женщинам, с честью вынесшим суровые испытания войны. Сафронов изобразил типичную для первых военных лет сцену — женщины на сооружении укреплений. Короткая минута передышки.   Глядя на картину, зритель сразу понимает эту глубоко драматическую ситуацию.</vt:lpstr>
      <vt:lpstr>Борис Непринцев «На привале»   </vt:lpstr>
      <vt:lpstr>Презентация PowerPoint</vt:lpstr>
      <vt:lpstr> 9 мая 1945 года. День Победы.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Юзер</dc:creator>
  <cp:lastModifiedBy>Пользователь Windows</cp:lastModifiedBy>
  <cp:revision>183</cp:revision>
  <dcterms:created xsi:type="dcterms:W3CDTF">2014-04-18T16:41:28Z</dcterms:created>
  <dcterms:modified xsi:type="dcterms:W3CDTF">2020-04-07T09:16:05Z</dcterms:modified>
</cp:coreProperties>
</file>