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5125" cy="1248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908425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7175" y="-11796713"/>
            <a:ext cx="16656050" cy="124920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51288" cy="124904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0211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51288" cy="124904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0211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51288" cy="124904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0211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4225588" y="-11796713"/>
            <a:ext cx="16651288" cy="124904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02113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55AAC9C2-2D45-4B4C-A719-6A011EFCDD61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25551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F983BFC-396C-467A-8EED-3C56A06A697C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4099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128588"/>
            <a:ext cx="2055813" cy="59928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6625" cy="599281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086CA17-36EB-43DA-9390-80198243074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82606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4838" cy="14335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28838" cy="471488"/>
          </a:xfrm>
        </p:spPr>
        <p:txBody>
          <a:bodyPr/>
          <a:lstStyle>
            <a:lvl1pPr>
              <a:defRPr/>
            </a:lvl1pPr>
          </a:lstStyle>
          <a:p>
            <a:fld id="{2EDA73BC-1536-4C08-BF14-BCB1EB0A13A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19707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4838" cy="14335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>
          <a:xfrm>
            <a:off x="6553200" y="6245225"/>
            <a:ext cx="2128838" cy="471488"/>
          </a:xfrm>
        </p:spPr>
        <p:txBody>
          <a:bodyPr/>
          <a:lstStyle>
            <a:lvl1pPr>
              <a:defRPr/>
            </a:lvl1pPr>
          </a:lstStyle>
          <a:p>
            <a:fld id="{729229EB-0B0C-4D19-B21E-2CEDB415ED3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06636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AFE85E6-1749-41AE-983A-DA637441110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25448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4124003-AEC5-4A8A-96B7-804E680500E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8005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521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1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C802432-9DC9-45B2-86E9-4526D5B6196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37466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D46A177-C287-4978-91B6-ECFF53D464F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4616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04DA962-4A44-44BE-91B4-3D33D193D0B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3685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F8A88B56-927E-436D-9A36-6E6AD6CAD22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149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59D1F1F-A161-4BEC-9406-34DE2267E54E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706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D522080-8115-46A4-9520-A88AAAAEC49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99836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4838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4838" cy="45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Для правки структуры щелкните мышью</a:t>
            </a:r>
          </a:p>
          <a:p>
            <a:pPr lvl="1"/>
            <a:r>
              <a:rPr lang="en-GB" altLang="en-US" smtClean="0"/>
              <a:t>Второй уровень структуры</a:t>
            </a:r>
          </a:p>
          <a:p>
            <a:pPr lvl="2"/>
            <a:r>
              <a:rPr lang="en-GB" altLang="en-US" smtClean="0"/>
              <a:t>Третий уровень структуры</a:t>
            </a:r>
          </a:p>
          <a:p>
            <a:pPr lvl="3"/>
            <a:r>
              <a:rPr lang="en-GB" altLang="en-US" smtClean="0"/>
              <a:t>Четвертый уровень структуры</a:t>
            </a:r>
          </a:p>
          <a:p>
            <a:pPr lvl="4"/>
            <a:r>
              <a:rPr lang="en-GB" altLang="en-US" smtClean="0"/>
              <a:t>Пятый уровень структуры</a:t>
            </a:r>
          </a:p>
          <a:p>
            <a:pPr lvl="4"/>
            <a:r>
              <a:rPr lang="en-GB" altLang="en-US" smtClean="0"/>
              <a:t>Шестой уровень структуры</a:t>
            </a:r>
          </a:p>
          <a:p>
            <a:pPr lvl="4"/>
            <a:r>
              <a:rPr lang="en-GB" altLang="en-US" smtClean="0"/>
              <a:t>Седьмой уровень структуры</a:t>
            </a:r>
          </a:p>
          <a:p>
            <a:pPr lvl="4"/>
            <a:r>
              <a:rPr lang="en-GB" altLang="en-US" smtClean="0"/>
              <a:t>Восьмой уровень структуры</a:t>
            </a:r>
          </a:p>
          <a:p>
            <a:pPr lvl="4"/>
            <a:r>
              <a:rPr lang="en-GB" altLang="en-US" smtClean="0"/>
              <a:t>Девятый уровень структуры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8838" cy="47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94ECD00F-25CB-4BC8-9D31-6F04A107B503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9-05-05.jpg" TargetMode="External"/><Relationship Id="rId4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9-04-45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9-05-03.jpg" TargetMode="External"/><Relationship Id="rId5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9-04-46.jpg" TargetMode="External"/><Relationship Id="rId4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9-04-48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6-27-49.jpg" TargetMode="External"/><Relationship Id="rId5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6-27-47.jpg" TargetMode="External"/><Relationship Id="rId4" Type="http://schemas.openxmlformats.org/officeDocument/2006/relationships/image" Target="file:///C:/Users/1/Desktop/&#1044;&#1077;&#1085;&#1100;%20&#1055;&#1086;&#1073;&#1077;&#1076;&#1099;/10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file:///C:/Users/1/Desktop/%D0%94%D0%B5%D0%BD%D1%8C%20%D0%9F%D0%BE%D0%B1%D0%B5%D0%B4%D1%8B/%D0%B8%D0%B7%D0%BE%D0%B1%D1%80%D0%B0%D0%B6%D0%B5%D0%BD%D0%B8%D0%B5_viber_2020-03-11_16-28-15.jpg" TargetMode="External"/><Relationship Id="rId5" Type="http://schemas.openxmlformats.org/officeDocument/2006/relationships/image" Target="file:///C:/Users/1/Desktop/&#1044;&#1077;&#1085;&#1100;%20&#1055;&#1086;&#1073;&#1077;&#1076;&#1099;/121.jpg" TargetMode="External"/><Relationship Id="rId4" Type="http://schemas.openxmlformats.org/officeDocument/2006/relationships/image" Target="file:///C:/Users/1/Desktop/&#1044;&#1077;&#1085;&#1100;%20&#1055;&#1086;&#1073;&#1077;&#1076;&#1099;/&#1080;&#1079;&#1086;&#1073;&#1088;&#1072;&#1078;&#1077;&#1085;&#1080;&#1077;_viber_2020-03-11_16-27-53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file:///C:/Users/1/Desktop/%D0%94%D0%B5%D0%BD%D1%8C%20%D0%9F%D0%BE%D0%B1%D0%B5%D0%B4%D1%8B/%D0%B8%D0%B7%D0%BE%D0%B1%D1%80%D0%B0%D0%B6%D0%B5%D0%BD%D0%B8%D0%B5_viber_2020-03-11_19-04-38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file:///C:/Users/1/Desktop/%D0%94%D0%B5%D0%BD%D1%8C%20%D0%9F%D0%BE%D0%B1%D0%B5%D0%B4%D1%8B/%D0%B8%D0%B7%D0%BE%D0%B1%D1%80%D0%B0%D0%B6%D0%B5%D0%BD%D0%B8%D0%B5_viber_2020-03-11_19-06-14.jpg" TargetMode="External"/><Relationship Id="rId5" Type="http://schemas.openxmlformats.org/officeDocument/2006/relationships/image" Target="file:///C:/Users/1/Desktop/%D0%94%D0%B5%D0%BD%D1%8C%20%D0%9F%D0%BE%D0%B1%D0%B5%D0%B4%D1%8B/%D0%B8%D0%B7%D0%BE%D0%B1%D1%80%D0%B0%D0%B6%D0%B5%D0%BD%D0%B8%D0%B5_viber_2020-03-11_19-06-11.jpg" TargetMode="External"/><Relationship Id="rId4" Type="http://schemas.openxmlformats.org/officeDocument/2006/relationships/image" Target="file:///C:/Users/1/Desktop/%D0%94%D0%B5%D0%BD%D1%8C%20%D0%9F%D0%BE%D0%B1%D0%B5%D0%B4%D1%8B/%D0%B8%D0%B7%D0%BE%D0%B1%D1%80%D0%B0%D0%B6%D0%B5%D0%BD%D0%B8%D0%B5_viber_2020-03-11_19-06-0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/Users/1/Desktop/%D0%94%D0%B5%D0%BD%D1%8C%20%D0%9F%D0%BE%D0%B1%D0%B5%D0%B4%D1%8B/%D0%B8%D0%B7%D0%BE%D0%B1%D1%80%D0%B0%D0%B6%D0%B5%D0%BD%D0%B8%D0%B5_viber_2020-02-12_10-53-29.jpg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file:///C:/Users/1/Desktop/%D0%94%D0%B5%D0%BD%D1%8C%20%D0%9F%D0%BE%D0%B1%D0%B5%D0%B4%D1%8B/%D0%B8%D0%B7%D0%BE%D0%B1%D1%80%D0%B0%D0%B6%D0%B5%D0%BD%D0%B8%D0%B5_viber_2020-02-12_10-52-51.jpg" TargetMode="External"/><Relationship Id="rId5" Type="http://schemas.openxmlformats.org/officeDocument/2006/relationships/image" Target="file:///C:/Users/1/Desktop/%D0%94%D0%B5%D0%BD%D1%8C%20%D0%9F%D0%BE%D0%B1%D0%B5%D0%B4%D1%8B/%D0%B8%D0%B7%D0%BE%D0%B1%D1%80%D0%B0%D0%B6%D0%B5%D0%BD%D0%B8%D0%B5_viber_2020-02-12_10-33-26.jpg" TargetMode="External"/><Relationship Id="rId4" Type="http://schemas.openxmlformats.org/officeDocument/2006/relationships/image" Target="file:///C:/Users/1/Desktop/%D0%94%D0%B5%D0%BD%D1%8C%20%D0%9F%D0%BE%D0%B1%D0%B5%D0%B4%D1%8B/%D0%B8%D0%B7%D0%BE%D0%B1%D1%80%D0%B0%D0%B6%D0%B5%D0%BD%D0%B8%D0%B5_viber_2020-02-12_10-26-52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file:///C:/Users/1/Desktop/%D0%94%D0%B5%D0%BD%D1%8C%20%D0%9F%D0%BE%D0%B1%D0%B5%D0%B4%D1%8B/%D0%B8%D0%B7%D0%BE%D0%B1%D1%80%D0%B0%D0%B6%D0%B5%D0%BD%D0%B8%D0%B5_viber_2020-03-11_19-04-39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file:///C:/Users/1/Desktop/%D0%94%D0%B5%D0%BD%D1%8C%20%D0%9F%D0%BE%D0%B1%D0%B5%D0%B4%D1%8B/%D0%B8%D0%B7%D0%BE%D0%B1%D1%80%D0%B0%D0%B6%D0%B5%D0%BD%D0%B8%D0%B5_viber_2020-03-11_19-04-40.jpg" TargetMode="External"/><Relationship Id="rId5" Type="http://schemas.openxmlformats.org/officeDocument/2006/relationships/image" Target="file:///C:/Users/1/Desktop/%D0%94%D0%B5%D0%BD%D1%8C%20%D0%9F%D0%BE%D0%B1%D0%B5%D0%B4%D1%8B/%D0%B8%D0%B7%D0%BE%D0%B1%D1%80%D0%B0%D0%B6%D0%B5%D0%BD%D0%B8%D0%B5_viber_2020-03-11_19-04-42.jpg" TargetMode="External"/><Relationship Id="rId4" Type="http://schemas.openxmlformats.org/officeDocument/2006/relationships/image" Target="file:///C:/Users/1/Desktop/%D0%94%D0%B5%D0%BD%D1%8C%20%D0%9F%D0%BE%D0%B1%D0%B5%D0%B4%D1%8B/%D0%B8%D0%B7%D0%BE%D0%B1%D1%80%D0%B0%D0%B6%D0%B5%D0%BD%D0%B8%D0%B5_viber_2020-03-11_19-04-36.jp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file:///C:/Users/1/Desktop/&#1074;&#1086;&#1089;&#1087;&#1080;.jpg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-28575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66800" y="381000"/>
            <a:ext cx="7620000" cy="283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6000" b="1" i="1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Проект</a:t>
            </a:r>
            <a:br>
              <a:rPr lang="ru-RU" altLang="en-US" sz="6000" b="1" i="1">
                <a:solidFill>
                  <a:srgbClr val="00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en-US" sz="6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«Детям о войне»</a:t>
            </a:r>
            <a:br>
              <a:rPr lang="ru-RU" altLang="en-US" sz="60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endParaRPr lang="ru-RU" altLang="en-US" sz="6000" b="1" i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419475" y="3108325"/>
            <a:ext cx="5580063" cy="2310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</a:p>
          <a:p>
            <a:pPr eaLnBrk="1" hangingPunct="1">
              <a:buClrTx/>
              <a:buFontTx/>
              <a:buNone/>
            </a:pPr>
            <a:endParaRPr lang="ru-RU" altLang="en-US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en-US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algn="r" eaLnBrk="1" hangingPunct="1">
              <a:buClrTx/>
              <a:buFontTx/>
              <a:buNone/>
            </a:pPr>
            <a:r>
              <a:rPr lang="ru-RU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Проект разработали воспитатели:</a:t>
            </a:r>
            <a:br>
              <a:rPr lang="ru-RU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</a:br>
            <a:r>
              <a:rPr lang="ru-RU" altLang="en-US" sz="24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Борцова </a:t>
            </a:r>
            <a:r>
              <a:rPr lang="ru-RU" altLang="en-US" sz="24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О.Г.</a:t>
            </a:r>
          </a:p>
          <a:p>
            <a:pPr algn="r" eaLnBrk="1" hangingPunct="1">
              <a:buClrTx/>
              <a:buFontTx/>
              <a:buNone/>
            </a:pPr>
            <a:r>
              <a:rPr lang="ru-RU" alt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Беляева Н.В</a:t>
            </a:r>
            <a:r>
              <a:rPr lang="ru-RU" altLang="en-US" sz="2400" b="1" i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.</a:t>
            </a:r>
            <a:endParaRPr lang="ru-RU" altLang="en-US" sz="2400" b="1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8013" cy="14382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800">
                <a:solidFill>
                  <a:srgbClr val="0099FF"/>
                </a:solidFill>
                <a:latin typeface="Times New Roman" panose="02020603050405020304" pitchFamily="18" charset="0"/>
              </a:rPr>
              <a:t>Фотоотчет о проделанной работе.</a:t>
            </a:r>
            <a:r>
              <a:rPr lang="ru-RU" altLang="en-US" sz="3200">
                <a:solidFill>
                  <a:srgbClr val="0099FF"/>
                </a:solidFill>
                <a:latin typeface="Times New Roman" panose="02020603050405020304" pitchFamily="18" charset="0"/>
              </a:rPr>
              <a:t/>
            </a:r>
            <a:br>
              <a:rPr lang="ru-RU" altLang="en-US" sz="3200">
                <a:solidFill>
                  <a:srgbClr val="0099FF"/>
                </a:solidFill>
                <a:latin typeface="Times New Roman" panose="02020603050405020304" pitchFamily="18" charset="0"/>
              </a:rPr>
            </a:br>
            <a:r>
              <a:rPr lang="ru-RU" altLang="en-US" sz="1800"/>
              <a:t>Художественное творчество.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89100"/>
            <a:ext cx="8228013" cy="44354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12292" name="Picture 4" descr="file:///C:/Users/1/Desktop/День Победы/изображение_viber_2020-03-11_19-04-45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00225"/>
            <a:ext cx="3600450" cy="485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 descr="file:///C:/Users/1/Desktop/День Победы/изображение_viber_2020-03-11_19-05-05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0" y="1260475"/>
            <a:ext cx="4279900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25413"/>
            <a:ext cx="8228013" cy="1531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6148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3317" name="Rectangle 5"/>
          <p:cNvSpPr>
            <a:spLocks noGrp="1" noChangeArrowheads="1"/>
          </p:cNvSpPr>
          <p:nvPr>
            <p:ph idx="2"/>
          </p:nvPr>
        </p:nvSpPr>
        <p:spPr>
          <a:xfrm>
            <a:off x="4673600" y="1600200"/>
            <a:ext cx="4014788" cy="4524375"/>
          </a:xfrm>
        </p:spPr>
        <p:txBody>
          <a:bodyPr/>
          <a:lstStyle/>
          <a:p>
            <a:pPr>
              <a:spcBef>
                <a:spcPct val="20000"/>
              </a:spcBef>
              <a:buFont typeface="Times New Roman" panose="02020603050405020304" pitchFamily="18" charset="0"/>
              <a:buChar char="•"/>
            </a:pP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13318" name="Picture 6" descr="file:///C:/Users/1/Desktop/День Победы/изображение_viber_2020-03-11_19-04-48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9388"/>
            <a:ext cx="3600450" cy="233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9" name="Picture 7" descr="file:///C:/Users/1/Desktop/День Победы/изображение_viber_2020-03-11_19-04-46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900113"/>
            <a:ext cx="4859338" cy="485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20" name="Picture 8" descr="file:///C:/Users/1/Desktop/День Победы/изображение_viber_2020-03-11_19-05-03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41600"/>
            <a:ext cx="3779838" cy="401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 descr="file:///C:/Users/1/Desktop/День Победы/101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79388"/>
            <a:ext cx="2503487" cy="413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4" descr="file:///C:/Users/1/Desktop/День Победы/изображение_viber_2020-03-11_16-27-47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00050"/>
            <a:ext cx="2879725" cy="464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1" name="Picture 5" descr="file:///C:/Users/1/Desktop/День Победы/изображение_viber_2020-03-11_16-27-49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720725"/>
            <a:ext cx="3240087" cy="504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5413"/>
            <a:ext cx="8228013" cy="1531937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6148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idx="2"/>
          </p:nvPr>
        </p:nvSpPr>
        <p:spPr>
          <a:xfrm>
            <a:off x="4673600" y="1600200"/>
            <a:ext cx="4014788" cy="4614863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5365" name="Picture 5" descr="file:///C:/Users/1/Desktop/День Победы/изображение_viber_2020-03-11_16-27-53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179388"/>
            <a:ext cx="3224213" cy="630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6" name="Picture 6" descr="file:///C:/Users/1/Desktop/День Победы/121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58775"/>
            <a:ext cx="4859338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7" name="Picture 7" descr="file:///C:/Users/1/Desktop/%D0%94%D0%B5%D0%BD%D1%8C%20%D0%9F%D0%BE%D0%B1%D0%B5%D0%B4%D1%8B/%D0%B8%D0%B7%D0%BE%D0%B1%D1%80%D0%B0%D0%B6%D0%B5%D0%BD%D0%B8%D0%B5_viber_2020-03-11_16-28-15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060700"/>
            <a:ext cx="4716462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6425" cy="1438275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522788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idx="2"/>
          </p:nvPr>
        </p:nvSpPr>
        <p:spPr>
          <a:xfrm>
            <a:off x="4672013" y="1600200"/>
            <a:ext cx="4014787" cy="4522788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6389" name="Picture 5" descr="file:///C:/Users/1/Desktop/%D0%94%D0%B5%D0%BD%D1%8C%20%D0%9F%D0%BE%D0%B1%D0%B5%D0%B4%D1%8B/%D0%B8%D0%B7%D0%BE%D0%B1%D1%80%D0%B0%D0%B6%D0%B5%D0%BD%D0%B8%D0%B5_viber_2020-03-11_19-04-38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9388"/>
            <a:ext cx="8280400" cy="648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6425" cy="1438275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800">
                <a:solidFill>
                  <a:srgbClr val="2300DC"/>
                </a:solidFill>
                <a:latin typeface="Times New Roman" panose="02020603050405020304" pitchFamily="18" charset="0"/>
              </a:rPr>
              <a:t>Фестиваль патриотической песни.</a:t>
            </a:r>
            <a:br>
              <a:rPr lang="ru-RU" altLang="en-US" sz="2800">
                <a:solidFill>
                  <a:srgbClr val="2300DC"/>
                </a:solidFill>
                <a:latin typeface="Times New Roman" panose="02020603050405020304" pitchFamily="18" charset="0"/>
              </a:rPr>
            </a:br>
            <a:endParaRPr lang="ru-RU" altLang="en-US" sz="2800">
              <a:solidFill>
                <a:srgbClr val="2300D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44650"/>
            <a:ext cx="8226425" cy="44323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17412" name="Picture 4" descr="file:///C:/Users/1/Desktop/%D0%94%D0%B5%D0%BD%D1%8C%20%D0%9F%D0%BE%D0%B1%D0%B5%D0%B4%D1%8B/%D0%B8%D0%B7%D0%BE%D0%B1%D1%80%D0%B0%D0%B6%D0%B5%D0%BD%D0%B8%D0%B5_viber_2020-03-11_19-06-04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900113"/>
            <a:ext cx="395922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5" descr="file:///C:/Users/1/Desktop/%D0%94%D0%B5%D0%BD%D1%8C%20%D0%9F%D0%BE%D0%B1%D0%B5%D0%B4%D1%8B/%D0%B8%D0%B7%D0%BE%D0%B1%D1%80%D0%B0%D0%B6%D0%B5%D0%BD%D0%B8%D0%B5_viber_2020-03-11_19-06-11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419475"/>
            <a:ext cx="4460875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4" name="Picture 6" descr="file:///C:/Users/1/Desktop/%D0%94%D0%B5%D0%BD%D1%8C%20%D0%9F%D0%BE%D0%B1%D0%B5%D0%B4%D1%8B/%D0%B8%D0%B7%D0%BE%D0%B1%D1%80%D0%B0%D0%B6%D0%B5%D0%BD%D0%B8%D0%B5_viber_2020-03-11_19-06-14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779838"/>
            <a:ext cx="4500562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6425" cy="1438275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800">
                <a:solidFill>
                  <a:srgbClr val="2323DC"/>
                </a:solidFill>
                <a:latin typeface="Times New Roman" panose="02020603050405020304" pitchFamily="18" charset="0"/>
              </a:rPr>
              <a:t>Фестиваль чтецов «Войну видали лишь в кино»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522788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idx="2"/>
          </p:nvPr>
        </p:nvSpPr>
        <p:spPr>
          <a:xfrm>
            <a:off x="4672013" y="1600200"/>
            <a:ext cx="4014787" cy="4522788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8437" name="Picture 5" descr="file:///C:/Users/1/Desktop/%D0%94%D0%B5%D0%BD%D1%8C%20%D0%9F%D0%BE%D0%B1%D0%B5%D0%B4%D1%8B/%D0%B8%D0%B7%D0%BE%D0%B1%D1%80%D0%B0%D0%B6%D0%B5%D0%BD%D0%B8%D0%B5_viber_2020-02-12_10-26-52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79500"/>
            <a:ext cx="4679950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8" name="Picture 6" descr="file:///C:/Users/1/Desktop/%D0%94%D0%B5%D0%BD%D1%8C%20%D0%9F%D0%BE%D0%B1%D0%B5%D0%B4%D1%8B/%D0%B8%D0%B7%D0%BE%D0%B1%D1%80%D0%B0%D0%B6%D0%B5%D0%BD%D0%B8%D0%B5_viber_2020-02-12_10-33-26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260475"/>
            <a:ext cx="4140200" cy="3297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9" name="Picture 7" descr="file:///C:/Users/1/Desktop/%D0%94%D0%B5%D0%BD%D1%8C%20%D0%9F%D0%BE%D0%B1%D0%B5%D0%B4%D1%8B/%D0%B8%D0%B7%D0%BE%D0%B1%D1%80%D0%B0%D0%B6%D0%B5%D0%BD%D0%B8%D0%B5_viber_2020-02-12_10-52-51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917950"/>
            <a:ext cx="341947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 descr="file:///C:/Users/1/Desktop/%D0%94%D0%B5%D0%BD%D1%8C%20%D0%9F%D0%BE%D0%B1%D0%B5%D0%B4%D1%8B/%D0%B8%D0%B7%D0%BE%D0%B1%D1%80%D0%B0%D0%B6%D0%B5%D0%BD%D0%B8%D0%B5_viber_2020-02-12_10-53-29.jpg"/>
          <p:cNvPicPr>
            <a:picLocks noChangeAspect="1" noChangeArrowheads="1"/>
          </p:cNvPicPr>
          <p:nvPr/>
        </p:nvPicPr>
        <p:blipFill>
          <a:blip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4140200"/>
            <a:ext cx="4140200" cy="251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6425" cy="1438275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600">
                <a:latin typeface="Times New Roman" panose="02020603050405020304" pitchFamily="18" charset="0"/>
              </a:rPr>
              <a:t>Пусть  будет мир на всей планете. </a:t>
            </a:r>
            <a:br>
              <a:rPr lang="ru-RU" altLang="en-US" sz="2600">
                <a:latin typeface="Times New Roman" panose="02020603050405020304" pitchFamily="18" charset="0"/>
              </a:rPr>
            </a:br>
            <a:r>
              <a:rPr lang="ru-RU" altLang="en-US" sz="2600">
                <a:latin typeface="Times New Roman" panose="02020603050405020304" pitchFamily="18" charset="0"/>
              </a:rPr>
              <a:t>Акция по раздаче белых голубей.</a:t>
            </a:r>
            <a:br>
              <a:rPr lang="ru-RU" altLang="en-US" sz="2600">
                <a:latin typeface="Times New Roman" panose="02020603050405020304" pitchFamily="18" charset="0"/>
              </a:rPr>
            </a:br>
            <a:endParaRPr lang="ru-RU" altLang="en-US" sz="2600">
              <a:latin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522788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idx="2"/>
          </p:nvPr>
        </p:nvSpPr>
        <p:spPr>
          <a:xfrm>
            <a:off x="4672013" y="1600200"/>
            <a:ext cx="4014787" cy="4522788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19461" name="Picture 5" descr="file:///C:/Users/1/Desktop/%D0%94%D0%B5%D0%BD%D1%8C%20%D0%9F%D0%BE%D0%B1%D0%B5%D0%B4%D1%8B/%D0%B8%D0%B7%D0%BE%D0%B1%D1%80%D0%B0%D0%B6%D0%B5%D0%BD%D0%B8%D0%B5_viber_2020-03-11_19-04-36.jpg"/>
          <p:cNvPicPr>
            <a:picLocks noChangeAspect="1" noChangeArrowheads="1"/>
          </p:cNvPicPr>
          <p:nvPr/>
        </p:nvPicPr>
        <p:blipFill>
          <a:blip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700338"/>
            <a:ext cx="467995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2" name="Picture 6" descr="file:///C:/Users/1/Desktop/%D0%94%D0%B5%D0%BD%D1%8C%20%D0%9F%D0%BE%D0%B1%D0%B5%D0%B4%D1%8B/%D0%B8%D0%B7%D0%BE%D0%B1%D1%80%D0%B0%D0%B6%D0%B5%D0%BD%D0%B8%D0%B5_viber_2020-03-11_19-04-42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079500"/>
            <a:ext cx="4243388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3" name="Picture 7" descr="file:///C:/Users/1/Desktop/%D0%94%D0%B5%D0%BD%D1%8C%20%D0%9F%D0%BE%D0%B1%D0%B5%D0%B4%D1%8B/%D0%B8%D0%B7%D0%BE%D0%B1%D1%80%D0%B0%D0%B6%D0%B5%D0%BD%D0%B8%D0%B5_viber_2020-03-11_19-04-40.jpg"/>
          <p:cNvPicPr>
            <a:picLocks noChangeAspect="1" noChangeArrowheads="1"/>
          </p:cNvPicPr>
          <p:nvPr/>
        </p:nvPicPr>
        <p:blipFill>
          <a:blip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1100138"/>
            <a:ext cx="4140200" cy="39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4" name="Picture 8" descr="file:///C:/Users/1/Desktop/%D0%94%D0%B5%D0%BD%D1%8C%20%D0%9F%D0%BE%D0%B1%D0%B5%D0%B4%D1%8B/%D0%B8%D0%B7%D0%BE%D0%B1%D1%80%D0%B0%D0%B6%D0%B5%D0%BD%D0%B8%D0%B5_viber_2020-03-11_19-04-39.jpg"/>
          <p:cNvPicPr>
            <a:picLocks noChangeAspect="1" noChangeArrowheads="1"/>
          </p:cNvPicPr>
          <p:nvPr/>
        </p:nvPicPr>
        <p:blipFill>
          <a:blip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5" y="3959225"/>
            <a:ext cx="3941763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7000"/>
            <a:ext cx="8226425" cy="1438275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800">
                <a:solidFill>
                  <a:srgbClr val="2323DC"/>
                </a:solidFill>
                <a:latin typeface="Times New Roman" panose="02020603050405020304" pitchFamily="18" charset="0"/>
              </a:rPr>
              <a:t>Сюжетно-ролевая игра «Зарница»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014788" cy="4522788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idx="2"/>
          </p:nvPr>
        </p:nvSpPr>
        <p:spPr>
          <a:xfrm>
            <a:off x="4672013" y="1600200"/>
            <a:ext cx="4014787" cy="4522788"/>
          </a:xfrm>
          <a:ln/>
        </p:spPr>
        <p:txBody>
          <a:bodyPr/>
          <a:lstStyle/>
          <a:p>
            <a:endParaRPr lang="en-US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66813"/>
            <a:ext cx="5940425" cy="333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088" y="1079500"/>
            <a:ext cx="7380287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4140200"/>
            <a:ext cx="5940425" cy="233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4111625"/>
            <a:ext cx="594042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140200"/>
            <a:ext cx="3060700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963"/>
            <a:ext cx="8226425" cy="1528762"/>
          </a:xfrm>
          <a:ln/>
        </p:spPr>
        <p:txBody>
          <a:bodyPr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 sz="2800">
                <a:solidFill>
                  <a:srgbClr val="2323DC"/>
                </a:solidFill>
                <a:latin typeface="Times New Roman" panose="02020603050405020304" pitchFamily="18" charset="0"/>
              </a:rPr>
              <a:t>Возложение цветов к памятнику павшим солдатам и посещение Вечного огня. 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57200" y="1644650"/>
            <a:ext cx="8226425" cy="44323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marL="0" indent="0" algn="ctr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en-US"/>
              <a:t> 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323975"/>
            <a:ext cx="5940425" cy="37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439863"/>
            <a:ext cx="4679950" cy="306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4310063"/>
            <a:ext cx="3959225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914400" y="258763"/>
            <a:ext cx="78486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Тип проекта: </a:t>
            </a:r>
            <a:r>
              <a:rPr lang="ru-RU" altLang="en-US" sz="2800" b="1" i="1">
                <a:latin typeface="Times New Roman" panose="02020603050405020304" pitchFamily="18" charset="0"/>
              </a:rPr>
              <a:t>социально-творческий. 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990600" y="762000"/>
            <a:ext cx="7543800" cy="94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Участники проекта: </a:t>
            </a:r>
            <a:r>
              <a:rPr lang="ru-RU" altLang="en-US" sz="2800" b="1" i="1">
                <a:latin typeface="Times New Roman" panose="02020603050405020304" pitchFamily="18" charset="0"/>
              </a:rPr>
              <a:t>дети старшей группы,</a:t>
            </a:r>
            <a:r>
              <a:rPr lang="ru-RU" altLang="en-US" sz="2800" b="1" i="1">
                <a:solidFill>
                  <a:srgbClr val="E90909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800" b="1" i="1">
                <a:latin typeface="Times New Roman" panose="02020603050405020304" pitchFamily="18" charset="0"/>
              </a:rPr>
              <a:t>родители, педагоги.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990600" y="1752600"/>
            <a:ext cx="76200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Срок реализации: </a:t>
            </a:r>
            <a:r>
              <a:rPr lang="ru-RU" altLang="en-US" sz="2800" b="1">
                <a:latin typeface="Times New Roman" panose="02020603050405020304" pitchFamily="18" charset="0"/>
              </a:rPr>
              <a:t>краткосрочный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900113" y="2339975"/>
            <a:ext cx="8099425" cy="224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 dirty="0">
                <a:solidFill>
                  <a:srgbClr val="006699"/>
                </a:solidFill>
                <a:latin typeface="Times New Roman" panose="02020603050405020304" pitchFamily="18" charset="0"/>
              </a:rPr>
              <a:t>Продукт проекта 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800" b="1" i="1" dirty="0">
                <a:latin typeface="Times New Roman" panose="02020603050405020304" pitchFamily="18" charset="0"/>
                <a:cs typeface="Arial Unicode MS" charset="0"/>
              </a:rPr>
              <a:t>-Тематическая выставка «Этот День Победы»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800" b="1" i="1" dirty="0">
                <a:latin typeface="Times New Roman" panose="02020603050405020304" pitchFamily="18" charset="0"/>
                <a:cs typeface="Arial Unicode MS" charset="0"/>
              </a:rPr>
              <a:t>-Фестиваль чтецов «Войну видали лишь в кино»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800" b="1" i="1" dirty="0" smtClean="0">
                <a:latin typeface="Times New Roman" panose="02020603050405020304" pitchFamily="18" charset="0"/>
                <a:cs typeface="Arial Unicode MS" charset="0"/>
              </a:rPr>
              <a:t>-</a:t>
            </a:r>
            <a:r>
              <a:rPr lang="ru-RU" altLang="en-US" sz="2800" b="1" i="1" dirty="0">
                <a:latin typeface="Times New Roman" panose="02020603050405020304" pitchFamily="18" charset="0"/>
                <a:cs typeface="Arial Unicode MS" charset="0"/>
              </a:rPr>
              <a:t>Фестиваль патриотической песни.</a:t>
            </a:r>
          </a:p>
          <a:p>
            <a:pPr eaLnBrk="1" hangingPunct="1">
              <a:buClrTx/>
              <a:buFontTx/>
              <a:buNone/>
            </a:pPr>
            <a:endParaRPr lang="ru-RU" altLang="en-US" sz="2800" b="1" i="1" dirty="0">
              <a:latin typeface="Times New Roman" panose="02020603050405020304" pitchFamily="18" charset="0"/>
              <a:cs typeface="Arial Unicode MS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90600" y="1981200"/>
            <a:ext cx="8001000" cy="91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5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Спасибо за внимание!!!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508375" y="152400"/>
            <a:ext cx="245903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914400" y="663575"/>
            <a:ext cx="7924800" cy="554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sz="1600" b="1" i="1">
                <a:solidFill>
                  <a:srgbClr val="E90909"/>
                </a:solidFill>
                <a:latin typeface="Times New Roman" panose="02020603050405020304" pitchFamily="18" charset="0"/>
              </a:rPr>
              <a:t>Патриотическое чувство не возникает само по себе. Это результат длительного, целенаправленного воспитательного воздействия на человека, начиная с самого детства. В связи с этим проблема нравственно–патриотического воспитания детей дошкольного возраста становится одной из актуальных.                                                 В результате систематической, целенаправленной воспитательной работы у детей могут быть сформированы элементы гражданственности и патриотизма.          Нельзя быть патриотом, не чувствуя личной связи с Родиной, не зная, как любили, берегли и защищали ее наши предки, наши отцы и деды.                                                                                         Не следует также забывать, что война является одним из наиболее важных исторических опытов и практик в формировании, воспроизводстве, воспитании и восприятии настоящего мужчины. Образ воина остается одним из ключевых символов мужественности. Особенно важно это для мальчиков в период взросления. Для нормального развития мальчикам необходимо, чтобы смутный образ настоящего мужчины постепенно становился реальностью, находя свое воплощение в конкретных людях. Причем очень важно, чтобы герои были своими, легко узнаваемыми, близкими. Тогда мальчишкам легче соотнести их с собой, легче на них равняться.                                                                                                                          Таким образом, было принято решение разработать и реализовать проект «Детям о Великой Отечественной войне»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endParaRPr lang="ru-RU" altLang="en-US" sz="1600" b="1" i="1">
              <a:solidFill>
                <a:srgbClr val="E90909"/>
              </a:solidFill>
              <a:latin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r>
              <a:rPr lang="ru-RU" altLang="en-US" sz="1600"/>
              <a:t/>
            </a:r>
            <a:br>
              <a:rPr lang="ru-RU" altLang="en-US" sz="1600"/>
            </a:br>
            <a:endParaRPr lang="ru-RU" altLang="en-US" sz="16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519363" y="258763"/>
            <a:ext cx="51625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Цель проектной деятельности:</a:t>
            </a: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990600" y="914400"/>
            <a:ext cx="7926388" cy="94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indent="193675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2800" b="1" i="1">
                <a:solidFill>
                  <a:srgbClr val="E90909"/>
                </a:solidFill>
                <a:latin typeface="Times New Roman" panose="02020603050405020304" pitchFamily="18" charset="0"/>
              </a:rPr>
              <a:t>Формирование у детей патриотизма, чувства гордости за свою Родину.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040188" y="1905000"/>
            <a:ext cx="142716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Задачи:</a:t>
            </a: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990600" y="2590800"/>
            <a:ext cx="7924800" cy="354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b="1" i="1">
                <a:solidFill>
                  <a:srgbClr val="E90909"/>
                </a:solidFill>
              </a:rPr>
              <a:t> </a:t>
            </a: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- Формировать представление о празднике посвященном Дню Победы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-Познакомить детей с героями Великой Отечественной Войны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- Расширить знания дошкольников о военной технике, используемой во время ВОВ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Воспитывать у детей гордость и уважение к ветеранам ВОВ,  осуществлять патриотическое воспитание, воспитывать любовь к Родине</a:t>
            </a:r>
          </a:p>
          <a:p>
            <a:pPr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Развивать речь детей, обогащать словарный запас через художественную литературу о ВОВ.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746375" y="411163"/>
            <a:ext cx="476885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 u="sng">
                <a:solidFill>
                  <a:srgbClr val="006699"/>
                </a:solidFill>
                <a:latin typeface="Times New Roman" panose="02020603050405020304" pitchFamily="18" charset="0"/>
              </a:rPr>
              <a:t>Предполагаемый результат: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685800" y="914400"/>
            <a:ext cx="8305800" cy="436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b="1" i="1">
                <a:solidFill>
                  <a:srgbClr val="E90909"/>
                </a:solidFill>
              </a:rPr>
              <a:t> </a:t>
            </a: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- Пробуждение в детях интереса и уважения к истории России.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Привлечение к совместной работе родителей.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Расширены и систематизированы знания о Великой Отечественной войне.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Усвоен алгоритм создания проекта: постановка цели, поиск различных средств достижения цели, анализ полученных результатов.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Сформировано уважительное отношение к участникам войны, труженикам тыла; бережное отношение к семейным фотографиям и реликвиям (медали, грамоты и др.).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Понимание важности праздника – Дня Победы в жизни российского человека.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Оформление выставки детского творчества ко Дню Победы.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E90909"/>
                </a:solidFill>
                <a:latin typeface="Times New Roman" panose="02020603050405020304" pitchFamily="18" charset="0"/>
              </a:rPr>
              <a:t> - Развлечение «День победы-9 мая».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747963" y="152400"/>
            <a:ext cx="46958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>
                <a:solidFill>
                  <a:srgbClr val="006699"/>
                </a:solidFill>
                <a:latin typeface="Times New Roman" panose="02020603050405020304" pitchFamily="18" charset="0"/>
              </a:rPr>
              <a:t>Этапы реализации проекта</a:t>
            </a:r>
            <a:r>
              <a:rPr lang="ru-RU" altLang="en-US" sz="2800">
                <a:solidFill>
                  <a:srgbClr val="006699"/>
                </a:solidFill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533400"/>
            <a:ext cx="8001000" cy="6192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Подготовительный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создать условия для ознакомления детей с историей празднования 9 мая в России;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- подбор иллюстраций «Великая Отечественная Война»;открыток «Города герои», фотографий для оформления альбомов «Наша Армия родная»;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- сбор информации о родственниках детей, участвовавших в ВОВ;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- подбор видео и аудио материала, стихов и песен для ознакомления детей с историей праздника.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Основной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Работа по плану мероприятий</a:t>
            </a:r>
            <a:r>
              <a:rPr lang="ru-RU" altLang="en-US" sz="2000" b="1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Заключительный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стенгазета «Мы помним! Мы гордимся!».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выставка творческих работ детей «Война глазами детей»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тематический уголок «Этот День Победы!»                                        - музыкально-тематический досуг«Фестиваль военно-патриотической песни»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Фестиваль чтецов «Войну видали лишь в кино»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-Сюжетно-ролевая игра «Зарница»</a:t>
            </a:r>
          </a:p>
          <a:p>
            <a:pPr eaLnBrk="1" hangingPunct="1">
              <a:buClrTx/>
              <a:buFontTx/>
              <a:buNone/>
            </a:pPr>
            <a:r>
              <a:rPr lang="ru-RU" altLang="en-US" sz="20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возложение цветов к памятнику.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09600" y="228600"/>
            <a:ext cx="83058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2800" b="1" u="sng">
                <a:solidFill>
                  <a:srgbClr val="006699"/>
                </a:solidFill>
                <a:latin typeface="Times New Roman" panose="02020603050405020304" pitchFamily="18" charset="0"/>
              </a:rPr>
              <a:t>Формы образовательной деятельности с детьми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720725"/>
            <a:ext cx="9356725" cy="584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0" name="Picture 4" descr="file:///C:/Users/1/Desktop/воспи.jpg"/>
          <p:cNvPicPr>
            <a:picLocks noChangeAspect="1" noChangeArrowheads="1"/>
          </p:cNvPicPr>
          <p:nvPr/>
        </p:nvPicPr>
        <p:blipFill>
          <a:blip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700338"/>
            <a:ext cx="2160588" cy="197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9388" y="0"/>
            <a:ext cx="9323388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914400" y="304800"/>
            <a:ext cx="76962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sz="2400" b="1" u="sng">
                <a:solidFill>
                  <a:srgbClr val="006699"/>
                </a:solidFill>
                <a:latin typeface="Times New Roman" panose="02020603050405020304" pitchFamily="18" charset="0"/>
              </a:rPr>
              <a:t>Перспективный план проектной деятельности</a:t>
            </a:r>
          </a:p>
        </p:txBody>
      </p:sp>
      <p:graphicFrame>
        <p:nvGraphicFramePr>
          <p:cNvPr id="10243" name="Group 3"/>
          <p:cNvGraphicFramePr>
            <a:graphicFrameLocks noGrp="1"/>
          </p:cNvGraphicFramePr>
          <p:nvPr/>
        </p:nvGraphicFramePr>
        <p:xfrm>
          <a:off x="539750" y="900113"/>
          <a:ext cx="8451850" cy="5383293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:a16="http://schemas.microsoft.com/office/drawing/2014/main" val="3093559190"/>
                    </a:ext>
                  </a:extLst>
                </a:gridCol>
                <a:gridCol w="6242050">
                  <a:extLst>
                    <a:ext uri="{9D8B030D-6E8A-4147-A177-3AD203B41FA5}">
                      <a16:colId xmlns:a16="http://schemas.microsoft.com/office/drawing/2014/main" val="232695308"/>
                    </a:ext>
                  </a:extLst>
                </a:gridCol>
              </a:tblGrid>
              <a:tr h="95408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Содержание образовательных областей</a:t>
                      </a:r>
                    </a:p>
                  </a:txBody>
                  <a:tcPr marL="90000" marR="90000" marT="11988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Содержание деятельности</a:t>
                      </a:r>
                    </a:p>
                  </a:txBody>
                  <a:tcPr marL="90000" marR="90000" marT="11988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6706216"/>
                  </a:ext>
                </a:extLst>
              </a:tr>
              <a:tr h="99695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Познавательное развитие</a:t>
                      </a:r>
                    </a:p>
                  </a:txBody>
                  <a:tcPr marL="90000" marR="90000" marT="98135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Ситуации общения  о Великой Отечественной войне. «Они сражались за Родину» ,«Знакомство с праздником», «Мы помним, мы гордимся», «Этот день мы не забудем», «Назови военную профессию»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НОД «День победы», «Взрослым и детям нужен мир на всей планете».                                                                         Рассматривание открыток, иллюстраций с изображением родов войск, памятников воинам, обелисков, рассматривание плакатов: сражение ВОВ, дети герои ВОВ.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Просмотр презентаций о ВОВ.</a:t>
                      </a:r>
                    </a:p>
                  </a:txBody>
                  <a:tcPr marL="90000" marR="90000" marT="8352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8721140"/>
                  </a:ext>
                </a:extLst>
              </a:tr>
              <a:tr h="852488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Речевое развитие</a:t>
                      </a:r>
                    </a:p>
                  </a:txBody>
                  <a:tcPr marL="90000" marR="90000" marT="98135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Разучивание стихотворений к Дню Победы</a:t>
                      </a:r>
                      <a:r>
                        <a:rPr kumimoji="0" lang="ru-RU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. Разучивание с детьми пословиц о героизме, мужестве, воинах и о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 Родине  Составление рассказов на тему «Что такое День Победы?». Чтение художественной литературы: Л. Кассиль «Твои защитники»; Т. Белозерова «Праздник Победы»;  О. Высотская «Салют»;  С. Михалков «День Победы»;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«Стихи о далёком друге»  В.Шульжик., 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разучивание С.Михалков «Слава нашим генералам…»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М. Владимов «Еще тогда…», «Дедушка герой»; пословицы, поговорки о Родине, о войне.</a:t>
                      </a:r>
                    </a:p>
                  </a:txBody>
                  <a:tcPr marL="90000" marR="90000" marT="7236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4704497"/>
                  </a:ext>
                </a:extLst>
              </a:tr>
              <a:tr h="106997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Художественно – эстетическое развитие</a:t>
                      </a:r>
                    </a:p>
                  </a:txBody>
                  <a:tcPr marL="90000" marR="90000" marT="98135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Рисование «Военная техника», рисование празднично украшенного города, рисование солью военной техники, «Салют», «Вечный огонь». Лепка  «Военные самолеты», «Танк». Аппликация «Российский флаг», «Открытка ветерану», мастер класс «объемная гвоздичка», треугольник с фронта, изготовление голубя из бумаги способом оригами.                   Прослушивание музыкальных произведений: марши - Д.Кабалевский "Марш" (детский), П.Чайковский "Марш деревянных солдатиков", Г.Свиридов "Военный марш", В.Агапкин "Прощание славянки". Разучивание песен: «Солнечный круг», «Катюша».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Прослушивание аудиозаписи «День Победы» Д.Тухманова, В.Харитонова.</a:t>
                      </a:r>
                    </a:p>
                  </a:txBody>
                  <a:tcPr marL="90000" marR="90000" marT="8352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606643"/>
                  </a:ext>
                </a:extLst>
              </a:tr>
              <a:tr h="695325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Социально – коммуникативное развитие</a:t>
                      </a:r>
                    </a:p>
                  </a:txBody>
                  <a:tcPr marL="90000" marR="90000" marT="98135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Сюжетно – ролевые игры: «Танкисты», «Летчики», 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«Донесение в штаб», «Семья празднует День Победы», «Зарница»</a:t>
                      </a: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Arial Unicode MS" charset="0"/>
                        </a:rPr>
                        <a:t>. Строительная игра «Строим окоп».  «Конструируем боевую машину»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Настольно- печатные игры </a:t>
                      </a:r>
                    </a:p>
                  </a:txBody>
                  <a:tcPr marL="90000" marR="90000" marT="7236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336356"/>
                  </a:ext>
                </a:extLst>
              </a:tr>
              <a:tr h="692150"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Физическое развитие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0000" marR="90000" marT="98135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8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8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7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4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6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 sz="2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500"/>
                        </a:spcBef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marL="25146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marL="29718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marL="34290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marL="3886200" indent="-228600" defTabSz="449263" eaLnBrk="0" fontAlgn="base" hangingPunct="0"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  <a:defRPr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Подвижные игры: «Защита границ», «Мы — солдаты».                                                                                              Игры- эстафеты «Смелые солдаты», «Меткий стрелок», «Разведчики», «Попади в цель».                                       Физкультминутка «Все празднуют Победу…».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86000"/>
                        </a:lnSpc>
                        <a:spcBef>
                          <a:spcPts val="2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0000" marR="90000" marT="83520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97513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205163" y="487363"/>
            <a:ext cx="39465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en-US" sz="2800" b="1" u="sng">
                <a:solidFill>
                  <a:srgbClr val="006699"/>
                </a:solidFill>
                <a:latin typeface="Times New Roman" panose="02020603050405020304" pitchFamily="18" charset="0"/>
              </a:rPr>
              <a:t>Заключительный этап: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1447800" y="1371600"/>
            <a:ext cx="7239000" cy="411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en-US" b="1" i="1">
                <a:solidFill>
                  <a:srgbClr val="FF0000"/>
                </a:solidFill>
              </a:rPr>
              <a:t> </a:t>
            </a: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- Выставка «Этот День Победы!»                         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 - Музыкально-тематический досуг«Фестиваль патриотической песни»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- «Фестиваль чтецов «Войну видали лишь в кино»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-Акция раздачи белых голубей — символа мира.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-Сюжетно-ролевая игра Зарница»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en-US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-Возложение цветов к памятнику павшим солдатам и посещение Вечного огня.</a:t>
            </a:r>
          </a:p>
          <a:p>
            <a:pPr algn="ctr" eaLnBrk="1" hangingPunct="1">
              <a:buClrTx/>
              <a:buFontTx/>
              <a:buNone/>
            </a:pPr>
            <a:endParaRPr lang="ru-RU" altLang="en-US" sz="24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en-US" sz="24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buClrTx/>
              <a:buFontTx/>
              <a:buNone/>
            </a:pPr>
            <a:endParaRPr lang="ru-RU" altLang="en-US" sz="24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en-US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1063</Words>
  <Application>Microsoft Office PowerPoint</Application>
  <PresentationFormat>Экран (4:3)</PresentationFormat>
  <Paragraphs>84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SimSun</vt:lpstr>
      <vt:lpstr>Arial</vt:lpstr>
      <vt:lpstr>Arial Unicode MS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Фотоотчет о проделанной работе. Художественное творчество.</vt:lpstr>
      <vt:lpstr>Презентация PowerPoint</vt:lpstr>
      <vt:lpstr>Презентация PowerPoint</vt:lpstr>
      <vt:lpstr>Презентация PowerPoint</vt:lpstr>
      <vt:lpstr>Презентация PowerPoint</vt:lpstr>
      <vt:lpstr>Фестиваль патриотической песни. </vt:lpstr>
      <vt:lpstr>Фестиваль чтецов «Войну видали лишь в кино»</vt:lpstr>
      <vt:lpstr>Пусть  будет мир на всей планете.  Акция по раздаче белых голубей. </vt:lpstr>
      <vt:lpstr>Сюжетно-ролевая игра «Зарница»</vt:lpstr>
      <vt:lpstr>Возложение цветов к памятнику павшим солдатам и посещение Вечного огня.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Студент</cp:lastModifiedBy>
  <cp:revision>6</cp:revision>
  <cp:lastPrinted>1601-01-01T00:00:00Z</cp:lastPrinted>
  <dcterms:created xsi:type="dcterms:W3CDTF">1601-01-01T00:00:00Z</dcterms:created>
  <dcterms:modified xsi:type="dcterms:W3CDTF">2020-03-19T08:06:47Z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