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5"/>
  </p:notesMasterIdLst>
  <p:sldIdLst>
    <p:sldId id="28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71" r:id="rId16"/>
    <p:sldId id="269" r:id="rId17"/>
    <p:sldId id="270" r:id="rId18"/>
    <p:sldId id="272" r:id="rId19"/>
    <p:sldId id="273" r:id="rId20"/>
    <p:sldId id="287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90" r:id="rId31"/>
    <p:sldId id="283" r:id="rId32"/>
    <p:sldId id="289" r:id="rId33"/>
    <p:sldId id="288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8" d="100"/>
          <a:sy n="68" d="100"/>
        </p:scale>
        <p:origin x="-1362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BBEEBD-519F-4848-A25C-251141B857B8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5991E-6308-4559-A03D-F8134C1D5921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051209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991E-6308-4559-A03D-F8134C1D5921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162330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5991E-6308-4559-A03D-F8134C1D592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02552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25.03.2020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5.png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6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image" Target="../media/image10.png"/><Relationship Id="rId18" Type="http://schemas.openxmlformats.org/officeDocument/2006/relationships/image" Target="../media/image15.png"/><Relationship Id="rId3" Type="http://schemas.openxmlformats.org/officeDocument/2006/relationships/image" Target="../media/image1.jpeg"/><Relationship Id="rId21" Type="http://schemas.openxmlformats.org/officeDocument/2006/relationships/image" Target="../media/image18.png"/><Relationship Id="rId7" Type="http://schemas.openxmlformats.org/officeDocument/2006/relationships/image" Target="../media/image4.png"/><Relationship Id="rId12" Type="http://schemas.openxmlformats.org/officeDocument/2006/relationships/image" Target="../media/image9.png"/><Relationship Id="rId17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3.png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5" Type="http://schemas.openxmlformats.org/officeDocument/2006/relationships/image" Target="../media/image12.png"/><Relationship Id="rId10" Type="http://schemas.openxmlformats.org/officeDocument/2006/relationships/image" Target="../media/image7.png"/><Relationship Id="rId19" Type="http://schemas.openxmlformats.org/officeDocument/2006/relationships/image" Target="../media/image16.png"/><Relationship Id="rId4" Type="http://schemas.microsoft.com/office/2007/relationships/hdphoto" Target="../media/hdphoto1.wdp"/><Relationship Id="rId9" Type="http://schemas.openxmlformats.org/officeDocument/2006/relationships/image" Target="../media/image6.png"/><Relationship Id="rId1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6.jpeg"/><Relationship Id="rId4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png"/><Relationship Id="rId5" Type="http://schemas.openxmlformats.org/officeDocument/2006/relationships/image" Target="../media/image74.png"/><Relationship Id="rId4" Type="http://schemas.openxmlformats.org/officeDocument/2006/relationships/image" Target="../media/image73.png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5.png"/></Relationships>
</file>

<file path=ppt/slides/_rels/slide2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png"/><Relationship Id="rId5" Type="http://schemas.openxmlformats.org/officeDocument/2006/relationships/image" Target="../media/image87.png"/><Relationship Id="rId4" Type="http://schemas.openxmlformats.org/officeDocument/2006/relationships/image" Target="../media/image86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image" Target="../media/image89.png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0"/>
            <a:ext cx="7772400" cy="201622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anose="02020603050405020304" pitchFamily="18" charset="0"/>
                <a:cs typeface="Times New Roman" pitchFamily="18" charset="0"/>
              </a:rPr>
              <a:t>ГБОУ РМЭ «</a:t>
            </a:r>
            <a:r>
              <a:rPr lang="ru-RU" sz="2200" b="1" dirty="0" err="1" smtClean="0">
                <a:latin typeface="Times New Roman" pitchFamily="18" charset="0"/>
                <a:cs typeface="Times New Roman" pitchFamily="18" charset="0"/>
              </a:rPr>
              <a:t>Звениговская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 санаторная школа - интернат» </a:t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79512" y="2348880"/>
            <a:ext cx="8784976" cy="450912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«Пока мы помним – мы живём», посвящённая  75-летию Победы советского народа в      Великой Отечественной войне над фашистской Германией. </a:t>
            </a:r>
          </a:p>
          <a:p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Выполнил: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Макаров Арсений,  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ученик 5 класса </a:t>
            </a:r>
          </a:p>
          <a:p>
            <a:pPr algn="r"/>
            <a:r>
              <a:rPr lang="ru-RU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Руководитель: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Иванова Наталья  </a:t>
            </a:r>
          </a:p>
          <a:p>
            <a:pPr algn="r"/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Георгиевна 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07157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На бутылках с горючей смесью, используемых русскими во время Великой Отечественной войны, часто наклеивались этикетки. Что на них было написано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785926"/>
            <a:ext cx="8715436" cy="485778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Для предохранения самовоспламеняющейся жидкости от соприкосновения с воздухом до применения сверху наливали слой воды и керосина, пробку обычно промазывали и крепили изолентой или проволокой. На бутылку вместо обычной этикетки наклеивали простое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руководство по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применению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4170" y="2924944"/>
            <a:ext cx="2394265" cy="2794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01509" y="3429000"/>
            <a:ext cx="4481513" cy="298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8725" y="2924944"/>
            <a:ext cx="2835275" cy="3933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50122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10. Этот российский город - герой отважно защищался и в Смутное время, и от войск Наполеона, и в 1941 году. Назовите его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700808"/>
            <a:ext cx="8715436" cy="5043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Смоленск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- город, оказавшийся на пути основного удара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фашистско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германских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войск на Москву. Смоленское сражение продолжалось два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месяца: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10 июля по 10 сентября 1941 года. В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результате был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сорван гитлеровский план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«молниеносной войны». Это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сражение дало возможность  Москве подготовится к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отражению врага.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859054"/>
            <a:ext cx="3174537" cy="29179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6750" y="3256991"/>
            <a:ext cx="2730500" cy="17557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81129"/>
            <a:ext cx="2923876" cy="21958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95003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214446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11. Какой советский самолёт в годы войны называли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«летающим танком»?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464891"/>
            <a:ext cx="8715436" cy="5043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«Черная смерть», «летающий танк», «бетонный самолет» или просто «чума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 –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как только не называли немцы наш штурмовик, ставший одной из самых больших напастей для вермахта. Самый массовый в мире самолет, обладающий феноменальной живучестью и огневой мощью.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Ил-2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прошел большой путь – от прототипов до буквально выкованного в горниле войны самолета поля боя и летающего на небольших высотах штурмовика, поражающего наземные цели всех типов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79881" y="4365104"/>
            <a:ext cx="3176587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4018" y="3490112"/>
            <a:ext cx="3255963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0914" y="4650575"/>
            <a:ext cx="3078163" cy="2079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131343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8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12. 28 июля 1942 г. Сталин И.В. издал знаменитый Приказ №227. О чём же говорилось в этом приказе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043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Приказ Народного комиссара обороны СССР от 28 июля 1942 года № 227 («Ни шагу назад!») —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приказ, повышающий дисциплину в Красной Армии, запрещающий отход войск без приказа, вводивший формирование штрафных подразделений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из числа провинившихся в нарушении дисциплины по трусости или неустойчивости — штрафные батальоны в составе фронтов и штрафные роты в составе армий, а также заградительные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отряды.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03511"/>
            <a:ext cx="3451225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12306" y="3595526"/>
            <a:ext cx="2719387" cy="3455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73868" y="3991606"/>
            <a:ext cx="3511550" cy="266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417640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404664"/>
            <a:ext cx="8928992" cy="1823379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«В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человеке должно быть всё прекрасно и лицо, и одежда, и душа, и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мысли».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Эти слова внесла в записную книжку комсомолка - партизанка. Ещё пионеркой она прочла о подвиге героини войны Татьяны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Саломахиной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Попав в руки немцев, девушка назвалась её именем. Назови её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2348880"/>
            <a:ext cx="8715436" cy="42484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Зоя Анатольевна Космодемьянская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родилась 13 сентября 1923 года в семье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священнослужителей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. Местом её рождения является село Осино-Гай Тамбовской губернии (СССР). После окончания 9 классов московской школы Зоя по собственному желанию отправилась на фронт в партизанский отряд. В конце ноября 1941 года в районе деревне Петрищево она была схвачена фашистами, которые её пытали. После долгих и мучительных истязаний Зою 29 ноября 1941 году убили. Ей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присвоено 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звание Героя Советского Союза за мужество и героизм.</a:t>
            </a:r>
          </a:p>
          <a:p>
            <a:endParaRPr lang="ru-RU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058185"/>
            <a:ext cx="2452808" cy="2811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9840" y="4050153"/>
            <a:ext cx="2189163" cy="2786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07350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60472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. Какой город России в годы Великой Отечественной войны выдержал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900-дневную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осаду немецких войск?</a:t>
            </a:r>
            <a:br>
              <a:rPr lang="ru-RU" sz="2700" b="1" dirty="0">
                <a:latin typeface="Times New Roman" pitchFamily="18" charset="0"/>
                <a:cs typeface="Times New Roman" pitchFamily="18" charset="0"/>
              </a:rPr>
            </a:b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404923"/>
            <a:ext cx="8715436" cy="5043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Ленинград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(ныне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Санкт-Петербург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годы Великой Отечественной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войны выдержал 900-дневную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блокаду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немецко-фашистских войск. Военно-политическое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руководство фашистской Германии намеревалось стереть Ленинград с лица земли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локадное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кольцо было прорвано 18 января 1943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года, спустя 872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.)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6106" y="2505417"/>
            <a:ext cx="2994025" cy="2262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74557" y="4486818"/>
            <a:ext cx="5303837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0207" y="2523674"/>
            <a:ext cx="2951163" cy="222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095165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989034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15. По льду какого озера проходила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«Дорога жизни»?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68760"/>
            <a:ext cx="8715436" cy="5043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Дорога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жизни - во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время Великой Отечественной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войны -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единственная транспортная магистраль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через Ладожское озеро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В периоды навигации - по воде, зимой -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льду связывала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 12 сентября 1941 по март 1943 года блокадный Ленинград со страной. Автодорога, проложенная по льду, часто называется Ледовой дорогой жизни 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официально - Военно-автомобильная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дорога № 101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У маяка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Осиновец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существует также музей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«Дорога жизни».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6910" y="4005064"/>
            <a:ext cx="3687763" cy="299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00000" y="3082017"/>
            <a:ext cx="3487737" cy="2646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73995" y="4594944"/>
            <a:ext cx="3041650" cy="2335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9151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04664"/>
            <a:ext cx="8229600" cy="144016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16. Что было построено в 1943 году на премию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Толстого, которую он получил за роман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«Хождение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мукам»?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916832"/>
            <a:ext cx="8715436" cy="472687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Книга «Хождение по мукам» автору принесла Сталинскую премию в 1943 году. Размер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её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тогда составлял 100 тысяч рублей. Это был очень большой гонорар, который Толстой, не задумываясь, сразу отправил в Фонд обороны, и на них был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построен танк «Грозный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531" y="3355949"/>
            <a:ext cx="4493493" cy="251233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4563" y="3578225"/>
            <a:ext cx="4389437" cy="327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2695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71570"/>
          </a:xfrm>
        </p:spPr>
        <p:txBody>
          <a:bodyPr>
            <a:normAutofit fontScale="90000"/>
          </a:bodyPr>
          <a:lstStyle/>
          <a:p>
            <a:r>
              <a:rPr lang="ru-RU" sz="27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17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. Какое название получило советское реактивное орудие залпового огня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времён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Великой Отечественной войны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714488"/>
            <a:ext cx="8715436" cy="492922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«Катюша»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главное оружие СССР Второй Мировой войны.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Впервые «Катюша»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вышла на свою операцию уже в июле 1941 года и повергла немцев в неизвестность и шок. Она называлась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БМ-13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а вот солдаты между собой очень ласково прозвали гарнитуру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«Катюша».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Немцы же с устрашением называли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БМ-13 «Сталинским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оргАном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ведь ракеты напоминали трубы этого музыкального инструмента, а свист во время стрельбы также напоминал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музыку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органа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100" name="Picture 4" descr="Картинки по запросу &quot;фото катюши вов&quot;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788" y="4201453"/>
            <a:ext cx="3963155" cy="254276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3952253"/>
            <a:ext cx="2798430" cy="24115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08638" y="3645024"/>
            <a:ext cx="2983003" cy="19809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161841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512168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18. Великая Отечественная война. Почему - Великая и почему - Отечественная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365851"/>
            <a:ext cx="8715436" cy="5043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Великая Отечественная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- самая крупная война в истории человечества. </a:t>
            </a:r>
          </a:p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Слово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«великая»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означает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очень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большая, громадная, огромная.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Война захватила огромную часть территории нашей страны, в ней участвовали десятки миллионов людей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Отечественной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войной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она называется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потому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что это война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- справедливая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, направленная на защиту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своего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Отечества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На борьбу с врагом поднялась вся наша огромная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страна.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Мужчины и женщины, пожилые люди, даже дети участвовали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этой страшной войне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3" y="4365104"/>
            <a:ext cx="3487737" cy="2640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52536" y="3758044"/>
            <a:ext cx="3430054" cy="25677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03716" y="3758043"/>
            <a:ext cx="3255963" cy="2481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4725144"/>
            <a:ext cx="3206750" cy="2474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3698182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 descr="029.jp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928826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. Назовите начало Второй Мировой войны и какие страны были в неё втянуты? 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торая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Мировая война продолжалась </a:t>
            </a:r>
            <a:r>
              <a:rPr lang="ru-RU" sz="2200" b="1" dirty="0">
                <a:latin typeface="Times New Roman" pitchFamily="18" charset="0"/>
                <a:cs typeface="Times New Roman" pitchFamily="18" charset="0"/>
              </a:rPr>
              <a:t>с 1 сентября 1939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года                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>
                <a:latin typeface="Times New Roman" pitchFamily="18" charset="0"/>
                <a:cs typeface="Times New Roman" pitchFamily="18" charset="0"/>
              </a:rPr>
              <a:t>по 2 сентября 1945 года.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sz="half" idx="1"/>
          </p:nvPr>
        </p:nvSpPr>
        <p:spPr>
          <a:xfrm>
            <a:off x="1331640" y="2331756"/>
            <a:ext cx="4035298" cy="45262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Союзники Германии</a:t>
            </a:r>
            <a:endParaRPr lang="ru-RU" sz="2000" b="1" dirty="0" smtClean="0">
              <a:highlight>
                <a:srgbClr val="FFFFFF"/>
              </a:highlight>
              <a:latin typeface="Times New Roman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Италия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Венгрия……….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Румыния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Финляндия……..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Словакия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Хорватия……….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Болгария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20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Япония и др. страны </a:t>
            </a:r>
            <a:endParaRPr lang="ru-RU" sz="20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dirty="0" smtClean="0">
              <a:highlight>
                <a:srgbClr val="FFFFFF"/>
              </a:highlight>
              <a:latin typeface="Times New Roman"/>
            </a:endParaRPr>
          </a:p>
          <a:p>
            <a:endParaRPr lang="ru-RU" sz="1800" b="1" dirty="0" smtClean="0">
              <a:highlight>
                <a:srgbClr val="FFFFFF"/>
              </a:highlight>
              <a:latin typeface="Times New Roman"/>
            </a:endParaRPr>
          </a:p>
          <a:p>
            <a:pPr algn="l"/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>
          <a:xfrm>
            <a:off x="5220072" y="2310631"/>
            <a:ext cx="3744416" cy="4358729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Союзники СССР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США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Великобритания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Польша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Чехословакия…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Франция ….…………..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Китай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Австралия………...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Югославия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Бельгия и др. страны 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28794" y="3070323"/>
            <a:ext cx="792088" cy="39604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2730398"/>
            <a:ext cx="658480" cy="4387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4440" y="3442060"/>
            <a:ext cx="653838" cy="43561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07904" y="3779715"/>
            <a:ext cx="762159" cy="4659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4441" y="4148573"/>
            <a:ext cx="684354" cy="4559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6511" y="4477432"/>
            <a:ext cx="684371" cy="4559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7537" y="4843313"/>
            <a:ext cx="730741" cy="438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46969" y="2679819"/>
            <a:ext cx="741884" cy="3905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71559" y="3070323"/>
            <a:ext cx="743474" cy="3717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1365" y="3421807"/>
            <a:ext cx="707267" cy="442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7" name="Picture 13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1057" y="3793322"/>
            <a:ext cx="658480" cy="43871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8" name="Picture 14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0899" y="5250150"/>
            <a:ext cx="678261" cy="4747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86526" y="4893152"/>
            <a:ext cx="801159" cy="4005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181242" y="4131902"/>
            <a:ext cx="733579" cy="4892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72200" y="4477432"/>
            <a:ext cx="752787" cy="5021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39617" y="5250150"/>
            <a:ext cx="678029" cy="45223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5989" y="5511556"/>
            <a:ext cx="692648" cy="4619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4681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917596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19. Кто был начальником Штаба партизанского движения в годы войны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14282" y="1268760"/>
            <a:ext cx="8750206" cy="453650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Начальник Центрального штаба партизанского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движения (ЦШПД) был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Пономаренко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Пантелеймон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Кондратьевич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генерал-лейтенант. Родился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9 августа 1902 года на хуторе </a:t>
            </a:r>
            <a:r>
              <a:rPr lang="ru-RU" sz="1600" dirty="0" err="1">
                <a:latin typeface="Times New Roman" pitchFamily="18" charset="0"/>
                <a:cs typeface="Times New Roman" pitchFamily="18" charset="0"/>
              </a:rPr>
              <a:t>Шелковский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Краснодарского края в крестьянской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семье. В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мае 1942 г. он становится руководителем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ЦШПД при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Ставке Верховного Главнокомандования. Март 1943 года был ознаменован для него присвоением звания генерал-лейтенанта. В ходе партизанского движения 16 отрядов и 5 бригад только на территории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Беларусии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были названы именем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руководителя ЦШПД.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Награжден 4 орденами Ленина, орденами Октябрьской Революции, Суворова 1-й степени, «Знак Почета», медалями «Партизану Отечественной войны» 1-й и 2-й степени и другими наградами. Генерал-лейтенант Пантелеймон  Кондратьевич Пономаренко умер 18 января 1984 г., похоронен на Новодевичьем кладбище. Его именем названы улицы в Минске и Могилеве, завод в Гомеле.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893864"/>
            <a:ext cx="1907282" cy="26926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92080" y="3893864"/>
            <a:ext cx="3590178" cy="269263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73407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5261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9429" y="404664"/>
            <a:ext cx="8229600" cy="136815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20. В ночь на 18 февраля 1945 года в концлагере Маутхаузен (Австралия), в числе других заключённых (около 500 человек), был облит водой на морозе и погиб. Стал символом несгибаемой воли и стойкости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916832"/>
            <a:ext cx="8715436" cy="472687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Д. М.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Карбышев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(1880 - 18 февраля 1945) -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генерал-лейтенант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инженерных войск, профессор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военной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академии Генерального штаба, доктор военных наук, Герой Советского Союза. В августе 1941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Дмитрий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Михайлович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Карбышев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был контужен и взят в плен в бою возле белорусской деревни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Добрейка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Карбышев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прошел через ряд немецких концлагерей, последним пристанищем для него стал лагерь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Маутхаузен. Там,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ночь на 18 февраля 1945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концлагере в числе других заключённых (около 500 человек), был облит водой на морозе и погиб. Стал символом несгибаемой воли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стойкости.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18" y="4941167"/>
            <a:ext cx="2607285" cy="1696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2358" y="4725144"/>
            <a:ext cx="3139284" cy="158417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39666" y="4941168"/>
            <a:ext cx="2675387" cy="169668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84091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00013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21. Подвиг какого советского лётчика отражён в книге Б.Н. Полевого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«Повесть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о настоящем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человеке»?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556792"/>
            <a:ext cx="8715436" cy="5043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Алексей Петрович </a:t>
            </a:r>
            <a:r>
              <a:rPr lang="ru-RU" sz="2000" b="1" dirty="0" err="1">
                <a:latin typeface="Times New Roman" pitchFamily="18" charset="0"/>
                <a:cs typeface="Times New Roman" pitchFamily="18" charset="0"/>
              </a:rPr>
              <a:t>Маресьев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1916 - 2001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) Герой Советского Союза. В конце марта 1942 года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лётчик-истребитель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Алексей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Маресьев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был сбит.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Из-за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тяжёлого ранения ему были ампутированы обе ноги. Однако, несмотря на инвалидность, лётчик вернулся в небо и летал с протезами. Всего за время войны совершил 86 боевых вылетов, сбил 11 самолётов врага, 4 - до ранения и 7 - после ранения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3861048"/>
            <a:ext cx="5463854" cy="28596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3292387"/>
            <a:ext cx="2592288" cy="34257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96987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28588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. К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60-летию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Победы на Поклонной горе Москвы установлен памятник, изображающий четырёх солдат. Что символизирует каждый из них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928802"/>
            <a:ext cx="8715436" cy="47149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Памятник Союзнической армии.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Это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фигуры советского, французского, американского и английского солдат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45054" y="2996952"/>
            <a:ext cx="4737100" cy="31464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1107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357322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23. Про котёнка Василия с улицы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Лизюкова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знают все, а в честь кого названа эта известная улица города Воронежа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857364"/>
            <a:ext cx="8715436" cy="47863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честь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Александра Ильича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Лизюкова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который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родился в Гомеле 26 марта 1900 года. Герой Советского Союза (1941),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генерал-майор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(1942). Участник гражданской войны. На фронтах Великой Отечественной с её первых дней. Участвовал в битве под Москвой. В начале Воронежского сражения - командующий войсками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5-й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танковой армии. Он погиб вблизи деревни Медвежье Воронежской области в июле 1942 года. Подробности его смерти до сих пор окутаны тайной. Существуют несколько версий событий того дня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815759"/>
            <a:ext cx="2555776" cy="19115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61825" y="4063451"/>
            <a:ext cx="2780243" cy="165618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99656" y="4063451"/>
            <a:ext cx="1944687" cy="2663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85644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166378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24. Воронежцы установили у себя памятник, демонтированный в Вильнюсе. Ведь этот генерал освобождал от фашистов и Воронеж, и Прибалтику. Назовите военачальника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844824"/>
            <a:ext cx="8715436" cy="479888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Памятник генералу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Ивану Даниловичу Черняховскому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29.06.1907 - 18.02.1945гг.)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был установлен в Воронеже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под командованием которого 60-я армия 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конце 1942 года обороняла, а в январе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1943 освобождала город.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Памятник представлен скульптурой в полный рост, в распахнутой шинели и без головного убора. Взгляд советского генерала устремлён на запад. Надпись на постаменте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: «Генералу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И. Д. Черняховскому от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воронежцев».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Автор - скульптур Н.В. Томский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72006" y="3758645"/>
            <a:ext cx="2448272" cy="30739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" t="1814" r="14758" b="-1814"/>
          <a:stretch/>
        </p:blipFill>
        <p:spPr bwMode="auto">
          <a:xfrm>
            <a:off x="2843808" y="4080252"/>
            <a:ext cx="3123027" cy="25359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13" y="3771861"/>
            <a:ext cx="2146300" cy="30607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49370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7157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25. Самое знаменитое письмо с фронтов Великой Отечественной войны -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это...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Какое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700808"/>
            <a:ext cx="8715436" cy="49429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«Жди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меня, и я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вернусь...»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стихотворение К. Симонова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293096"/>
            <a:ext cx="3612574" cy="224792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40159" y="2215635"/>
            <a:ext cx="3263682" cy="242673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0688" y="4366723"/>
            <a:ext cx="3237176" cy="236002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49208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71570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26. В каком городе Германии проходил суд над главными фашистскими преступниками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5043510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Нюрнбергский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процесс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международный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судебный процесс над бывшими руководителями гитлеровской Германии. Проходил с 10 часов утра 20 ноября 1945 по 1 октября 1946 года в Международном военном трибунале в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Нюрнберге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(Германия). На скамье подсудимых были все нацистские преступники за исключением Гитлера, Геббельса и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Гиммлера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, покончивших жизнь самоубийством. 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942" y="4603984"/>
            <a:ext cx="2971084" cy="222301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80004" y="3502865"/>
            <a:ext cx="4104456" cy="271904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12976"/>
            <a:ext cx="2232025" cy="32988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3477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229600" cy="1000132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27. Скольким уроженцам нашей республики было присвоено высокое звание Героя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Советского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Союза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700808"/>
            <a:ext cx="8715436" cy="494290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годы Великой Отечественной войны звания Героя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Советского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Союза были   удостоены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36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уроженцев республики Марий Эл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 том числе 15 - мари по национальности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57789" y="3435747"/>
            <a:ext cx="2016224" cy="28695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56511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1152128"/>
          </a:xfrm>
        </p:spPr>
        <p:txBody>
          <a:bodyPr>
            <a:normAutofit fontScale="90000"/>
          </a:bodyPr>
          <a:lstStyle/>
          <a:p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. Герои Советского Союза - наши земляки, призванные в ряды Красной Армии из </a:t>
            </a:r>
            <a:r>
              <a:rPr lang="ru-RU" sz="2700" b="1" dirty="0" err="1">
                <a:latin typeface="Times New Roman" pitchFamily="18" charset="0"/>
                <a:cs typeface="Times New Roman" pitchFamily="18" charset="0"/>
              </a:rPr>
              <a:t>Звениговского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 района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16016" y="1340768"/>
            <a:ext cx="4213702" cy="5256584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Бутяков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Сергей Николаевич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родился в 1916 г. в д. Нижнее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Анчиково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Козловского р-на Чувашской АССР, чуваш. Старший сержант. С юности работал кузнецом на заводе, ныне носящем его имя. Героически погиб на Советско-финской войне. 7 апреля 1940 г. ему посмертно присвоено звание Героя Советского Союза.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Вершинин Константин Андреевич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Маршал авиации. Родился в 1900 г. в д.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Боркино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Санчурского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р-на Кировской области, русский. 19 августа 1944 г. генерал-полковник авиации К. А. Вершинин удостоен звание Героя Советского Союза. Умер в 1973 г. 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Полежайкин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Сергей Иванович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Гвардии старший лейтенант. Родился в 1920 г. в с. Старые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Турдоки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Кочкуровского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р-на Мордовской АССР, мордвин. 24 марта 1945 г. С. И.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Полежайкину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посмертно присвоено звание Героя Советского Союза.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2002" y="1374033"/>
            <a:ext cx="1553026" cy="205496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94248"/>
            <a:ext cx="1478087" cy="20711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14528" y="4512461"/>
            <a:ext cx="1560500" cy="207758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54780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/>
              </a:rPr>
              <a:t/>
            </a:r>
            <a:br>
              <a:rPr lang="ru-RU" sz="2400" b="1" dirty="0" smtClean="0">
                <a:latin typeface="Times New Roman"/>
              </a:rPr>
            </a:br>
            <a:r>
              <a:rPr lang="en-US" sz="2400" b="1" dirty="0" smtClean="0">
                <a:latin typeface="Times New Roman"/>
              </a:rPr>
              <a:t>2</a:t>
            </a:r>
            <a:r>
              <a:rPr lang="en-US" sz="2400" b="1" dirty="0">
                <a:latin typeface="Times New Roman"/>
              </a:rPr>
              <a:t>. </a:t>
            </a:r>
            <a:r>
              <a:rPr lang="ru-RU" sz="2400" b="1" dirty="0">
                <a:latin typeface="Times New Roman"/>
              </a:rPr>
              <a:t>Против какой страны в гитлеровской Германии был разработан план </a:t>
            </a:r>
            <a:r>
              <a:rPr lang="ru-RU" sz="2400" b="1" dirty="0" smtClean="0">
                <a:latin typeface="Times New Roman"/>
              </a:rPr>
              <a:t>«Барбаросса»? 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556792"/>
            <a:ext cx="8715436" cy="50154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/>
              </a:rPr>
              <a:t>      Разработанный </a:t>
            </a:r>
            <a:r>
              <a:rPr lang="ru-RU" sz="2000" dirty="0">
                <a:latin typeface="Times New Roman"/>
              </a:rPr>
              <a:t>в </a:t>
            </a:r>
            <a:r>
              <a:rPr lang="ru-RU" sz="2000" dirty="0" smtClean="0">
                <a:latin typeface="Times New Roman"/>
              </a:rPr>
              <a:t>1940 - 1941 </a:t>
            </a:r>
            <a:r>
              <a:rPr lang="ru-RU" sz="2000" dirty="0">
                <a:latin typeface="Times New Roman"/>
              </a:rPr>
              <a:t>годах план нападения нацистской Германии на </a:t>
            </a:r>
            <a:r>
              <a:rPr lang="ru-RU" sz="2000" b="1" dirty="0">
                <a:latin typeface="Times New Roman"/>
              </a:rPr>
              <a:t>СССР</a:t>
            </a:r>
            <a:r>
              <a:rPr lang="ru-RU" sz="2000" dirty="0">
                <a:latin typeface="Times New Roman"/>
              </a:rPr>
              <a:t> и одноимённая военная операция, осуществлявшаяся в соответствии с этим планом на начальной стадии Великой Отечественной </a:t>
            </a:r>
          </a:p>
          <a:p>
            <a:pPr marL="0" indent="0" algn="ctr">
              <a:buNone/>
            </a:pPr>
            <a:r>
              <a:rPr lang="ru-RU" sz="2000" dirty="0" smtClean="0">
                <a:latin typeface="Times New Roman"/>
              </a:rPr>
              <a:t>войны. Начало </a:t>
            </a:r>
            <a:r>
              <a:rPr lang="ru-RU" sz="2000" dirty="0">
                <a:latin typeface="Times New Roman"/>
              </a:rPr>
              <a:t>22 июня 1941. </a:t>
            </a:r>
            <a:endParaRPr lang="ru-RU" sz="2000" dirty="0"/>
          </a:p>
        </p:txBody>
      </p:sp>
      <p:pic>
        <p:nvPicPr>
          <p:cNvPr id="2112" name="Picture 6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55976" y="3284984"/>
            <a:ext cx="4572000" cy="2400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14" name="Picture 6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3994230"/>
            <a:ext cx="3952875" cy="27813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7054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57200" y="188640"/>
            <a:ext cx="8229600" cy="10715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28. Герои Советского Союза - наши земляки, призванные в ряды Красной Армии из </a:t>
            </a:r>
            <a:r>
              <a:rPr lang="ru-RU" sz="5300" b="1" dirty="0" err="1" smtClean="0">
                <a:latin typeface="Times New Roman" pitchFamily="18" charset="0"/>
                <a:cs typeface="Times New Roman" pitchFamily="18" charset="0"/>
              </a:rPr>
              <a:t>Звениговского</a:t>
            </a:r>
            <a:r>
              <a:rPr lang="ru-RU" sz="5300" b="1" dirty="0" smtClean="0">
                <a:latin typeface="Times New Roman" pitchFamily="18" charset="0"/>
                <a:cs typeface="Times New Roman" pitchFamily="18" charset="0"/>
              </a:rPr>
              <a:t> района? </a:t>
            </a:r>
            <a:endParaRPr lang="ru-RU" sz="53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716016" y="1628800"/>
            <a:ext cx="4213702" cy="50405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Марков Никифор Николаевич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Младший сержант. Родился в 1916 г. в д. Чуваш-Отары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Звениговского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р-на Марийской АССР, чуваш. 1 ноября 1943 г. был удостоен звания Героя Советского Союза в боях за освобождение Керчи. Умер в 1997 г.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pitchFamily="34" charset="0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Кологривов Михаил Михайлович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Гвардии полковник. Родился в 1919 г. в с.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Кокшайск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Марийской АССР, русский. 5 ноября 1944 г. ему присвоено звание Героя Советского Союза. Умер 16 июля 1962 г.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 родине героя установлена мемориальная доска. Его именем названа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Кокшамарская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средняя школа.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Font typeface="Arial" pitchFamily="34" charset="0"/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Родион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Артемьевич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Охотин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родился в д. Мари-Луговая в 1907 г. В 1943 г.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ыл представлен к званию Героя Советского Союза, но впоследствии свою звезду он так и не получил. Умер в 1972 г. 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60939" y="1628800"/>
            <a:ext cx="1427361" cy="19899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2924944"/>
            <a:ext cx="1478087" cy="20786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09289" y="4581128"/>
            <a:ext cx="1530662" cy="194241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6626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2656"/>
            <a:ext cx="8229600" cy="1071570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29. Назовите кавалеров Орденов Славы трёх степеней уроженцев </a:t>
            </a:r>
            <a:r>
              <a:rPr lang="ru-RU" sz="2400" b="1" dirty="0" err="1">
                <a:latin typeface="Times New Roman" pitchFamily="18" charset="0"/>
                <a:cs typeface="Times New Roman" pitchFamily="18" charset="0"/>
              </a:rPr>
              <a:t>Звениговской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земли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299563"/>
            <a:ext cx="8715436" cy="366603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Хлебников Павел Николаевич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 Гвардии старший сержант. Родился в 1912 г. в д.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Кокшамары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Звениговского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р-на Марийской АССР, мари. До призыва в Красную Армию работал рамщиком лесопилки в колхозе. Призван в 1942 г. На Западном фронте в боях был ранен. После госпиталя воевал на Ленинградском фронте.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В одном из боёв с группой бойцов уничтожил вражеский дзот, что обеспечило дальнейшее продвижение вперёд наших подразделений. </a:t>
            </a:r>
          </a:p>
          <a:p>
            <a:pPr marL="0" indent="0" algn="just">
              <a:buNone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	После госпиталя в составе 96-й гвардейской Гатчинской стрелковой дивизии при освобождении Прибалтийских республик бронебойщик гвардии сержант Хлебников уничтожил вражеские огневые точки врага. 31 июля 1944 г. в бою за д.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Аковенж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из противотанкового оружия подавил 8 огневых точек, подбил танк, уничтожил более 20 гитлеровцев. 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Награждён орденами Славы 3, 2, 1 степени, Красной Звезды, медалью «За оборону Ленинграда». </a:t>
            </a:r>
          </a:p>
          <a:p>
            <a:pPr marL="0" indent="0" algn="just">
              <a:buNone/>
            </a:pP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После ВОВ служил в составе 85-й гвардейской стрелковой дивизии, позднее работал в своём родном колхозе плотником, рамщиком на пилораме. Умер в 1987 г.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4885371"/>
            <a:ext cx="1784920" cy="17849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33918" y="4697662"/>
            <a:ext cx="1476164" cy="21603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003121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29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2545"/>
            <a:ext cx="8229600" cy="1143008"/>
          </a:xfrm>
        </p:spPr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Сочинение – рассуждение: «Как ты думаешь, что нужно делать, чтобы войны больше не было?»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267744" y="1475054"/>
            <a:ext cx="6696744" cy="5184576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buFont typeface="Arial" pitchFamily="34" charset="0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Война. О, что за страшное слово! Война – это гибель, страданья и смерть. Война – это хаос. Даже говорить не хочется о ней! Могилы, разруха, рыданья кругом. Царят недоверия, страхи, слышится молебна тон. Задаются вопросы: «А где же мой сын?» – он и муж, к тому же чей-то отец – «А жив ли родненький мой?» Это всё о войне. </a:t>
            </a:r>
          </a:p>
          <a:p>
            <a:pPr marL="0" indent="0" algn="just">
              <a:buFont typeface="Arial" pitchFamily="34" charset="0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ведь жизнь – самый драгоценный подарок человеку от Бога. И никто, никто не имеет право подарок отнять, забрать, издеваться над ним! А те, кто воюют – будто права не писаны им. Только за всё придётся в своё время платить! Запомните те, кому невдомёк, кто кровь проливает, ведь плата будет большая! </a:t>
            </a:r>
          </a:p>
          <a:p>
            <a:pPr marL="0" indent="0" algn="just">
              <a:buFont typeface="Arial" pitchFamily="34" charset="0"/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Что же нужно делать со своей стороны, чтобы не было войны? Необходимо добрым быть, уметь порою уступать, терпеньем запастись и никого не обижать. А ту войну, что когда-то была, нельзя забывать, надо ветеранов почитать и заслуги их перед Отечеством вспоминать!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5832648"/>
          </a:xfrm>
        </p:spPr>
        <p:txBody>
          <a:bodyPr>
            <a:normAutofit/>
          </a:bodyPr>
          <a:lstStyle/>
          <a:p>
            <a:r>
              <a:rPr lang="ru-RU" sz="96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Спасибо за внимание! </a:t>
            </a:r>
            <a:endParaRPr lang="ru-RU" sz="9600" b="1" dirty="0">
              <a:solidFill>
                <a:srgbClr val="A5002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214446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Times New Roman"/>
              </a:rPr>
              <a:t/>
            </a:r>
            <a:br>
              <a:rPr lang="ru-RU" sz="2400" b="1" dirty="0">
                <a:latin typeface="Times New Roman"/>
              </a:rPr>
            </a:br>
            <a:r>
              <a:rPr lang="en-US" sz="2400" b="1" dirty="0" smtClean="0">
                <a:latin typeface="Times New Roman"/>
              </a:rPr>
              <a:t>3</a:t>
            </a:r>
            <a:r>
              <a:rPr lang="en-US" sz="2400" b="1" dirty="0">
                <a:latin typeface="Times New Roman"/>
              </a:rPr>
              <a:t>. </a:t>
            </a:r>
            <a:r>
              <a:rPr lang="ru-RU" sz="2400" b="1" dirty="0">
                <a:latin typeface="Times New Roman"/>
              </a:rPr>
              <a:t>Как называлась пограничная застава,  которая одной из </a:t>
            </a:r>
            <a:r>
              <a:rPr lang="ru-RU" sz="2400" b="1" dirty="0" smtClean="0">
                <a:latin typeface="Times New Roman"/>
              </a:rPr>
              <a:t>первых приняла на </a:t>
            </a:r>
            <a:r>
              <a:rPr lang="ru-RU" sz="2400" b="1" dirty="0">
                <a:latin typeface="Times New Roman"/>
              </a:rPr>
              <a:t>себя удар фашистских полчищ</a:t>
            </a:r>
            <a:r>
              <a:rPr lang="ru-RU" sz="2400" b="1" dirty="0" smtClean="0">
                <a:latin typeface="Times New Roman"/>
              </a:rPr>
              <a:t>? 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600200"/>
            <a:ext cx="8715436" cy="4972072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/>
              </a:rPr>
              <a:t>На </a:t>
            </a:r>
            <a:r>
              <a:rPr lang="ru-RU" sz="2000" dirty="0">
                <a:latin typeface="Times New Roman"/>
              </a:rPr>
              <a:t>всю страну стал известен подвиг пограничников </a:t>
            </a:r>
            <a:r>
              <a:rPr lang="ru-RU" sz="2000" b="1" dirty="0">
                <a:latin typeface="Times New Roman"/>
              </a:rPr>
              <a:t>Брестской крепости</a:t>
            </a:r>
            <a:r>
              <a:rPr lang="ru-RU" sz="2000" dirty="0">
                <a:latin typeface="Times New Roman"/>
              </a:rPr>
              <a:t>, которые около месяца сдерживали дивизию противников. За массовый героизм и мужество его </a:t>
            </a:r>
            <a:r>
              <a:rPr lang="ru-RU" sz="2000" dirty="0" smtClean="0">
                <a:latin typeface="Times New Roman"/>
              </a:rPr>
              <a:t>защитников Бресту была </a:t>
            </a:r>
            <a:r>
              <a:rPr lang="ru-RU" sz="2000" dirty="0">
                <a:latin typeface="Times New Roman"/>
              </a:rPr>
              <a:t>присвоена высшая степень отличия </a:t>
            </a:r>
            <a:r>
              <a:rPr lang="ru-RU" sz="2000" dirty="0" smtClean="0">
                <a:latin typeface="Times New Roman"/>
              </a:rPr>
              <a:t>– звание «Город – герой». </a:t>
            </a:r>
          </a:p>
          <a:p>
            <a:pPr marL="0" indent="0">
              <a:buNone/>
            </a:pP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0267" y="2708920"/>
            <a:ext cx="366395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717032"/>
            <a:ext cx="3998913" cy="2792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77257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8417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1368152"/>
          </a:xfrm>
        </p:spPr>
        <p:txBody>
          <a:bodyPr>
            <a:normAutofit fontScale="90000"/>
          </a:bodyPr>
          <a:lstStyle/>
          <a:p>
            <a:r>
              <a:rPr lang="ru-RU" sz="2700" dirty="0">
                <a:highlight>
                  <a:srgbClr val="FFFFFF"/>
                </a:highlight>
                <a:latin typeface="Times New Roman"/>
              </a:rPr>
              <a:t/>
            </a:r>
            <a:br>
              <a:rPr lang="ru-RU" sz="2700" dirty="0">
                <a:highlight>
                  <a:srgbClr val="FFFFFF"/>
                </a:highlight>
                <a:latin typeface="Times New Roman"/>
              </a:rPr>
            </a:br>
            <a:r>
              <a:rPr lang="ru-RU" sz="2700" b="1" dirty="0" smtClean="0">
                <a:solidFill>
                  <a:prstClr val="black"/>
                </a:solidFill>
                <a:latin typeface="Times New Roman"/>
              </a:rPr>
              <a:t>4</a:t>
            </a:r>
            <a:r>
              <a:rPr lang="ru-RU" sz="2700" b="1" dirty="0">
                <a:solidFill>
                  <a:prstClr val="black"/>
                </a:solidFill>
                <a:latin typeface="Times New Roman"/>
              </a:rPr>
              <a:t>. Какой российский город стал первым в истории Второй мировой войны городом, откуда выгнали </a:t>
            </a:r>
            <a:r>
              <a:rPr lang="ru-RU" sz="2700" b="1" dirty="0" smtClean="0">
                <a:solidFill>
                  <a:prstClr val="black"/>
                </a:solidFill>
                <a:latin typeface="Times New Roman"/>
              </a:rPr>
              <a:t>фашистов?</a:t>
            </a:r>
            <a:r>
              <a:rPr lang="ru-RU" sz="2700" b="1" dirty="0">
                <a:solidFill>
                  <a:srgbClr val="212121"/>
                </a:solidFill>
                <a:highlight>
                  <a:srgbClr val="FFFFFF"/>
                </a:highlight>
                <a:latin typeface="Times New Roman" pitchFamily="18" charset="0"/>
                <a:cs typeface="Times New Roman" pitchFamily="18" charset="0"/>
              </a:rPr>
              <a:t> 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772816"/>
            <a:ext cx="8715436" cy="4870894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Город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Ельня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Смоленского района. Здесь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24-я армия Резервного фронта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          с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30 августа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6 сентября 1941 года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провела наступательную операцию по уничтожению группировки противника, оборонявшей выступ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5127" y="2594345"/>
            <a:ext cx="3944937" cy="274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417323"/>
            <a:ext cx="3455987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2975" y="4579249"/>
            <a:ext cx="3121025" cy="2243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84963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1005" y="116632"/>
            <a:ext cx="8429684" cy="1556792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5. Когда на Красной площади Москвы проходил парад,  который начался не в 10, а в 9 часов утра и шёл всего лишь около получаса? </a:t>
            </a:r>
            <a:r>
              <a:rPr lang="ru-RU" sz="27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687346"/>
            <a:ext cx="8784976" cy="495636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 ноября 1941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во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время Великой Отечественной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войны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- на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 Красной площади в Москве состоялся военный парад в честь 24-й годовщины Октябрьской революции. Событие произошло в самый разгар битвы за Москву, когда линия фронта находилась всего в нескольких десятках километров от столицы. Парад имел большое значение для поднятия боевого духа Красной армии и населения страны и стал по-настоящему важной военной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операцией. Его участники прямо с этого парада шли в бой, защищая Москву.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72205" y="3933056"/>
            <a:ext cx="3121025" cy="2547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69231" y="4089203"/>
            <a:ext cx="2951163" cy="2000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20320" y="3717032"/>
            <a:ext cx="2921000" cy="1822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992915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/>
            </a:r>
            <a:br>
              <a:rPr lang="ru-RU" sz="2700" dirty="0" smtClean="0"/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6. В </a:t>
            </a:r>
            <a:r>
              <a:rPr lang="ru-RU" sz="2700" b="1" dirty="0">
                <a:latin typeface="Times New Roman" pitchFamily="18" charset="0"/>
                <a:cs typeface="Times New Roman" pitchFamily="18" charset="0"/>
              </a:rPr>
              <a:t>ходе какой битвы Великой Отечественной войны шли бои за Мамаев курган</a:t>
            </a: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7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6739" y="1429920"/>
            <a:ext cx="8310521" cy="514116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Волгоград, прежде носивший названия Царицын и Сталинград, – это город истории. В том числе истории Победы, с которой 75 лет назад началось освобождение нашей страны от фашистских захватчиков. Именно со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Сталинградской битвы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произошел коренной перелом в войне, после чего наша армия уже никогда не отступала. Цена победы была высока – только на Мамаевом кургане, где шли ожесточенные бои, похоронено более 34 тысяч солдат и офицеров, погибших при защите города. Сталинград стал символом мужества 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отваги.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7206" y="3933056"/>
            <a:ext cx="3054634" cy="257589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18710" y="4221088"/>
            <a:ext cx="3286125" cy="275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34297" y="3897600"/>
            <a:ext cx="3303587" cy="253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37205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7.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Какой отечественный танк стал легендой Второй Мировой войны?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340768"/>
            <a:ext cx="8715436" cy="504351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>
                <a:latin typeface="Times New Roman" panose="02020603050405020304" pitchFamily="18" charset="0"/>
                <a:cs typeface="Times New Roman" pitchFamily="18" charset="0"/>
              </a:rPr>
              <a:t>78 </a:t>
            </a:r>
            <a:r>
              <a:rPr lang="ru-RU" sz="2000" dirty="0">
                <a:latin typeface="Times New Roman" panose="02020603050405020304" pitchFamily="18" charset="0"/>
                <a:cs typeface="Times New Roman" pitchFamily="18" charset="0"/>
              </a:rPr>
              <a:t>лет назад, 21 сентября 1942 года, из ворот завода «Уралмаш» вышел первый танк </a:t>
            </a:r>
            <a:r>
              <a:rPr lang="ru-RU" sz="2000" b="1" dirty="0">
                <a:latin typeface="Times New Roman" panose="02020603050405020304" pitchFamily="18" charset="0"/>
                <a:cs typeface="Times New Roman" pitchFamily="18" charset="0"/>
              </a:rPr>
              <a:t>Т-34 – лучшая боевая машина Второй мировой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войны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До его появления предпринималось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немало попыток создания танка, отвечающего всем требованиям военных условий. У него было много прототипов, но все они имели свои недостатки: были слишком тяжелы, имели малую скорость и скорострельность. Т-34 стал настоящим прорывом в отечественном танкостроении и внес свой значимый вклад в победу в Великой Отечественной войне. Это чудо родилось в самые тяжелые годы войны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256" y="3695427"/>
            <a:ext cx="4544494" cy="31214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29660" y="3695426"/>
            <a:ext cx="4578350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078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02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5732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8. Во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время Великой Отечественной войны наши фронтовики называли самоходную артиллерийскую установку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СУ-152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(позже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ИСУ-152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«зверобоем».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За что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2045475"/>
            <a:ext cx="8715436" cy="47863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25 мая 1943 года советские инженеры приступили к модернизации самоходной артиллерийской установки СУ-152. Менее чем через полгода она была принята на вооружение под шифром ИСУ-152. В историю машина вошла под прозвищем «Зверобой»: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она успешно пробивала лобовую броню и отрывала башни немецких «Тигров» и «Пантер»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. Эксперты отмечают, что самоходка была достаточно неповоротливой, но её усиленная броня позволяла выдерживать удары вражеских снарядов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085541"/>
            <a:ext cx="3719513" cy="292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3974" y="4032787"/>
            <a:ext cx="3346450" cy="276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506529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1782</TotalTime>
  <Words>2053</Words>
  <Application>Microsoft Office PowerPoint</Application>
  <PresentationFormat>Экран (4:3)</PresentationFormat>
  <Paragraphs>105</Paragraphs>
  <Slides>33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 ГБОУ РМЭ «Звениговская санаторная школа - интернат»    Викторина </vt:lpstr>
      <vt:lpstr> 1. Назовите начало Второй Мировой войны и какие страны были в неё втянуты?   Вторая Мировая война продолжалась с 1 сентября 1939 года                  по 2 сентября 1945 года.</vt:lpstr>
      <vt:lpstr> 2. Против какой страны в гитлеровской Германии был разработан план «Барбаросса»? </vt:lpstr>
      <vt:lpstr> 3. Как называлась пограничная застава,  которая одной из первых приняла на себя удар фашистских полчищ? </vt:lpstr>
      <vt:lpstr> 4. Какой российский город стал первым в истории Второй мировой войны городом, откуда выгнали фашистов? </vt:lpstr>
      <vt:lpstr> 5. Когда на Красной площади Москвы проходил парад,  который начался не в 10, а в 9 часов утра и шёл всего лишь около получаса?  </vt:lpstr>
      <vt:lpstr> 6. В ходе какой битвы Великой Отечественной войны шли бои за Мамаев курган? </vt:lpstr>
      <vt:lpstr>7. Какой отечественный танк стал легендой Второй Мировой войны?</vt:lpstr>
      <vt:lpstr>8. Во время Великой Отечественной войны наши фронтовики называли самоходную артиллерийскую установку СУ-152 (позже ИСУ-152) «зверобоем».  За что? </vt:lpstr>
      <vt:lpstr>9. На бутылках с горючей смесью, используемых русскими во время Великой Отечественной войны, часто наклеивались этикетки. Что на них было написано? </vt:lpstr>
      <vt:lpstr>10. Этот российский город - герой отважно защищался и в Смутное время, и от войск Наполеона, и в 1941 году. Назовите его? </vt:lpstr>
      <vt:lpstr>11. Какой советский самолёт в годы войны называли «летающим танком»? </vt:lpstr>
      <vt:lpstr>12. 28 июля 1942 г. Сталин И.В. издал знаменитый Приказ №227. О чём же говорилось в этом приказе? </vt:lpstr>
      <vt:lpstr>13. «В человеке должно быть всё прекрасно и лицо, и одежда, и душа, и мысли». Эти слова внесла в записную книжку комсомолка - партизанка. Ещё пионеркой она прочла о подвиге героини войны Татьяны Саломахиной. Попав в руки немцев, девушка назвалась её именем. Назови её? </vt:lpstr>
      <vt:lpstr> 14. Какой город России в годы Великой Отечественной войны выдержал 900-дневную осаду немецких войск? </vt:lpstr>
      <vt:lpstr>15. По льду какого озера проходила «Дорога жизни»? </vt:lpstr>
      <vt:lpstr>16. Что было построено в 1943 году на премию                  А. Толстого, которую он получил за роман «Хождение по мукам»? </vt:lpstr>
      <vt:lpstr> 17. Какое название получило советское реактивное орудие залпового огня времён Великой Отечественной войны? </vt:lpstr>
      <vt:lpstr>18. Великая Отечественная война. Почему - Великая и почему - Отечественная? </vt:lpstr>
      <vt:lpstr>19. Кто был начальником Штаба партизанского движения в годы войны? </vt:lpstr>
      <vt:lpstr>20. В ночь на 18 февраля 1945 года в концлагере Маутхаузен (Австралия), в числе других заключённых (около 500 человек), был облит водой на морозе и погиб. Стал символом несгибаемой воли и стойкости. </vt:lpstr>
      <vt:lpstr>21. Подвиг какого советского лётчика отражён в книге Б.Н. Полевого «Повесть о настоящем человеке»? </vt:lpstr>
      <vt:lpstr> 22. К 60-летию Победы на Поклонной горе Москвы установлен памятник, изображающий четырёх солдат. Что символизирует каждый из них?  </vt:lpstr>
      <vt:lpstr>23. Про котёнка Василия с улицы Лизюкова знают все, а в честь кого названа эта известная улица города Воронежа? </vt:lpstr>
      <vt:lpstr>24. Воронежцы установили у себя памятник, демонтированный в Вильнюсе. Ведь этот генерал освобождал от фашистов и Воронеж, и Прибалтику. Назовите военачальника. </vt:lpstr>
      <vt:lpstr>25. Самое знаменитое письмо с фронтов Великой Отечественной войны - это... Какое? </vt:lpstr>
      <vt:lpstr>26. В каком городе Германии проходил суд над главными фашистскими преступниками? </vt:lpstr>
      <vt:lpstr>27. Скольким уроженцам нашей республики было присвоено высокое звание Героя Советского Союза? </vt:lpstr>
      <vt:lpstr>28. Герои Советского Союза - наши земляки, призванные в ряды Красной Армии из Звениговского района? </vt:lpstr>
      <vt:lpstr>Слайд 30</vt:lpstr>
      <vt:lpstr>29. Назовите кавалеров Орденов Славы трёх степеней уроженцев Звениговской земли. </vt:lpstr>
      <vt:lpstr>Сочинение – рассуждение: «Как ты думаешь, что нужно делать, чтобы войны больше не было?»</vt:lpstr>
      <vt:lpstr>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 Назовите начало Второй Мировой войны и какие страны были в неё внянуты?</dc:title>
  <dc:creator>Admin</dc:creator>
  <cp:lastModifiedBy>Admin</cp:lastModifiedBy>
  <cp:revision>141</cp:revision>
  <dcterms:created xsi:type="dcterms:W3CDTF">2020-02-22T15:09:01Z</dcterms:created>
  <dcterms:modified xsi:type="dcterms:W3CDTF">2020-03-25T12:47:46Z</dcterms:modified>
</cp:coreProperties>
</file>