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ppt" ContentType="application/vnd.ms-powerpoint"/>
  <Default Extension="wav" ContentType="audio/wav"/>
  <Default Extension="wdp" ContentType="image/vnd.ms-photo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sldIdLst>
    <p:sldId id="266" r:id="rId2"/>
    <p:sldId id="267" r:id="rId3"/>
    <p:sldId id="270" r:id="rId4"/>
    <p:sldId id="271" r:id="rId5"/>
    <p:sldId id="256" r:id="rId6"/>
    <p:sldId id="273" r:id="rId7"/>
    <p:sldId id="275" r:id="rId8"/>
    <p:sldId id="260" r:id="rId9"/>
    <p:sldId id="276" r:id="rId10"/>
    <p:sldId id="261" r:id="rId11"/>
    <p:sldId id="277" r:id="rId12"/>
    <p:sldId id="262" r:id="rId13"/>
    <p:sldId id="263" r:id="rId14"/>
    <p:sldId id="274" r:id="rId15"/>
    <p:sldId id="264" r:id="rId16"/>
    <p:sldId id="278" r:id="rId17"/>
    <p:sldId id="265" r:id="rId18"/>
    <p:sldId id="272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99"/>
    <a:srgbClr val="FF9966"/>
    <a:srgbClr val="33CC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4" autoAdjust="0"/>
    <p:restoredTop sz="94662" autoAdjust="0"/>
  </p:normalViewPr>
  <p:slideViewPr>
    <p:cSldViewPr>
      <p:cViewPr>
        <p:scale>
          <a:sx n="73" d="100"/>
          <a:sy n="73" d="100"/>
        </p:scale>
        <p:origin x="-336" y="1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AE6E09-2EFA-4776-981D-3BD16B93F0D5}" type="datetimeFigureOut">
              <a:rPr lang="ru-RU" smtClean="0"/>
              <a:t>21.04.2016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11E415-1CEE-4B9E-8E62-FE4FD27AF1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29498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99FB11C-65FB-49BB-8F52-091626A20440}" type="slidenum">
              <a:rPr lang="ru-RU">
                <a:latin typeface="Arial" charset="0"/>
              </a:rPr>
              <a:pPr/>
              <a:t>16</a:t>
            </a:fld>
            <a:endParaRPr lang="ru-RU">
              <a:latin typeface="Arial" charset="0"/>
            </a:endParaRPr>
          </a:p>
        </p:txBody>
      </p:sp>
      <p:sp>
        <p:nvSpPr>
          <p:cNvPr id="225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ru-RU" smtClean="0">
                <a:latin typeface="Arial" charset="0"/>
              </a:rPr>
              <a:t>№1</a:t>
            </a:r>
            <a:r>
              <a:rPr lang="en-US" smtClean="0">
                <a:latin typeface="Arial" charset="0"/>
              </a:rPr>
              <a:t>620</a:t>
            </a:r>
            <a:r>
              <a:rPr lang="ru-RU" smtClean="0">
                <a:latin typeface="Arial" charset="0"/>
              </a:rPr>
              <a:t>.</a:t>
            </a:r>
            <a:r>
              <a:rPr lang="en-US" smtClean="0">
                <a:latin typeface="Arial" charset="0"/>
              </a:rPr>
              <a:t> </a:t>
            </a:r>
            <a:r>
              <a:rPr lang="ru-RU" smtClean="0">
                <a:latin typeface="Arial" charset="0"/>
              </a:rPr>
              <a:t> Математика 5 класс. Н.Я.Виленкин.</a:t>
            </a:r>
          </a:p>
          <a:p>
            <a:pPr eaLnBrk="1" hangingPunct="1"/>
            <a:endParaRPr lang="ru-RU" smtClean="0">
              <a:latin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6EF3B-E367-4239-A350-D2FF977AA37C}" type="datetimeFigureOut">
              <a:rPr lang="ru-RU" smtClean="0"/>
              <a:t>21.04.2016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1D92FE3-BFF4-4CD6-902D-3432D25A9372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6EF3B-E367-4239-A350-D2FF977AA37C}" type="datetimeFigureOut">
              <a:rPr lang="ru-RU" smtClean="0"/>
              <a:t>21.04.2016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92FE3-BFF4-4CD6-902D-3432D25A937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6EF3B-E367-4239-A350-D2FF977AA37C}" type="datetimeFigureOut">
              <a:rPr lang="ru-RU" smtClean="0"/>
              <a:t>21.04.2016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92FE3-BFF4-4CD6-902D-3432D25A937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2117725" y="0"/>
            <a:ext cx="6867525" cy="106521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209800" y="1927225"/>
            <a:ext cx="3311525" cy="19986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5673725" y="1927225"/>
            <a:ext cx="3311525" cy="19986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2209800" y="4078288"/>
            <a:ext cx="3311525" cy="200025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673725" y="4078288"/>
            <a:ext cx="3311525" cy="200025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AAD6E5-7418-472C-8488-DFCEAF0EE5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84613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6EF3B-E367-4239-A350-D2FF977AA37C}" type="datetimeFigureOut">
              <a:rPr lang="ru-RU" smtClean="0"/>
              <a:t>21.04.2016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92FE3-BFF4-4CD6-902D-3432D25A937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6EF3B-E367-4239-A350-D2FF977AA37C}" type="datetimeFigureOut">
              <a:rPr lang="ru-RU" smtClean="0"/>
              <a:t>21.04.2016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92FE3-BFF4-4CD6-902D-3432D25A9372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6EF3B-E367-4239-A350-D2FF977AA37C}" type="datetimeFigureOut">
              <a:rPr lang="ru-RU" smtClean="0"/>
              <a:t>21.04.2016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92FE3-BFF4-4CD6-902D-3432D25A9372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6EF3B-E367-4239-A350-D2FF977AA37C}" type="datetimeFigureOut">
              <a:rPr lang="ru-RU" smtClean="0"/>
              <a:t>21.04.2016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92FE3-BFF4-4CD6-902D-3432D25A9372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6EF3B-E367-4239-A350-D2FF977AA37C}" type="datetimeFigureOut">
              <a:rPr lang="ru-RU" smtClean="0"/>
              <a:t>21.04.2016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92FE3-BFF4-4CD6-902D-3432D25A937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6EF3B-E367-4239-A350-D2FF977AA37C}" type="datetimeFigureOut">
              <a:rPr lang="ru-RU" smtClean="0"/>
              <a:t>21.04.2016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92FE3-BFF4-4CD6-902D-3432D25A937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6EF3B-E367-4239-A350-D2FF977AA37C}" type="datetimeFigureOut">
              <a:rPr lang="ru-RU" smtClean="0"/>
              <a:t>21.04.2016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92FE3-BFF4-4CD6-902D-3432D25A937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6EF3B-E367-4239-A350-D2FF977AA37C}" type="datetimeFigureOut">
              <a:rPr lang="ru-RU" smtClean="0"/>
              <a:t>21.04.2016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92FE3-BFF4-4CD6-902D-3432D25A937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09F6EF3B-E367-4239-A350-D2FF977AA37C}" type="datetimeFigureOut">
              <a:rPr lang="ru-RU" smtClean="0"/>
              <a:t>21.04.2016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E1D92FE3-BFF4-4CD6-902D-3432D25A9372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_______Microsoft_PowerPoint_97-20032.ppt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4.em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0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0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_______Microsoft_PowerPoint_97-20031.ppt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4.e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2708920"/>
            <a:ext cx="8856984" cy="1159769"/>
          </a:xfrm>
        </p:spPr>
        <p:txBody>
          <a:bodyPr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sz="3200" b="1" dirty="0" smtClean="0">
                <a:ln/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Урок математики на тему: </a:t>
            </a:r>
            <a:br>
              <a:rPr lang="ru-RU" sz="3200" b="1" dirty="0" smtClean="0">
                <a:ln/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ru-RU" sz="3200" b="1" dirty="0" smtClean="0">
                <a:ln/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«Угол. </a:t>
            </a:r>
            <a:r>
              <a:rPr lang="ru-RU" sz="3200" b="1" dirty="0" smtClean="0">
                <a:ln/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Измерение углов».</a:t>
            </a:r>
            <a:endParaRPr lang="ru-RU" sz="3200" b="1" dirty="0">
              <a:ln/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3083" name="Picture 11" descr="C:\Users\Юлия\Documents\Школа\Наглядная геометрия\1360671292_loviotve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845" y="116632"/>
            <a:ext cx="4027374" cy="2770833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03293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Юлия\Documents\Школа\Наглядная геометрия\Protractor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267" y="332656"/>
            <a:ext cx="8675688" cy="4700588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Арка 3"/>
          <p:cNvSpPr/>
          <p:nvPr/>
        </p:nvSpPr>
        <p:spPr>
          <a:xfrm>
            <a:off x="341606" y="188640"/>
            <a:ext cx="7920880" cy="7729411"/>
          </a:xfrm>
          <a:prstGeom prst="blockArc">
            <a:avLst>
              <a:gd name="adj1" fmla="val 10897963"/>
              <a:gd name="adj2" fmla="val 21346803"/>
              <a:gd name="adj3" fmla="val 2333"/>
            </a:avLst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4309183" y="3873325"/>
            <a:ext cx="0" cy="36004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Прямоугольник 6"/>
              <p:cNvSpPr/>
              <p:nvPr/>
            </p:nvSpPr>
            <p:spPr>
              <a:xfrm>
                <a:off x="1908094" y="4685745"/>
                <a:ext cx="5458033" cy="694998"/>
              </a:xfrm>
              <a:prstGeom prst="rect">
                <a:avLst/>
              </a:prstGeom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wrap="none">
                <a:spAutoFit/>
              </a:bodyPr>
              <a:lstStyle/>
              <a:p>
                <a:pPr algn="just"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2400" dirty="0" smtClean="0">
                    <a:effectLst/>
                    <a:latin typeface="Times New Roman" pitchFamily="18" charset="0"/>
                    <a:ea typeface="Calibri"/>
                    <a:cs typeface="Times New Roman" pitchFamily="18" charset="0"/>
                  </a:rPr>
                  <a:t>Градус – это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400" i="1">
                            <a:effectLst/>
                            <a:latin typeface="Cambria Math"/>
                            <a:ea typeface="Calibri"/>
                            <a:cs typeface="Times New Roman"/>
                          </a:rPr>
                        </m:ctrlPr>
                      </m:fPr>
                      <m:num>
                        <m:r>
                          <a:rPr lang="ru-RU" sz="2400" i="1">
                            <a:effectLst/>
                            <a:latin typeface="Cambria Math"/>
                            <a:ea typeface="Calibri"/>
                            <a:cs typeface="Times New Roman"/>
                          </a:rPr>
                          <m:t>1</m:t>
                        </m:r>
                      </m:num>
                      <m:den>
                        <m:r>
                          <a:rPr lang="ru-RU" sz="2400" i="1">
                            <a:effectLst/>
                            <a:latin typeface="Cambria Math"/>
                            <a:ea typeface="Calibri"/>
                            <a:cs typeface="Times New Roman"/>
                          </a:rPr>
                          <m:t>180</m:t>
                        </m:r>
                      </m:den>
                    </m:f>
                  </m:oMath>
                </a14:m>
                <a:r>
                  <a:rPr lang="ru-RU" sz="2400" dirty="0">
                    <a:effectLst/>
                    <a:latin typeface="Times New Roman" pitchFamily="18" charset="0"/>
                    <a:ea typeface="Times New Roman"/>
                    <a:cs typeface="Times New Roman" pitchFamily="18" charset="0"/>
                  </a:rPr>
                  <a:t> доля развернутого угла.</a:t>
                </a:r>
                <a:endParaRPr lang="ru-RU" sz="2400" dirty="0">
                  <a:effectLst/>
                  <a:latin typeface="Times New Roman" pitchFamily="18" charset="0"/>
                  <a:ea typeface="Calibri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7" name="Прямоугольник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08094" y="4685745"/>
                <a:ext cx="5458033" cy="694998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Прямоугольник 7"/>
          <p:cNvSpPr/>
          <p:nvPr/>
        </p:nvSpPr>
        <p:spPr>
          <a:xfrm>
            <a:off x="1461737" y="6074462"/>
            <a:ext cx="6604101" cy="46166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effectLst/>
                <a:latin typeface="Times New Roman"/>
                <a:ea typeface="Times New Roman"/>
              </a:rPr>
              <a:t>«Градус» в переводе с лат. означает шаг, ступень. </a:t>
            </a:r>
            <a:endParaRPr lang="ru-RU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2873109" y="5450189"/>
                <a:ext cx="3528003" cy="461665"/>
              </a:xfrm>
              <a:prstGeom prst="rect">
                <a:avLst/>
              </a:prstGeom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r>
                  <a:rPr lang="ru-RU" sz="2400" dirty="0" smtClean="0">
                    <a:latin typeface="Times New Roman" pitchFamily="18" charset="0"/>
                    <a:cs typeface="Times New Roman" pitchFamily="18" charset="0"/>
                  </a:rPr>
                  <a:t>Обозначение градуса: 1</a:t>
                </a:r>
                <a14:m>
                  <m:oMath xmlns:m="http://schemas.openxmlformats.org/officeDocument/2006/math">
                    <m:r>
                      <a:rPr lang="ru-RU" sz="2400" i="1" smtClean="0">
                        <a:latin typeface="Cambria Math"/>
                        <a:ea typeface="Cambria Math"/>
                        <a:cs typeface="Times New Roman" pitchFamily="18" charset="0"/>
                      </a:rPr>
                      <m:t>°</m:t>
                    </m:r>
                  </m:oMath>
                </a14:m>
                <a:endParaRPr lang="ru-RU" sz="24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73109" y="5450189"/>
                <a:ext cx="3528003" cy="461665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257434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  <p:bldP spid="8" grpId="0" animBg="1"/>
      <p:bldP spid="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74" name="Object 2"/>
          <p:cNvGraphicFramePr>
            <a:graphicFrameLocks noChangeAspect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1" name="Презентация" r:id="rId3" imgW="4572100" imgH="3428849" progId="PowerPoint.Show.8">
                  <p:embed/>
                </p:oleObj>
              </mc:Choice>
              <mc:Fallback>
                <p:oleObj name="Презентация" r:id="rId3" imgW="4572100" imgH="3428849" progId="PowerPoint.Show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9144000" cy="6858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1700213"/>
            <a:ext cx="8001000" cy="4267200"/>
          </a:xfrm>
        </p:spPr>
        <p:txBody>
          <a:bodyPr lIns="91440" tIns="45720" rIns="91440" bIns="45720"/>
          <a:lstStyle/>
          <a:p>
            <a:pPr marL="469900" indent="-469900" eaLnBrk="1" hangingPunct="1">
              <a:buFont typeface="Wingdings" pitchFamily="2" charset="2"/>
              <a:buNone/>
            </a:pPr>
            <a:r>
              <a:rPr lang="ru-RU" smtClean="0"/>
              <a:t> </a:t>
            </a:r>
          </a:p>
        </p:txBody>
      </p:sp>
      <p:sp>
        <p:nvSpPr>
          <p:cNvPr id="26629" name="Line 5"/>
          <p:cNvSpPr>
            <a:spLocks noChangeShapeType="1"/>
          </p:cNvSpPr>
          <p:nvPr/>
        </p:nvSpPr>
        <p:spPr bwMode="auto">
          <a:xfrm flipV="1">
            <a:off x="2555875" y="4365625"/>
            <a:ext cx="4392613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6631" name="Arc 7"/>
          <p:cNvSpPr>
            <a:spLocks/>
          </p:cNvSpPr>
          <p:nvPr/>
        </p:nvSpPr>
        <p:spPr bwMode="auto">
          <a:xfrm rot="-2426582">
            <a:off x="2916238" y="2349500"/>
            <a:ext cx="3606800" cy="3397250"/>
          </a:xfrm>
          <a:custGeom>
            <a:avLst/>
            <a:gdLst>
              <a:gd name="T0" fmla="*/ 0 w 35799"/>
              <a:gd name="T1" fmla="*/ 56509418 h 32972"/>
              <a:gd name="T2" fmla="*/ 330541983 w 35799"/>
              <a:gd name="T3" fmla="*/ 350033528 h 32972"/>
              <a:gd name="T4" fmla="*/ 144131842 w 35799"/>
              <a:gd name="T5" fmla="*/ 229307363 h 32972"/>
              <a:gd name="T6" fmla="*/ 0 60000 65536"/>
              <a:gd name="T7" fmla="*/ 0 60000 65536"/>
              <a:gd name="T8" fmla="*/ 0 60000 65536"/>
              <a:gd name="T9" fmla="*/ 0 w 35799"/>
              <a:gd name="T10" fmla="*/ 0 h 32972"/>
              <a:gd name="T11" fmla="*/ 35799 w 35799"/>
              <a:gd name="T12" fmla="*/ 32972 h 3297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5799" h="32972" fill="none" extrusionOk="0">
                <a:moveTo>
                  <a:pt x="-1" y="5322"/>
                </a:moveTo>
                <a:cubicBezTo>
                  <a:pt x="3934" y="1890"/>
                  <a:pt x="8978" y="-1"/>
                  <a:pt x="14199" y="0"/>
                </a:cubicBezTo>
                <a:cubicBezTo>
                  <a:pt x="26128" y="0"/>
                  <a:pt x="35799" y="9670"/>
                  <a:pt x="35799" y="21600"/>
                </a:cubicBezTo>
                <a:cubicBezTo>
                  <a:pt x="35799" y="25617"/>
                  <a:pt x="34678" y="29556"/>
                  <a:pt x="32563" y="32972"/>
                </a:cubicBezTo>
              </a:path>
              <a:path w="35799" h="32972" stroke="0" extrusionOk="0">
                <a:moveTo>
                  <a:pt x="-1" y="5322"/>
                </a:moveTo>
                <a:cubicBezTo>
                  <a:pt x="3934" y="1890"/>
                  <a:pt x="8978" y="-1"/>
                  <a:pt x="14199" y="0"/>
                </a:cubicBezTo>
                <a:cubicBezTo>
                  <a:pt x="26128" y="0"/>
                  <a:pt x="35799" y="9670"/>
                  <a:pt x="35799" y="21600"/>
                </a:cubicBezTo>
                <a:cubicBezTo>
                  <a:pt x="35799" y="25617"/>
                  <a:pt x="34678" y="29556"/>
                  <a:pt x="32563" y="32972"/>
                </a:cubicBezTo>
                <a:lnTo>
                  <a:pt x="14199" y="21600"/>
                </a:lnTo>
                <a:close/>
              </a:path>
            </a:pathLst>
          </a:cu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6632" name="Line 8"/>
          <p:cNvSpPr>
            <a:spLocks noChangeShapeType="1"/>
          </p:cNvSpPr>
          <p:nvPr/>
        </p:nvSpPr>
        <p:spPr bwMode="auto">
          <a:xfrm>
            <a:off x="4716463" y="1989138"/>
            <a:ext cx="0" cy="2376487"/>
          </a:xfrm>
          <a:prstGeom prst="line">
            <a:avLst/>
          </a:prstGeom>
          <a:noFill/>
          <a:ln w="76200">
            <a:solidFill>
              <a:srgbClr val="8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6633" name="Text Box 9"/>
          <p:cNvSpPr txBox="1">
            <a:spLocks noChangeArrowheads="1"/>
          </p:cNvSpPr>
          <p:nvPr/>
        </p:nvSpPr>
        <p:spPr bwMode="auto">
          <a:xfrm>
            <a:off x="611188" y="333375"/>
            <a:ext cx="7308850" cy="137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ru-RU" sz="2800" b="1" i="1">
                <a:solidFill>
                  <a:srgbClr val="FF0000"/>
                </a:solidFill>
                <a:latin typeface="Verdana" pitchFamily="34" charset="0"/>
              </a:rPr>
              <a:t>Единицу величины угла называют </a:t>
            </a:r>
            <a:r>
              <a:rPr lang="ru-RU" sz="2800" b="1" i="1">
                <a:solidFill>
                  <a:srgbClr val="660066"/>
                </a:solidFill>
                <a:latin typeface="Verdana" pitchFamily="34" charset="0"/>
              </a:rPr>
              <a:t>градусом</a:t>
            </a:r>
            <a:r>
              <a:rPr lang="ru-RU" sz="2800" b="1" i="1">
                <a:solidFill>
                  <a:srgbClr val="660066"/>
                </a:solidFill>
                <a:latin typeface="Arial" pitchFamily="34" charset="0"/>
              </a:rPr>
              <a:t>.</a:t>
            </a:r>
          </a:p>
          <a:p>
            <a:pPr algn="ctr"/>
            <a:endParaRPr lang="ru-RU" sz="2800" b="1" i="1">
              <a:solidFill>
                <a:srgbClr val="660066"/>
              </a:solidFill>
              <a:latin typeface="Verdana" pitchFamily="34" charset="0"/>
            </a:endParaRPr>
          </a:p>
        </p:txBody>
      </p:sp>
      <p:sp>
        <p:nvSpPr>
          <p:cNvPr id="26634" name="Line 10"/>
          <p:cNvSpPr>
            <a:spLocks noChangeShapeType="1"/>
          </p:cNvSpPr>
          <p:nvPr/>
        </p:nvSpPr>
        <p:spPr bwMode="auto">
          <a:xfrm flipH="1">
            <a:off x="4716463" y="1989138"/>
            <a:ext cx="142875" cy="2376487"/>
          </a:xfrm>
          <a:prstGeom prst="line">
            <a:avLst/>
          </a:prstGeom>
          <a:noFill/>
          <a:ln w="76200">
            <a:solidFill>
              <a:srgbClr val="8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6635" name="Text Box 11"/>
          <p:cNvSpPr txBox="1">
            <a:spLocks noChangeArrowheads="1"/>
          </p:cNvSpPr>
          <p:nvPr/>
        </p:nvSpPr>
        <p:spPr bwMode="auto">
          <a:xfrm>
            <a:off x="2124075" y="4005263"/>
            <a:ext cx="4413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>
                <a:solidFill>
                  <a:srgbClr val="008000"/>
                </a:solidFill>
                <a:latin typeface="Verdana" pitchFamily="34" charset="0"/>
              </a:rPr>
              <a:t>С</a:t>
            </a:r>
          </a:p>
        </p:txBody>
      </p:sp>
      <p:sp>
        <p:nvSpPr>
          <p:cNvPr id="26636" name="Text Box 12"/>
          <p:cNvSpPr txBox="1">
            <a:spLocks noChangeArrowheads="1"/>
          </p:cNvSpPr>
          <p:nvPr/>
        </p:nvSpPr>
        <p:spPr bwMode="auto">
          <a:xfrm>
            <a:off x="6948488" y="3933825"/>
            <a:ext cx="45878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>
                <a:solidFill>
                  <a:srgbClr val="008000"/>
                </a:solidFill>
                <a:latin typeface="Verdana" pitchFamily="34" charset="0"/>
              </a:rPr>
              <a:t>К</a:t>
            </a:r>
          </a:p>
        </p:txBody>
      </p:sp>
      <p:sp>
        <p:nvSpPr>
          <p:cNvPr id="26637" name="Oval 13"/>
          <p:cNvSpPr>
            <a:spLocks noChangeArrowheads="1"/>
          </p:cNvSpPr>
          <p:nvPr/>
        </p:nvSpPr>
        <p:spPr bwMode="auto">
          <a:xfrm>
            <a:off x="4643438" y="4292600"/>
            <a:ext cx="144462" cy="144463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 sz="1800">
              <a:latin typeface="Verdana" pitchFamily="34" charset="0"/>
            </a:endParaRPr>
          </a:p>
        </p:txBody>
      </p:sp>
      <p:sp>
        <p:nvSpPr>
          <p:cNvPr id="26638" name="Text Box 14"/>
          <p:cNvSpPr txBox="1">
            <a:spLocks noChangeArrowheads="1"/>
          </p:cNvSpPr>
          <p:nvPr/>
        </p:nvSpPr>
        <p:spPr bwMode="auto">
          <a:xfrm>
            <a:off x="4500563" y="4437063"/>
            <a:ext cx="4730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8000"/>
                </a:solidFill>
                <a:latin typeface="Verdana" pitchFamily="34" charset="0"/>
              </a:rPr>
              <a:t>М</a:t>
            </a:r>
          </a:p>
        </p:txBody>
      </p:sp>
      <p:sp>
        <p:nvSpPr>
          <p:cNvPr id="3085" name="Text Box 15"/>
          <p:cNvSpPr txBox="1">
            <a:spLocks noChangeArrowheads="1"/>
          </p:cNvSpPr>
          <p:nvPr/>
        </p:nvSpPr>
        <p:spPr bwMode="auto">
          <a:xfrm>
            <a:off x="4284663" y="1989138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 sz="1800">
              <a:latin typeface="Verdana" pitchFamily="34" charset="0"/>
            </a:endParaRPr>
          </a:p>
        </p:txBody>
      </p:sp>
      <p:sp>
        <p:nvSpPr>
          <p:cNvPr id="26640" name="Text Box 16"/>
          <p:cNvSpPr txBox="1">
            <a:spLocks noChangeArrowheads="1"/>
          </p:cNvSpPr>
          <p:nvPr/>
        </p:nvSpPr>
        <p:spPr bwMode="auto">
          <a:xfrm>
            <a:off x="4264025" y="1927225"/>
            <a:ext cx="4206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8000"/>
                </a:solidFill>
                <a:latin typeface="Verdana" pitchFamily="34" charset="0"/>
              </a:rPr>
              <a:t>А</a:t>
            </a:r>
          </a:p>
        </p:txBody>
      </p:sp>
      <p:sp>
        <p:nvSpPr>
          <p:cNvPr id="26641" name="Text Box 17"/>
          <p:cNvSpPr txBox="1">
            <a:spLocks noChangeArrowheads="1"/>
          </p:cNvSpPr>
          <p:nvPr/>
        </p:nvSpPr>
        <p:spPr bwMode="auto">
          <a:xfrm>
            <a:off x="4911725" y="1927225"/>
            <a:ext cx="4159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8000"/>
                </a:solidFill>
                <a:latin typeface="Verdana" pitchFamily="34" charset="0"/>
              </a:rPr>
              <a:t>В</a:t>
            </a:r>
          </a:p>
        </p:txBody>
      </p:sp>
      <p:sp>
        <p:nvSpPr>
          <p:cNvPr id="26642" name="Line 18"/>
          <p:cNvSpPr>
            <a:spLocks noChangeShapeType="1"/>
          </p:cNvSpPr>
          <p:nvPr/>
        </p:nvSpPr>
        <p:spPr bwMode="auto">
          <a:xfrm flipH="1">
            <a:off x="827088" y="2276475"/>
            <a:ext cx="288925" cy="288925"/>
          </a:xfrm>
          <a:prstGeom prst="line">
            <a:avLst/>
          </a:prstGeom>
          <a:noFill/>
          <a:ln w="76200">
            <a:solidFill>
              <a:srgbClr val="8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6643" name="Line 19"/>
          <p:cNvSpPr>
            <a:spLocks noChangeShapeType="1"/>
          </p:cNvSpPr>
          <p:nvPr/>
        </p:nvSpPr>
        <p:spPr bwMode="auto">
          <a:xfrm flipH="1">
            <a:off x="827088" y="2565400"/>
            <a:ext cx="433387" cy="0"/>
          </a:xfrm>
          <a:prstGeom prst="line">
            <a:avLst/>
          </a:prstGeom>
          <a:noFill/>
          <a:ln w="76200">
            <a:solidFill>
              <a:srgbClr val="8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6644" name="Text Box 20"/>
          <p:cNvSpPr txBox="1">
            <a:spLocks noChangeArrowheads="1"/>
          </p:cNvSpPr>
          <p:nvPr/>
        </p:nvSpPr>
        <p:spPr bwMode="auto">
          <a:xfrm>
            <a:off x="1187450" y="2133600"/>
            <a:ext cx="1195388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>
                <a:solidFill>
                  <a:srgbClr val="008000"/>
                </a:solidFill>
                <a:latin typeface="Verdana" pitchFamily="34" charset="0"/>
              </a:rPr>
              <a:t>АМВ</a:t>
            </a:r>
          </a:p>
        </p:txBody>
      </p:sp>
      <p:sp>
        <p:nvSpPr>
          <p:cNvPr id="26645" name="Text Box 21"/>
          <p:cNvSpPr txBox="1">
            <a:spLocks noChangeArrowheads="1"/>
          </p:cNvSpPr>
          <p:nvPr/>
        </p:nvSpPr>
        <p:spPr bwMode="auto">
          <a:xfrm>
            <a:off x="2319338" y="2143125"/>
            <a:ext cx="4492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latin typeface="Verdana" pitchFamily="34" charset="0"/>
              </a:rPr>
              <a:t>=</a:t>
            </a:r>
          </a:p>
        </p:txBody>
      </p:sp>
      <p:sp>
        <p:nvSpPr>
          <p:cNvPr id="26646" name="Text Box 22"/>
          <p:cNvSpPr txBox="1">
            <a:spLocks noChangeArrowheads="1"/>
          </p:cNvSpPr>
          <p:nvPr/>
        </p:nvSpPr>
        <p:spPr bwMode="auto">
          <a:xfrm>
            <a:off x="2700338" y="2133600"/>
            <a:ext cx="436562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>
                <a:latin typeface="Verdana" pitchFamily="34" charset="0"/>
              </a:rPr>
              <a:t>1</a:t>
            </a:r>
          </a:p>
        </p:txBody>
      </p:sp>
      <p:sp>
        <p:nvSpPr>
          <p:cNvPr id="26648" name="Oval 24"/>
          <p:cNvSpPr>
            <a:spLocks noChangeArrowheads="1"/>
          </p:cNvSpPr>
          <p:nvPr/>
        </p:nvSpPr>
        <p:spPr bwMode="auto">
          <a:xfrm>
            <a:off x="3059113" y="2133600"/>
            <a:ext cx="144462" cy="142875"/>
          </a:xfrm>
          <a:prstGeom prst="ellipse">
            <a:avLst/>
          </a:prstGeom>
          <a:noFill/>
          <a:ln w="38100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 sz="1800"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415129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66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66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66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480"/>
                            </p:stCondLst>
                            <p:childTnLst>
                              <p:par>
                                <p:cTn id="1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66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66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66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66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66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66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66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66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66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66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66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66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66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66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66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66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66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66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66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266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66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66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66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266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66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66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66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266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66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66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66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66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66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66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266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266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266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266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266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266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9" grpId="0" animBg="1"/>
      <p:bldP spid="26631" grpId="0" animBg="1"/>
      <p:bldP spid="26632" grpId="0" animBg="1"/>
      <p:bldP spid="26634" grpId="0" animBg="1"/>
      <p:bldP spid="26635" grpId="0"/>
      <p:bldP spid="26636" grpId="0"/>
      <p:bldP spid="26637" grpId="0" animBg="1"/>
      <p:bldP spid="26638" grpId="0"/>
      <p:bldP spid="26640" grpId="0"/>
      <p:bldP spid="26641" grpId="0"/>
      <p:bldP spid="26642" grpId="0" animBg="1"/>
      <p:bldP spid="26643" grpId="0" animBg="1"/>
      <p:bldP spid="26644" grpId="0"/>
      <p:bldP spid="26645" grpId="0"/>
      <p:bldP spid="26646" grpId="0"/>
      <p:bldP spid="2664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 descr="C:\Users\Юлия\Documents\Школа\Наглядная геометрия\8593_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0317" y="3501008"/>
            <a:ext cx="4032448" cy="3225959"/>
          </a:xfrm>
          <a:prstGeom prst="rect">
            <a:avLst/>
          </a:prstGeom>
          <a:noFill/>
          <a:effectLst>
            <a:softEdge rad="635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257017" y="618196"/>
            <a:ext cx="6462464" cy="3108543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</a:pPr>
            <a:r>
              <a:rPr lang="ru-RU" sz="2800" dirty="0" smtClean="0"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Центр транспортира необходимо совместить с вершиной угла;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ru-RU" sz="2800" dirty="0">
                <a:latin typeface="Times New Roman" pitchFamily="18" charset="0"/>
                <a:ea typeface="Times New Roman"/>
                <a:cs typeface="Times New Roman" pitchFamily="18" charset="0"/>
              </a:rPr>
              <a:t>О</a:t>
            </a:r>
            <a:r>
              <a:rPr lang="ru-RU" sz="28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дна </a:t>
            </a:r>
            <a:r>
              <a:rPr lang="ru-RU" sz="2800" dirty="0">
                <a:latin typeface="Times New Roman" pitchFamily="18" charset="0"/>
                <a:ea typeface="Times New Roman"/>
                <a:cs typeface="Times New Roman" pitchFamily="18" charset="0"/>
              </a:rPr>
              <a:t>из сторон угла </a:t>
            </a:r>
            <a:r>
              <a:rPr lang="ru-RU" sz="28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должна проходить </a:t>
            </a:r>
            <a:r>
              <a:rPr lang="ru-RU" sz="2800" dirty="0">
                <a:latin typeface="Times New Roman" pitchFamily="18" charset="0"/>
                <a:ea typeface="Times New Roman"/>
                <a:cs typeface="Times New Roman" pitchFamily="18" charset="0"/>
              </a:rPr>
              <a:t>через начало </a:t>
            </a:r>
            <a:r>
              <a:rPr lang="ru-RU" sz="28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отсчёта на шкале (нулевое деление);</a:t>
            </a:r>
            <a:endParaRPr lang="ru-RU" sz="2800" dirty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</a:pPr>
            <a:r>
              <a:rPr lang="ru-RU" sz="2800" dirty="0" smtClean="0"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Другая сторона покажет величину угла в градусах;</a:t>
            </a:r>
            <a:endParaRPr lang="ru-RU" sz="2800" dirty="0">
              <a:effectLst/>
              <a:latin typeface="Times New Roman" pitchFamily="18" charset="0"/>
              <a:ea typeface="Times New Roman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859957" y="33421"/>
            <a:ext cx="52565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2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Алгоритм измерения углов:</a:t>
            </a:r>
            <a:endParaRPr lang="ru-RU" sz="3200" b="1" i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6350" stA="55000" endA="300" endPos="455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48308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Юлия\Downloads\зелёный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2026" y="417186"/>
            <a:ext cx="7266126" cy="40641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2" name="Прямая соединительная линия 11"/>
          <p:cNvCxnSpPr/>
          <p:nvPr/>
        </p:nvCxnSpPr>
        <p:spPr>
          <a:xfrm flipV="1">
            <a:off x="4655089" y="908720"/>
            <a:ext cx="0" cy="305187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Группа 7"/>
          <p:cNvGrpSpPr/>
          <p:nvPr/>
        </p:nvGrpSpPr>
        <p:grpSpPr>
          <a:xfrm>
            <a:off x="899592" y="3780569"/>
            <a:ext cx="7488832" cy="360040"/>
            <a:chOff x="1979712" y="2816932"/>
            <a:chExt cx="4680520" cy="216024"/>
          </a:xfrm>
          <a:solidFill>
            <a:srgbClr val="FFC000"/>
          </a:solidFill>
        </p:grpSpPr>
        <p:cxnSp>
          <p:nvCxnSpPr>
            <p:cNvPr id="5" name="Прямая соединительная линия 4"/>
            <p:cNvCxnSpPr/>
            <p:nvPr/>
          </p:nvCxnSpPr>
          <p:spPr>
            <a:xfrm>
              <a:off x="1979712" y="2924944"/>
              <a:ext cx="4680520" cy="0"/>
            </a:xfrm>
            <a:prstGeom prst="line">
              <a:avLst/>
            </a:prstGeom>
            <a:grpFill/>
            <a:ln w="57150">
              <a:solidFill>
                <a:srgbClr val="FF996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Овал 6"/>
            <p:cNvSpPr/>
            <p:nvPr/>
          </p:nvSpPr>
          <p:spPr>
            <a:xfrm>
              <a:off x="4228817" y="2816932"/>
              <a:ext cx="216024" cy="216024"/>
            </a:xfrm>
            <a:prstGeom prst="ellipse">
              <a:avLst/>
            </a:prstGeom>
            <a:grpFill/>
            <a:ln>
              <a:solidFill>
                <a:srgbClr val="FF996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Прямоугольник 8"/>
              <p:cNvSpPr/>
              <p:nvPr/>
            </p:nvSpPr>
            <p:spPr>
              <a:xfrm>
                <a:off x="2642634" y="4521044"/>
                <a:ext cx="4071051" cy="461665"/>
              </a:xfrm>
              <a:prstGeom prst="rect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wrap="none">
                <a:spAutoFit/>
              </a:bodyPr>
              <a:lstStyle/>
              <a:p>
                <a:pPr algn="just">
                  <a:spcAft>
                    <a:spcPts val="0"/>
                  </a:spcAft>
                </a:pPr>
                <a:r>
                  <a:rPr lang="ru-RU" sz="2400" dirty="0" smtClean="0">
                    <a:effectLst/>
                    <a:latin typeface="Times New Roman" pitchFamily="18" charset="0"/>
                    <a:ea typeface="Calibri"/>
                    <a:cs typeface="Times New Roman" pitchFamily="18" charset="0"/>
                  </a:rPr>
                  <a:t>Развернутый угол равен 180</a:t>
                </a:r>
                <a14:m>
                  <m:oMath xmlns:m="http://schemas.openxmlformats.org/officeDocument/2006/math">
                    <m:r>
                      <a:rPr lang="ru-RU" sz="2400" i="1">
                        <a:effectLst/>
                        <a:latin typeface="Cambria Math"/>
                        <a:ea typeface="Calibri"/>
                        <a:cs typeface="Times New Roman"/>
                      </a:rPr>
                      <m:t>°</m:t>
                    </m:r>
                  </m:oMath>
                </a14:m>
                <a:r>
                  <a:rPr lang="ru-RU" sz="2400" dirty="0">
                    <a:effectLst/>
                    <a:latin typeface="Times New Roman" pitchFamily="18" charset="0"/>
                    <a:ea typeface="Times New Roman"/>
                    <a:cs typeface="Times New Roman" pitchFamily="18" charset="0"/>
                  </a:rPr>
                  <a:t>.</a:t>
                </a:r>
                <a:endParaRPr lang="ru-RU" sz="2400" dirty="0">
                  <a:effectLst/>
                  <a:latin typeface="Times New Roman" pitchFamily="18" charset="0"/>
                  <a:ea typeface="Calibri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9" name="Прямоугольник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42634" y="4521044"/>
                <a:ext cx="4071051" cy="461665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Прямоугольник 9"/>
              <p:cNvSpPr/>
              <p:nvPr/>
            </p:nvSpPr>
            <p:spPr>
              <a:xfrm>
                <a:off x="1498302" y="5058041"/>
                <a:ext cx="6264696" cy="954107"/>
              </a:xfrm>
              <a:prstGeom prst="rect">
                <a:avLst/>
              </a:prstGeom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wrap="square">
                <a:spAutoFit/>
              </a:bodyPr>
              <a:lstStyle/>
              <a:p>
                <a:pPr algn="just">
                  <a:spcAft>
                    <a:spcPts val="0"/>
                  </a:spcAft>
                </a:pPr>
                <a:r>
                  <a:rPr lang="ru-RU" sz="2800" dirty="0">
                    <a:latin typeface="Times New Roman" pitchFamily="18" charset="0"/>
                    <a:ea typeface="Times New Roman"/>
                    <a:cs typeface="Times New Roman" pitchFamily="18" charset="0"/>
                  </a:rPr>
                  <a:t>П</a:t>
                </a:r>
                <a:r>
                  <a:rPr lang="ru-RU" sz="2800" dirty="0" smtClean="0">
                    <a:effectLst/>
                    <a:latin typeface="Times New Roman" pitchFamily="18" charset="0"/>
                    <a:ea typeface="Times New Roman"/>
                    <a:cs typeface="Times New Roman" pitchFamily="18" charset="0"/>
                  </a:rPr>
                  <a:t>рямой угол равен половине развернутого, поэтому 180</a:t>
                </a:r>
                <a14:m>
                  <m:oMath xmlns:m="http://schemas.openxmlformats.org/officeDocument/2006/math">
                    <m:r>
                      <a:rPr lang="ru-RU" sz="2800" i="1">
                        <a:effectLst/>
                        <a:latin typeface="Cambria Math"/>
                        <a:ea typeface="Times New Roman"/>
                        <a:cs typeface="Times New Roman"/>
                      </a:rPr>
                      <m:t>°</m:t>
                    </m:r>
                  </m:oMath>
                </a14:m>
                <a:r>
                  <a:rPr lang="ru-RU" sz="2800" dirty="0">
                    <a:effectLst/>
                    <a:latin typeface="Times New Roman" pitchFamily="18" charset="0"/>
                    <a:ea typeface="Times New Roman"/>
                    <a:cs typeface="Times New Roman" pitchFamily="18" charset="0"/>
                  </a:rPr>
                  <a:t>: 2 = </a:t>
                </a:r>
                <a:r>
                  <a:rPr lang="ru-RU" sz="2800" dirty="0" smtClean="0">
                    <a:effectLst/>
                    <a:latin typeface="Times New Roman" pitchFamily="18" charset="0"/>
                    <a:ea typeface="Times New Roman"/>
                    <a:cs typeface="Times New Roman" pitchFamily="18" charset="0"/>
                  </a:rPr>
                  <a:t>90</a:t>
                </a:r>
                <a14:m>
                  <m:oMath xmlns:m="http://schemas.openxmlformats.org/officeDocument/2006/math">
                    <m:r>
                      <a:rPr lang="ru-RU" sz="2800" i="1">
                        <a:effectLst/>
                        <a:latin typeface="Cambria Math"/>
                        <a:ea typeface="Times New Roman"/>
                        <a:cs typeface="Times New Roman"/>
                      </a:rPr>
                      <m:t>°</m:t>
                    </m:r>
                  </m:oMath>
                </a14:m>
                <a:r>
                  <a:rPr lang="ru-RU" sz="2800" dirty="0">
                    <a:effectLst/>
                    <a:latin typeface="Times New Roman" pitchFamily="18" charset="0"/>
                    <a:ea typeface="Times New Roman"/>
                    <a:cs typeface="Times New Roman" pitchFamily="18" charset="0"/>
                  </a:rPr>
                  <a:t>.</a:t>
                </a:r>
                <a:endParaRPr lang="ru-RU" sz="2800" dirty="0">
                  <a:effectLst/>
                  <a:latin typeface="Times New Roman" pitchFamily="18" charset="0"/>
                  <a:ea typeface="Calibri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10" name="Прямоугольник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98302" y="5058041"/>
                <a:ext cx="6264696" cy="954107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067235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Юлия\Downloads\DSC0287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3000"/>
                    </a14:imgEffect>
                    <a14:imgEffect>
                      <a14:brightnessContrast bright="29000" contrast="7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476672"/>
            <a:ext cx="8640961" cy="57606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828396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71" y="1668723"/>
            <a:ext cx="3835489" cy="5007610"/>
          </a:xfrm>
          <a:prstGeom prst="rect">
            <a:avLst/>
          </a:prstGeom>
          <a:noFill/>
        </p:spPr>
      </p:pic>
      <p:grpSp>
        <p:nvGrpSpPr>
          <p:cNvPr id="3" name="Группа 2"/>
          <p:cNvGrpSpPr/>
          <p:nvPr/>
        </p:nvGrpSpPr>
        <p:grpSpPr>
          <a:xfrm>
            <a:off x="1977401" y="2364343"/>
            <a:ext cx="3657178" cy="3216260"/>
            <a:chOff x="1994942" y="1004828"/>
            <a:chExt cx="3657178" cy="3216260"/>
          </a:xfrm>
        </p:grpSpPr>
        <p:sp>
          <p:nvSpPr>
            <p:cNvPr id="21" name="TextBox 20"/>
            <p:cNvSpPr txBox="1"/>
            <p:nvPr/>
          </p:nvSpPr>
          <p:spPr>
            <a:xfrm>
              <a:off x="4247698" y="3820978"/>
              <a:ext cx="72008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000" dirty="0" smtClean="0">
                  <a:latin typeface="Times New Roman" pitchFamily="18" charset="0"/>
                  <a:cs typeface="Times New Roman" pitchFamily="18" charset="0"/>
                </a:rPr>
                <a:t>Ось</a:t>
              </a:r>
              <a:endParaRPr lang="ru-RU" sz="2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4234728" y="3391223"/>
              <a:ext cx="141739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000" dirty="0" smtClean="0">
                  <a:latin typeface="Times New Roman" pitchFamily="18" charset="0"/>
                  <a:cs typeface="Times New Roman" pitchFamily="18" charset="0"/>
                </a:rPr>
                <a:t>Вертикаль</a:t>
              </a:r>
              <a:endParaRPr lang="ru-RU" sz="2000" dirty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24" name="Прямая соединительная линия 23"/>
            <p:cNvCxnSpPr/>
            <p:nvPr/>
          </p:nvCxnSpPr>
          <p:spPr>
            <a:xfrm>
              <a:off x="2339752" y="3591278"/>
              <a:ext cx="1907946" cy="0"/>
            </a:xfrm>
            <a:prstGeom prst="line">
              <a:avLst/>
            </a:prstGeom>
            <a:ln w="28575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" name="Группа 1"/>
            <p:cNvGrpSpPr/>
            <p:nvPr/>
          </p:nvGrpSpPr>
          <p:grpSpPr>
            <a:xfrm>
              <a:off x="1994942" y="1004828"/>
              <a:ext cx="416818" cy="3216260"/>
              <a:chOff x="1994942" y="1004828"/>
              <a:chExt cx="416818" cy="3216260"/>
            </a:xfrm>
          </p:grpSpPr>
          <p:cxnSp>
            <p:nvCxnSpPr>
              <p:cNvPr id="14" name="Прямая соединительная линия 13"/>
              <p:cNvCxnSpPr/>
              <p:nvPr/>
            </p:nvCxnSpPr>
            <p:spPr>
              <a:xfrm flipH="1">
                <a:off x="2254508" y="1004828"/>
                <a:ext cx="157252" cy="3216260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Прямая соединительная линия 14"/>
              <p:cNvCxnSpPr/>
              <p:nvPr/>
            </p:nvCxnSpPr>
            <p:spPr>
              <a:xfrm flipH="1">
                <a:off x="1994942" y="1004828"/>
                <a:ext cx="416818" cy="3216260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6" name="Прямая соединительная линия 25"/>
            <p:cNvCxnSpPr>
              <a:endCxn id="21" idx="1"/>
            </p:cNvCxnSpPr>
            <p:nvPr/>
          </p:nvCxnSpPr>
          <p:spPr>
            <a:xfrm>
              <a:off x="2097256" y="4021033"/>
              <a:ext cx="2150442" cy="0"/>
            </a:xfrm>
            <a:prstGeom prst="line">
              <a:avLst/>
            </a:prstGeom>
            <a:ln w="28575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026" name="Picture 2" descr="C:\Users\Юлия\Downloads\жёлтый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383975">
            <a:off x="135159" y="1195958"/>
            <a:ext cx="3684485" cy="2336768"/>
          </a:xfrm>
          <a:prstGeom prst="rect">
            <a:avLst/>
          </a:prstGeom>
          <a:noFill/>
          <a:effectLst>
            <a:softEdge rad="127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2639883" y="62129"/>
            <a:ext cx="4572000" cy="40011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Найдем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угол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наклона Пизанской башни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Прямоугольник 9"/>
              <p:cNvSpPr/>
              <p:nvPr/>
            </p:nvSpPr>
            <p:spPr>
              <a:xfrm>
                <a:off x="3276184" y="836712"/>
                <a:ext cx="4680192" cy="400110"/>
              </a:xfrm>
              <a:prstGeom prst="rect">
                <a:avLst/>
              </a:prstGeom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wrap="square">
                <a:spAutoFit/>
              </a:bodyPr>
              <a:lstStyle/>
              <a:p>
                <a:r>
                  <a:rPr lang="ru-RU" sz="2000" dirty="0">
                    <a:latin typeface="Times New Roman" pitchFamily="18" charset="0"/>
                    <a:cs typeface="Times New Roman" pitchFamily="18" charset="0"/>
                  </a:rPr>
                  <a:t>Угол наклона Пизанской башни равен 5</a:t>
                </a:r>
                <a14:m>
                  <m:oMath xmlns:m="http://schemas.openxmlformats.org/officeDocument/2006/math">
                    <m:r>
                      <a:rPr lang="ru-RU" sz="2000" i="1">
                        <a:latin typeface="Cambria Math"/>
                      </a:rPr>
                      <m:t>°</m:t>
                    </m:r>
                  </m:oMath>
                </a14:m>
                <a:r>
                  <a:rPr lang="ru-RU" sz="2000" dirty="0">
                    <a:latin typeface="Times New Roman" pitchFamily="18" charset="0"/>
                    <a:cs typeface="Times New Roman" pitchFamily="18" charset="0"/>
                  </a:rPr>
                  <a:t>.</a:t>
                </a:r>
              </a:p>
            </p:txBody>
          </p:sp>
        </mc:Choice>
        <mc:Fallback xmlns="">
          <p:sp>
            <p:nvSpPr>
              <p:cNvPr id="10" name="Прямоугольник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76184" y="836712"/>
                <a:ext cx="4680192" cy="400110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640338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Freeform 19" descr="Контурные ромбики"/>
          <p:cNvSpPr>
            <a:spLocks/>
          </p:cNvSpPr>
          <p:nvPr/>
        </p:nvSpPr>
        <p:spPr bwMode="auto">
          <a:xfrm>
            <a:off x="1347788" y="6380163"/>
            <a:ext cx="4060825" cy="20637"/>
          </a:xfrm>
          <a:custGeom>
            <a:avLst/>
            <a:gdLst>
              <a:gd name="T0" fmla="*/ 0 w 2558"/>
              <a:gd name="T1" fmla="*/ 0 h 13"/>
              <a:gd name="T2" fmla="*/ 2558 w 2558"/>
              <a:gd name="T3" fmla="*/ 13 h 13"/>
              <a:gd name="T4" fmla="*/ 0 60000 65536"/>
              <a:gd name="T5" fmla="*/ 0 60000 65536"/>
              <a:gd name="T6" fmla="*/ 0 w 2558"/>
              <a:gd name="T7" fmla="*/ 0 h 13"/>
              <a:gd name="T8" fmla="*/ 2558 w 2558"/>
              <a:gd name="T9" fmla="*/ 13 h 13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2558" h="13">
                <a:moveTo>
                  <a:pt x="0" y="0"/>
                </a:moveTo>
                <a:lnTo>
                  <a:pt x="2558" y="13"/>
                </a:lnTo>
              </a:path>
            </a:pathLst>
          </a:custGeom>
          <a:pattFill prst="openDmnd">
            <a:fgClr>
              <a:srgbClr val="009900"/>
            </a:fgClr>
            <a:bgClr>
              <a:srgbClr val="FFFFFF"/>
            </a:bgClr>
          </a:pattFill>
          <a:ln w="38100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wrap="none"/>
          <a:lstStyle/>
          <a:p>
            <a:endParaRPr lang="ru-RU"/>
          </a:p>
        </p:txBody>
      </p:sp>
      <p:grpSp>
        <p:nvGrpSpPr>
          <p:cNvPr id="2" name="Group 80"/>
          <p:cNvGrpSpPr>
            <a:grpSpLocks/>
          </p:cNvGrpSpPr>
          <p:nvPr/>
        </p:nvGrpSpPr>
        <p:grpSpPr bwMode="auto">
          <a:xfrm>
            <a:off x="1320800" y="1209675"/>
            <a:ext cx="5973763" cy="2960688"/>
            <a:chOff x="514" y="754"/>
            <a:chExt cx="3763" cy="1865"/>
          </a:xfrm>
        </p:grpSpPr>
        <p:sp>
          <p:nvSpPr>
            <p:cNvPr id="18458" name="Freeform 81"/>
            <p:cNvSpPr>
              <a:spLocks/>
            </p:cNvSpPr>
            <p:nvPr/>
          </p:nvSpPr>
          <p:spPr bwMode="auto">
            <a:xfrm>
              <a:off x="612" y="2548"/>
              <a:ext cx="3662" cy="3"/>
            </a:xfrm>
            <a:custGeom>
              <a:avLst/>
              <a:gdLst>
                <a:gd name="T0" fmla="*/ 4554 w 4554"/>
                <a:gd name="T1" fmla="*/ 0 h 3"/>
                <a:gd name="T2" fmla="*/ 0 w 4554"/>
                <a:gd name="T3" fmla="*/ 3 h 3"/>
                <a:gd name="T4" fmla="*/ 0 60000 65536"/>
                <a:gd name="T5" fmla="*/ 0 60000 65536"/>
                <a:gd name="T6" fmla="*/ 0 w 4554"/>
                <a:gd name="T7" fmla="*/ 0 h 3"/>
                <a:gd name="T8" fmla="*/ 4554 w 4554"/>
                <a:gd name="T9" fmla="*/ 3 h 3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4554" h="3">
                  <a:moveTo>
                    <a:pt x="4554" y="0"/>
                  </a:moveTo>
                  <a:lnTo>
                    <a:pt x="0" y="3"/>
                  </a:lnTo>
                </a:path>
              </a:pathLst>
            </a:custGeom>
            <a:noFill/>
            <a:ln w="57150" cap="flat" cmpd="sng">
              <a:solidFill>
                <a:schemeClr val="tx2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459" name="Oval 82"/>
            <p:cNvSpPr>
              <a:spLocks noChangeArrowheads="1"/>
            </p:cNvSpPr>
            <p:nvPr/>
          </p:nvSpPr>
          <p:spPr bwMode="auto">
            <a:xfrm>
              <a:off x="2436" y="2478"/>
              <a:ext cx="36" cy="141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460" name="Text Box 83"/>
            <p:cNvSpPr txBox="1">
              <a:spLocks noChangeArrowheads="1"/>
            </p:cNvSpPr>
            <p:nvPr/>
          </p:nvSpPr>
          <p:spPr bwMode="auto">
            <a:xfrm>
              <a:off x="4013" y="2106"/>
              <a:ext cx="228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ru-RU" sz="1400" b="1">
                  <a:solidFill>
                    <a:srgbClr val="000000"/>
                  </a:solidFill>
                </a:rPr>
                <a:t>10</a:t>
              </a:r>
            </a:p>
          </p:txBody>
        </p:sp>
        <p:sp>
          <p:nvSpPr>
            <p:cNvPr id="18461" name="Text Box 84"/>
            <p:cNvSpPr txBox="1">
              <a:spLocks noChangeArrowheads="1"/>
            </p:cNvSpPr>
            <p:nvPr/>
          </p:nvSpPr>
          <p:spPr bwMode="auto">
            <a:xfrm>
              <a:off x="3872" y="1855"/>
              <a:ext cx="324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 eaLnBrk="0" hangingPunct="0"/>
              <a:r>
                <a:rPr lang="ru-RU" sz="1400" b="1">
                  <a:solidFill>
                    <a:srgbClr val="000000"/>
                  </a:solidFill>
                </a:rPr>
                <a:t>20</a:t>
              </a:r>
            </a:p>
          </p:txBody>
        </p:sp>
        <p:sp>
          <p:nvSpPr>
            <p:cNvPr id="18462" name="Text Box 85"/>
            <p:cNvSpPr txBox="1">
              <a:spLocks noChangeArrowheads="1"/>
            </p:cNvSpPr>
            <p:nvPr/>
          </p:nvSpPr>
          <p:spPr bwMode="auto">
            <a:xfrm>
              <a:off x="3485" y="1200"/>
              <a:ext cx="228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ru-RU" sz="1400" b="1">
                  <a:solidFill>
                    <a:srgbClr val="000000"/>
                  </a:solidFill>
                </a:rPr>
                <a:t>50</a:t>
              </a:r>
            </a:p>
          </p:txBody>
        </p:sp>
        <p:sp>
          <p:nvSpPr>
            <p:cNvPr id="18463" name="Text Box 86"/>
            <p:cNvSpPr txBox="1">
              <a:spLocks noChangeArrowheads="1"/>
            </p:cNvSpPr>
            <p:nvPr/>
          </p:nvSpPr>
          <p:spPr bwMode="auto">
            <a:xfrm>
              <a:off x="3245" y="1036"/>
              <a:ext cx="228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ru-RU" sz="1400" b="1">
                  <a:solidFill>
                    <a:srgbClr val="000000"/>
                  </a:solidFill>
                </a:rPr>
                <a:t>60</a:t>
              </a:r>
            </a:p>
          </p:txBody>
        </p:sp>
        <p:sp>
          <p:nvSpPr>
            <p:cNvPr id="18464" name="Text Box 87"/>
            <p:cNvSpPr txBox="1">
              <a:spLocks noChangeArrowheads="1"/>
            </p:cNvSpPr>
            <p:nvPr/>
          </p:nvSpPr>
          <p:spPr bwMode="auto">
            <a:xfrm>
              <a:off x="2970" y="879"/>
              <a:ext cx="228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ru-RU" sz="1400" b="1">
                  <a:solidFill>
                    <a:srgbClr val="000000"/>
                  </a:solidFill>
                </a:rPr>
                <a:t>70</a:t>
              </a:r>
            </a:p>
          </p:txBody>
        </p:sp>
        <p:sp>
          <p:nvSpPr>
            <p:cNvPr id="18465" name="Text Box 88"/>
            <p:cNvSpPr txBox="1">
              <a:spLocks noChangeArrowheads="1"/>
            </p:cNvSpPr>
            <p:nvPr/>
          </p:nvSpPr>
          <p:spPr bwMode="auto">
            <a:xfrm>
              <a:off x="2629" y="769"/>
              <a:ext cx="345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 eaLnBrk="0" hangingPunct="0"/>
              <a:r>
                <a:rPr lang="ru-RU" sz="1400" b="1">
                  <a:solidFill>
                    <a:srgbClr val="000000"/>
                  </a:solidFill>
                </a:rPr>
                <a:t>80</a:t>
              </a:r>
            </a:p>
          </p:txBody>
        </p:sp>
        <p:sp>
          <p:nvSpPr>
            <p:cNvPr id="18466" name="Text Box 89"/>
            <p:cNvSpPr txBox="1">
              <a:spLocks noChangeArrowheads="1"/>
            </p:cNvSpPr>
            <p:nvPr/>
          </p:nvSpPr>
          <p:spPr bwMode="auto">
            <a:xfrm>
              <a:off x="2347" y="967"/>
              <a:ext cx="274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 eaLnBrk="0" hangingPunct="0"/>
              <a:r>
                <a:rPr lang="ru-RU" sz="1600" b="1">
                  <a:solidFill>
                    <a:srgbClr val="FF0000"/>
                  </a:solidFill>
                  <a:latin typeface="Batang" pitchFamily="18" charset="-127"/>
                </a:rPr>
                <a:t>90</a:t>
              </a:r>
            </a:p>
          </p:txBody>
        </p:sp>
        <p:sp>
          <p:nvSpPr>
            <p:cNvPr id="18467" name="Text Box 90"/>
            <p:cNvSpPr txBox="1">
              <a:spLocks noChangeArrowheads="1"/>
            </p:cNvSpPr>
            <p:nvPr/>
          </p:nvSpPr>
          <p:spPr bwMode="auto">
            <a:xfrm>
              <a:off x="2038" y="769"/>
              <a:ext cx="284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ru-RU" sz="1400" b="1">
                  <a:solidFill>
                    <a:srgbClr val="000000"/>
                  </a:solidFill>
                </a:rPr>
                <a:t>100</a:t>
              </a:r>
            </a:p>
          </p:txBody>
        </p:sp>
        <p:sp>
          <p:nvSpPr>
            <p:cNvPr id="18468" name="Text Box 91"/>
            <p:cNvSpPr txBox="1">
              <a:spLocks noChangeArrowheads="1"/>
            </p:cNvSpPr>
            <p:nvPr/>
          </p:nvSpPr>
          <p:spPr bwMode="auto">
            <a:xfrm>
              <a:off x="1723" y="845"/>
              <a:ext cx="285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ru-RU" sz="1400" b="1">
                  <a:solidFill>
                    <a:srgbClr val="000000"/>
                  </a:solidFill>
                </a:rPr>
                <a:t>110</a:t>
              </a:r>
            </a:p>
          </p:txBody>
        </p:sp>
        <p:sp>
          <p:nvSpPr>
            <p:cNvPr id="18469" name="Text Box 92"/>
            <p:cNvSpPr txBox="1">
              <a:spLocks noChangeArrowheads="1"/>
            </p:cNvSpPr>
            <p:nvPr/>
          </p:nvSpPr>
          <p:spPr bwMode="auto">
            <a:xfrm>
              <a:off x="1493" y="956"/>
              <a:ext cx="283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ru-RU" sz="1400" b="1">
                  <a:solidFill>
                    <a:srgbClr val="000000"/>
                  </a:solidFill>
                </a:rPr>
                <a:t>120</a:t>
              </a:r>
            </a:p>
          </p:txBody>
        </p:sp>
        <p:sp>
          <p:nvSpPr>
            <p:cNvPr id="18470" name="Text Box 93"/>
            <p:cNvSpPr txBox="1">
              <a:spLocks noChangeArrowheads="1"/>
            </p:cNvSpPr>
            <p:nvPr/>
          </p:nvSpPr>
          <p:spPr bwMode="auto">
            <a:xfrm>
              <a:off x="1247" y="1152"/>
              <a:ext cx="284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ru-RU" sz="1400" b="1">
                  <a:solidFill>
                    <a:srgbClr val="000000"/>
                  </a:solidFill>
                </a:rPr>
                <a:t>130</a:t>
              </a:r>
            </a:p>
          </p:txBody>
        </p:sp>
        <p:sp>
          <p:nvSpPr>
            <p:cNvPr id="18471" name="Text Box 94"/>
            <p:cNvSpPr txBox="1">
              <a:spLocks noChangeArrowheads="1"/>
            </p:cNvSpPr>
            <p:nvPr/>
          </p:nvSpPr>
          <p:spPr bwMode="auto">
            <a:xfrm>
              <a:off x="1045" y="1307"/>
              <a:ext cx="284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ru-RU" sz="1400" b="1">
                  <a:solidFill>
                    <a:srgbClr val="000000"/>
                  </a:solidFill>
                </a:rPr>
                <a:t>140</a:t>
              </a:r>
            </a:p>
          </p:txBody>
        </p:sp>
        <p:sp>
          <p:nvSpPr>
            <p:cNvPr id="18472" name="Text Box 95"/>
            <p:cNvSpPr txBox="1">
              <a:spLocks noChangeArrowheads="1"/>
            </p:cNvSpPr>
            <p:nvPr/>
          </p:nvSpPr>
          <p:spPr bwMode="auto">
            <a:xfrm>
              <a:off x="881" y="1543"/>
              <a:ext cx="283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ru-RU" sz="1400" b="1">
                  <a:solidFill>
                    <a:srgbClr val="000000"/>
                  </a:solidFill>
                </a:rPr>
                <a:t>150</a:t>
              </a:r>
            </a:p>
          </p:txBody>
        </p:sp>
        <p:sp>
          <p:nvSpPr>
            <p:cNvPr id="18473" name="Text Box 96"/>
            <p:cNvSpPr txBox="1">
              <a:spLocks noChangeArrowheads="1"/>
            </p:cNvSpPr>
            <p:nvPr/>
          </p:nvSpPr>
          <p:spPr bwMode="auto">
            <a:xfrm>
              <a:off x="735" y="1818"/>
              <a:ext cx="286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 eaLnBrk="0" hangingPunct="0"/>
              <a:r>
                <a:rPr lang="ru-RU" sz="1400" b="1" dirty="0">
                  <a:solidFill>
                    <a:srgbClr val="000000"/>
                  </a:solidFill>
                </a:rPr>
                <a:t>160</a:t>
              </a:r>
            </a:p>
          </p:txBody>
        </p:sp>
        <p:sp>
          <p:nvSpPr>
            <p:cNvPr id="18474" name="Text Box 97"/>
            <p:cNvSpPr txBox="1">
              <a:spLocks noChangeArrowheads="1"/>
            </p:cNvSpPr>
            <p:nvPr/>
          </p:nvSpPr>
          <p:spPr bwMode="auto">
            <a:xfrm>
              <a:off x="612" y="2082"/>
              <a:ext cx="409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 eaLnBrk="0" hangingPunct="0"/>
              <a:r>
                <a:rPr lang="ru-RU" sz="1400" b="1">
                  <a:solidFill>
                    <a:srgbClr val="000000"/>
                  </a:solidFill>
                </a:rPr>
                <a:t>170</a:t>
              </a:r>
            </a:p>
          </p:txBody>
        </p:sp>
        <p:sp>
          <p:nvSpPr>
            <p:cNvPr id="18475" name="Text Box 98"/>
            <p:cNvSpPr txBox="1">
              <a:spLocks noChangeArrowheads="1"/>
            </p:cNvSpPr>
            <p:nvPr/>
          </p:nvSpPr>
          <p:spPr bwMode="auto">
            <a:xfrm>
              <a:off x="514" y="2374"/>
              <a:ext cx="367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ru-RU" sz="1400" b="1">
                  <a:solidFill>
                    <a:srgbClr val="000000"/>
                  </a:solidFill>
                </a:rPr>
                <a:t>   180</a:t>
              </a:r>
            </a:p>
          </p:txBody>
        </p:sp>
        <p:sp>
          <p:nvSpPr>
            <p:cNvPr id="18476" name="Text Box 99"/>
            <p:cNvSpPr txBox="1">
              <a:spLocks noChangeArrowheads="1"/>
            </p:cNvSpPr>
            <p:nvPr/>
          </p:nvSpPr>
          <p:spPr bwMode="auto">
            <a:xfrm>
              <a:off x="3685" y="2365"/>
              <a:ext cx="284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ru-RU" sz="1400" b="1">
                  <a:solidFill>
                    <a:srgbClr val="000000"/>
                  </a:solidFill>
                </a:rPr>
                <a:t>180</a:t>
              </a:r>
            </a:p>
          </p:txBody>
        </p:sp>
        <p:sp>
          <p:nvSpPr>
            <p:cNvPr id="18477" name="Text Box 100"/>
            <p:cNvSpPr txBox="1">
              <a:spLocks noChangeArrowheads="1"/>
            </p:cNvSpPr>
            <p:nvPr/>
          </p:nvSpPr>
          <p:spPr bwMode="auto">
            <a:xfrm>
              <a:off x="3639" y="2160"/>
              <a:ext cx="284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ru-RU" sz="1400" b="1">
                  <a:solidFill>
                    <a:srgbClr val="000000"/>
                  </a:solidFill>
                </a:rPr>
                <a:t>170</a:t>
              </a:r>
            </a:p>
          </p:txBody>
        </p:sp>
        <p:sp>
          <p:nvSpPr>
            <p:cNvPr id="18478" name="Text Box 101"/>
            <p:cNvSpPr txBox="1">
              <a:spLocks noChangeArrowheads="1"/>
            </p:cNvSpPr>
            <p:nvPr/>
          </p:nvSpPr>
          <p:spPr bwMode="auto">
            <a:xfrm>
              <a:off x="3560" y="1968"/>
              <a:ext cx="284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ru-RU" sz="1400" b="1">
                  <a:solidFill>
                    <a:srgbClr val="000000"/>
                  </a:solidFill>
                </a:rPr>
                <a:t>160</a:t>
              </a:r>
            </a:p>
          </p:txBody>
        </p:sp>
        <p:sp>
          <p:nvSpPr>
            <p:cNvPr id="18479" name="Text Box 102"/>
            <p:cNvSpPr txBox="1">
              <a:spLocks noChangeArrowheads="1"/>
            </p:cNvSpPr>
            <p:nvPr/>
          </p:nvSpPr>
          <p:spPr bwMode="auto">
            <a:xfrm>
              <a:off x="3470" y="1832"/>
              <a:ext cx="284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ru-RU" sz="1400" b="1">
                  <a:solidFill>
                    <a:srgbClr val="000000"/>
                  </a:solidFill>
                </a:rPr>
                <a:t>150</a:t>
              </a:r>
            </a:p>
          </p:txBody>
        </p:sp>
        <p:sp>
          <p:nvSpPr>
            <p:cNvPr id="18480" name="Text Box 103"/>
            <p:cNvSpPr txBox="1">
              <a:spLocks noChangeArrowheads="1"/>
            </p:cNvSpPr>
            <p:nvPr/>
          </p:nvSpPr>
          <p:spPr bwMode="auto">
            <a:xfrm>
              <a:off x="3367" y="1661"/>
              <a:ext cx="284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ru-RU" sz="1400" b="1">
                  <a:solidFill>
                    <a:srgbClr val="000000"/>
                  </a:solidFill>
                </a:rPr>
                <a:t>140</a:t>
              </a:r>
            </a:p>
          </p:txBody>
        </p:sp>
        <p:sp>
          <p:nvSpPr>
            <p:cNvPr id="18481" name="Text Box 104"/>
            <p:cNvSpPr txBox="1">
              <a:spLocks noChangeArrowheads="1"/>
            </p:cNvSpPr>
            <p:nvPr/>
          </p:nvSpPr>
          <p:spPr bwMode="auto">
            <a:xfrm>
              <a:off x="3198" y="1480"/>
              <a:ext cx="284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ru-RU" sz="1400" b="1">
                  <a:solidFill>
                    <a:srgbClr val="000000"/>
                  </a:solidFill>
                </a:rPr>
                <a:t>130</a:t>
              </a:r>
            </a:p>
          </p:txBody>
        </p:sp>
        <p:sp>
          <p:nvSpPr>
            <p:cNvPr id="18482" name="Text Box 105"/>
            <p:cNvSpPr txBox="1">
              <a:spLocks noChangeArrowheads="1"/>
            </p:cNvSpPr>
            <p:nvPr/>
          </p:nvSpPr>
          <p:spPr bwMode="auto">
            <a:xfrm>
              <a:off x="3016" y="1344"/>
              <a:ext cx="284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ru-RU" sz="1400" b="1">
                  <a:solidFill>
                    <a:srgbClr val="000000"/>
                  </a:solidFill>
                </a:rPr>
                <a:t>120</a:t>
              </a:r>
            </a:p>
          </p:txBody>
        </p:sp>
        <p:sp>
          <p:nvSpPr>
            <p:cNvPr id="18483" name="Text Box 106"/>
            <p:cNvSpPr txBox="1">
              <a:spLocks noChangeArrowheads="1"/>
            </p:cNvSpPr>
            <p:nvPr/>
          </p:nvSpPr>
          <p:spPr bwMode="auto">
            <a:xfrm>
              <a:off x="2777" y="1242"/>
              <a:ext cx="284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ru-RU" sz="1400" b="1">
                  <a:solidFill>
                    <a:srgbClr val="000000"/>
                  </a:solidFill>
                </a:rPr>
                <a:t>110</a:t>
              </a:r>
            </a:p>
          </p:txBody>
        </p:sp>
        <p:sp>
          <p:nvSpPr>
            <p:cNvPr id="18484" name="Text Box 107"/>
            <p:cNvSpPr txBox="1">
              <a:spLocks noChangeArrowheads="1"/>
            </p:cNvSpPr>
            <p:nvPr/>
          </p:nvSpPr>
          <p:spPr bwMode="auto">
            <a:xfrm>
              <a:off x="2551" y="1162"/>
              <a:ext cx="284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ru-RU" sz="1400" b="1">
                  <a:solidFill>
                    <a:srgbClr val="000000"/>
                  </a:solidFill>
                </a:rPr>
                <a:t>100</a:t>
              </a:r>
            </a:p>
          </p:txBody>
        </p:sp>
        <p:sp>
          <p:nvSpPr>
            <p:cNvPr id="18485" name="Text Box 108"/>
            <p:cNvSpPr txBox="1">
              <a:spLocks noChangeArrowheads="1"/>
            </p:cNvSpPr>
            <p:nvPr/>
          </p:nvSpPr>
          <p:spPr bwMode="auto">
            <a:xfrm>
              <a:off x="2153" y="1190"/>
              <a:ext cx="228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ru-RU" sz="1400" b="1">
                  <a:solidFill>
                    <a:srgbClr val="000000"/>
                  </a:solidFill>
                </a:rPr>
                <a:t>80</a:t>
              </a:r>
            </a:p>
          </p:txBody>
        </p:sp>
        <p:sp>
          <p:nvSpPr>
            <p:cNvPr id="18486" name="Text Box 109"/>
            <p:cNvSpPr txBox="1">
              <a:spLocks noChangeArrowheads="1"/>
            </p:cNvSpPr>
            <p:nvPr/>
          </p:nvSpPr>
          <p:spPr bwMode="auto">
            <a:xfrm>
              <a:off x="1030" y="2387"/>
              <a:ext cx="172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ru-RU" sz="1400" b="1">
                  <a:solidFill>
                    <a:srgbClr val="000000"/>
                  </a:solidFill>
                </a:rPr>
                <a:t>0</a:t>
              </a:r>
            </a:p>
          </p:txBody>
        </p:sp>
        <p:sp>
          <p:nvSpPr>
            <p:cNvPr id="18487" name="Text Box 110"/>
            <p:cNvSpPr txBox="1">
              <a:spLocks noChangeArrowheads="1"/>
            </p:cNvSpPr>
            <p:nvPr/>
          </p:nvSpPr>
          <p:spPr bwMode="auto">
            <a:xfrm>
              <a:off x="1019" y="2192"/>
              <a:ext cx="228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ru-RU" sz="1400" b="1">
                  <a:solidFill>
                    <a:srgbClr val="000000"/>
                  </a:solidFill>
                </a:rPr>
                <a:t>10</a:t>
              </a:r>
            </a:p>
          </p:txBody>
        </p:sp>
        <p:sp>
          <p:nvSpPr>
            <p:cNvPr id="18488" name="Text Box 111"/>
            <p:cNvSpPr txBox="1">
              <a:spLocks noChangeArrowheads="1"/>
            </p:cNvSpPr>
            <p:nvPr/>
          </p:nvSpPr>
          <p:spPr bwMode="auto">
            <a:xfrm>
              <a:off x="1111" y="1979"/>
              <a:ext cx="228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ru-RU" sz="1400" b="1">
                  <a:solidFill>
                    <a:srgbClr val="000000"/>
                  </a:solidFill>
                </a:rPr>
                <a:t>20</a:t>
              </a:r>
            </a:p>
          </p:txBody>
        </p:sp>
        <p:sp>
          <p:nvSpPr>
            <p:cNvPr id="18489" name="Text Box 112"/>
            <p:cNvSpPr txBox="1">
              <a:spLocks noChangeArrowheads="1"/>
            </p:cNvSpPr>
            <p:nvPr/>
          </p:nvSpPr>
          <p:spPr bwMode="auto">
            <a:xfrm>
              <a:off x="1202" y="1797"/>
              <a:ext cx="288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 eaLnBrk="0" hangingPunct="0"/>
              <a:r>
                <a:rPr lang="ru-RU" sz="1400" b="1">
                  <a:solidFill>
                    <a:srgbClr val="000000"/>
                  </a:solidFill>
                </a:rPr>
                <a:t>30</a:t>
              </a:r>
            </a:p>
          </p:txBody>
        </p:sp>
        <p:sp>
          <p:nvSpPr>
            <p:cNvPr id="18490" name="Text Box 113"/>
            <p:cNvSpPr txBox="1">
              <a:spLocks noChangeArrowheads="1"/>
            </p:cNvSpPr>
            <p:nvPr/>
          </p:nvSpPr>
          <p:spPr bwMode="auto">
            <a:xfrm>
              <a:off x="1382" y="1616"/>
              <a:ext cx="228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ru-RU" sz="1400" b="1">
                  <a:solidFill>
                    <a:srgbClr val="000000"/>
                  </a:solidFill>
                </a:rPr>
                <a:t>40</a:t>
              </a:r>
            </a:p>
          </p:txBody>
        </p:sp>
        <p:sp>
          <p:nvSpPr>
            <p:cNvPr id="18491" name="Text Box 114"/>
            <p:cNvSpPr txBox="1">
              <a:spLocks noChangeArrowheads="1"/>
            </p:cNvSpPr>
            <p:nvPr/>
          </p:nvSpPr>
          <p:spPr bwMode="auto">
            <a:xfrm>
              <a:off x="1518" y="1480"/>
              <a:ext cx="228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ru-RU" sz="1400" b="1">
                  <a:solidFill>
                    <a:srgbClr val="000000"/>
                  </a:solidFill>
                </a:rPr>
                <a:t>50</a:t>
              </a:r>
            </a:p>
          </p:txBody>
        </p:sp>
        <p:sp>
          <p:nvSpPr>
            <p:cNvPr id="18492" name="Text Box 115"/>
            <p:cNvSpPr txBox="1">
              <a:spLocks noChangeArrowheads="1"/>
            </p:cNvSpPr>
            <p:nvPr/>
          </p:nvSpPr>
          <p:spPr bwMode="auto">
            <a:xfrm>
              <a:off x="1699" y="1344"/>
              <a:ext cx="228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ru-RU" sz="1400" b="1">
                  <a:solidFill>
                    <a:srgbClr val="000000"/>
                  </a:solidFill>
                </a:rPr>
                <a:t>60</a:t>
              </a:r>
            </a:p>
          </p:txBody>
        </p:sp>
        <p:sp>
          <p:nvSpPr>
            <p:cNvPr id="18493" name="Text Box 116"/>
            <p:cNvSpPr txBox="1">
              <a:spLocks noChangeArrowheads="1"/>
            </p:cNvSpPr>
            <p:nvPr/>
          </p:nvSpPr>
          <p:spPr bwMode="auto">
            <a:xfrm>
              <a:off x="1926" y="1260"/>
              <a:ext cx="228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ru-RU" sz="1400" b="1">
                  <a:solidFill>
                    <a:srgbClr val="000000"/>
                  </a:solidFill>
                </a:rPr>
                <a:t>70</a:t>
              </a:r>
            </a:p>
          </p:txBody>
        </p:sp>
        <p:sp>
          <p:nvSpPr>
            <p:cNvPr id="18494" name="Text Box 117"/>
            <p:cNvSpPr txBox="1">
              <a:spLocks noChangeArrowheads="1"/>
            </p:cNvSpPr>
            <p:nvPr/>
          </p:nvSpPr>
          <p:spPr bwMode="auto">
            <a:xfrm>
              <a:off x="4069" y="2358"/>
              <a:ext cx="172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ru-RU" sz="1400" b="1">
                  <a:solidFill>
                    <a:srgbClr val="000000"/>
                  </a:solidFill>
                </a:rPr>
                <a:t>0</a:t>
              </a:r>
            </a:p>
          </p:txBody>
        </p:sp>
        <p:sp>
          <p:nvSpPr>
            <p:cNvPr id="18495" name="Text Box 118"/>
            <p:cNvSpPr txBox="1">
              <a:spLocks noChangeArrowheads="1"/>
            </p:cNvSpPr>
            <p:nvPr/>
          </p:nvSpPr>
          <p:spPr bwMode="auto">
            <a:xfrm>
              <a:off x="3659" y="1419"/>
              <a:ext cx="228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ru-RU" sz="1400" b="1">
                  <a:solidFill>
                    <a:srgbClr val="000000"/>
                  </a:solidFill>
                </a:rPr>
                <a:t>40</a:t>
              </a:r>
            </a:p>
          </p:txBody>
        </p:sp>
        <p:sp>
          <p:nvSpPr>
            <p:cNvPr id="18496" name="Text Box 119"/>
            <p:cNvSpPr txBox="1">
              <a:spLocks noChangeArrowheads="1"/>
            </p:cNvSpPr>
            <p:nvPr/>
          </p:nvSpPr>
          <p:spPr bwMode="auto">
            <a:xfrm>
              <a:off x="3810" y="1639"/>
              <a:ext cx="228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ru-RU" sz="1400" b="1">
                  <a:solidFill>
                    <a:srgbClr val="000000"/>
                  </a:solidFill>
                </a:rPr>
                <a:t>30</a:t>
              </a:r>
            </a:p>
          </p:txBody>
        </p:sp>
        <p:sp>
          <p:nvSpPr>
            <p:cNvPr id="18497" name="Freeform 120"/>
            <p:cNvSpPr>
              <a:spLocks/>
            </p:cNvSpPr>
            <p:nvPr/>
          </p:nvSpPr>
          <p:spPr bwMode="auto">
            <a:xfrm>
              <a:off x="622" y="754"/>
              <a:ext cx="3637" cy="1801"/>
            </a:xfrm>
            <a:custGeom>
              <a:avLst/>
              <a:gdLst>
                <a:gd name="T0" fmla="*/ 0 w 4524"/>
                <a:gd name="T1" fmla="*/ 2313 h 2319"/>
                <a:gd name="T2" fmla="*/ 79 w 4524"/>
                <a:gd name="T3" fmla="*/ 1811 h 2319"/>
                <a:gd name="T4" fmla="*/ 192 w 4524"/>
                <a:gd name="T5" fmla="*/ 1431 h 2319"/>
                <a:gd name="T6" fmla="*/ 354 w 4524"/>
                <a:gd name="T7" fmla="*/ 1113 h 2319"/>
                <a:gd name="T8" fmla="*/ 606 w 4524"/>
                <a:gd name="T9" fmla="*/ 765 h 2319"/>
                <a:gd name="T10" fmla="*/ 895 w 4524"/>
                <a:gd name="T11" fmla="*/ 496 h 2319"/>
                <a:gd name="T12" fmla="*/ 1218 w 4524"/>
                <a:gd name="T13" fmla="*/ 273 h 2319"/>
                <a:gd name="T14" fmla="*/ 1530 w 4524"/>
                <a:gd name="T15" fmla="*/ 133 h 2319"/>
                <a:gd name="T16" fmla="*/ 1944 w 4524"/>
                <a:gd name="T17" fmla="*/ 27 h 2319"/>
                <a:gd name="T18" fmla="*/ 2310 w 4524"/>
                <a:gd name="T19" fmla="*/ 3 h 2319"/>
                <a:gd name="T20" fmla="*/ 2718 w 4524"/>
                <a:gd name="T21" fmla="*/ 45 h 2319"/>
                <a:gd name="T22" fmla="*/ 3126 w 4524"/>
                <a:gd name="T23" fmla="*/ 177 h 2319"/>
                <a:gd name="T24" fmla="*/ 3526 w 4524"/>
                <a:gd name="T25" fmla="*/ 405 h 2319"/>
                <a:gd name="T26" fmla="*/ 3798 w 4524"/>
                <a:gd name="T27" fmla="*/ 632 h 2319"/>
                <a:gd name="T28" fmla="*/ 4086 w 4524"/>
                <a:gd name="T29" fmla="*/ 957 h 2319"/>
                <a:gd name="T30" fmla="*/ 4272 w 4524"/>
                <a:gd name="T31" fmla="*/ 1269 h 2319"/>
                <a:gd name="T32" fmla="*/ 4388 w 4524"/>
                <a:gd name="T33" fmla="*/ 1539 h 2319"/>
                <a:gd name="T34" fmla="*/ 4479 w 4524"/>
                <a:gd name="T35" fmla="*/ 1902 h 2319"/>
                <a:gd name="T36" fmla="*/ 4524 w 4524"/>
                <a:gd name="T37" fmla="*/ 2319 h 2319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4524"/>
                <a:gd name="T58" fmla="*/ 0 h 2319"/>
                <a:gd name="T59" fmla="*/ 4524 w 4524"/>
                <a:gd name="T60" fmla="*/ 2319 h 2319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4524" h="2319">
                  <a:moveTo>
                    <a:pt x="0" y="2313"/>
                  </a:moveTo>
                  <a:cubicBezTo>
                    <a:pt x="13" y="2230"/>
                    <a:pt x="47" y="1958"/>
                    <a:pt x="79" y="1811"/>
                  </a:cubicBezTo>
                  <a:cubicBezTo>
                    <a:pt x="111" y="1664"/>
                    <a:pt x="146" y="1547"/>
                    <a:pt x="192" y="1431"/>
                  </a:cubicBezTo>
                  <a:cubicBezTo>
                    <a:pt x="238" y="1315"/>
                    <a:pt x="285" y="1224"/>
                    <a:pt x="354" y="1113"/>
                  </a:cubicBezTo>
                  <a:cubicBezTo>
                    <a:pt x="423" y="1002"/>
                    <a:pt x="516" y="868"/>
                    <a:pt x="606" y="765"/>
                  </a:cubicBezTo>
                  <a:cubicBezTo>
                    <a:pt x="696" y="662"/>
                    <a:pt x="793" y="578"/>
                    <a:pt x="895" y="496"/>
                  </a:cubicBezTo>
                  <a:cubicBezTo>
                    <a:pt x="997" y="414"/>
                    <a:pt x="1112" y="333"/>
                    <a:pt x="1218" y="273"/>
                  </a:cubicBezTo>
                  <a:cubicBezTo>
                    <a:pt x="1324" y="213"/>
                    <a:pt x="1409" y="174"/>
                    <a:pt x="1530" y="133"/>
                  </a:cubicBezTo>
                  <a:cubicBezTo>
                    <a:pt x="1651" y="92"/>
                    <a:pt x="1814" y="49"/>
                    <a:pt x="1944" y="27"/>
                  </a:cubicBezTo>
                  <a:cubicBezTo>
                    <a:pt x="2074" y="5"/>
                    <a:pt x="2181" y="0"/>
                    <a:pt x="2310" y="3"/>
                  </a:cubicBezTo>
                  <a:cubicBezTo>
                    <a:pt x="2439" y="6"/>
                    <a:pt x="2582" y="16"/>
                    <a:pt x="2718" y="45"/>
                  </a:cubicBezTo>
                  <a:cubicBezTo>
                    <a:pt x="2854" y="74"/>
                    <a:pt x="2991" y="117"/>
                    <a:pt x="3126" y="177"/>
                  </a:cubicBezTo>
                  <a:cubicBezTo>
                    <a:pt x="3261" y="237"/>
                    <a:pt x="3414" y="329"/>
                    <a:pt x="3526" y="405"/>
                  </a:cubicBezTo>
                  <a:cubicBezTo>
                    <a:pt x="3638" y="481"/>
                    <a:pt x="3705" y="540"/>
                    <a:pt x="3798" y="632"/>
                  </a:cubicBezTo>
                  <a:cubicBezTo>
                    <a:pt x="3891" y="724"/>
                    <a:pt x="4007" y="851"/>
                    <a:pt x="4086" y="957"/>
                  </a:cubicBezTo>
                  <a:cubicBezTo>
                    <a:pt x="4165" y="1063"/>
                    <a:pt x="4222" y="1172"/>
                    <a:pt x="4272" y="1269"/>
                  </a:cubicBezTo>
                  <a:cubicBezTo>
                    <a:pt x="4322" y="1366"/>
                    <a:pt x="4353" y="1433"/>
                    <a:pt x="4388" y="1539"/>
                  </a:cubicBezTo>
                  <a:cubicBezTo>
                    <a:pt x="4423" y="1645"/>
                    <a:pt x="4456" y="1772"/>
                    <a:pt x="4479" y="1902"/>
                  </a:cubicBezTo>
                  <a:cubicBezTo>
                    <a:pt x="4502" y="2032"/>
                    <a:pt x="4515" y="2232"/>
                    <a:pt x="4524" y="2319"/>
                  </a:cubicBezTo>
                </a:path>
              </a:pathLst>
            </a:custGeom>
            <a:noFill/>
            <a:ln w="76200" cap="flat" cmpd="sng">
              <a:solidFill>
                <a:schemeClr val="tx2"/>
              </a:solidFill>
              <a:prstDash val="solid"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498" name="Freeform 121"/>
            <p:cNvSpPr>
              <a:spLocks/>
            </p:cNvSpPr>
            <p:nvPr/>
          </p:nvSpPr>
          <p:spPr bwMode="auto">
            <a:xfrm>
              <a:off x="1172" y="1344"/>
              <a:ext cx="2561" cy="1225"/>
            </a:xfrm>
            <a:custGeom>
              <a:avLst/>
              <a:gdLst>
                <a:gd name="T0" fmla="*/ 0 w 3186"/>
                <a:gd name="T1" fmla="*/ 1577 h 1577"/>
                <a:gd name="T2" fmla="*/ 138 w 3186"/>
                <a:gd name="T3" fmla="*/ 1073 h 1577"/>
                <a:gd name="T4" fmla="*/ 366 w 3186"/>
                <a:gd name="T5" fmla="*/ 677 h 1577"/>
                <a:gd name="T6" fmla="*/ 630 w 3186"/>
                <a:gd name="T7" fmla="*/ 383 h 1577"/>
                <a:gd name="T8" fmla="*/ 912 w 3186"/>
                <a:gd name="T9" fmla="*/ 173 h 1577"/>
                <a:gd name="T10" fmla="*/ 1308 w 3186"/>
                <a:gd name="T11" fmla="*/ 29 h 1577"/>
                <a:gd name="T12" fmla="*/ 1638 w 3186"/>
                <a:gd name="T13" fmla="*/ 5 h 1577"/>
                <a:gd name="T14" fmla="*/ 2010 w 3186"/>
                <a:gd name="T15" fmla="*/ 59 h 1577"/>
                <a:gd name="T16" fmla="*/ 2388 w 3186"/>
                <a:gd name="T17" fmla="*/ 234 h 1577"/>
                <a:gd name="T18" fmla="*/ 2718 w 3186"/>
                <a:gd name="T19" fmla="*/ 515 h 1577"/>
                <a:gd name="T20" fmla="*/ 2958 w 3186"/>
                <a:gd name="T21" fmla="*/ 857 h 1577"/>
                <a:gd name="T22" fmla="*/ 3114 w 3186"/>
                <a:gd name="T23" fmla="*/ 1205 h 1577"/>
                <a:gd name="T24" fmla="*/ 3186 w 3186"/>
                <a:gd name="T25" fmla="*/ 1535 h 157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3186"/>
                <a:gd name="T40" fmla="*/ 0 h 1577"/>
                <a:gd name="T41" fmla="*/ 3186 w 3186"/>
                <a:gd name="T42" fmla="*/ 1577 h 1577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3186" h="1577">
                  <a:moveTo>
                    <a:pt x="0" y="1577"/>
                  </a:moveTo>
                  <a:cubicBezTo>
                    <a:pt x="23" y="1494"/>
                    <a:pt x="77" y="1223"/>
                    <a:pt x="138" y="1073"/>
                  </a:cubicBezTo>
                  <a:cubicBezTo>
                    <a:pt x="199" y="923"/>
                    <a:pt x="284" y="792"/>
                    <a:pt x="366" y="677"/>
                  </a:cubicBezTo>
                  <a:cubicBezTo>
                    <a:pt x="448" y="562"/>
                    <a:pt x="539" y="467"/>
                    <a:pt x="630" y="383"/>
                  </a:cubicBezTo>
                  <a:cubicBezTo>
                    <a:pt x="721" y="299"/>
                    <a:pt x="799" y="232"/>
                    <a:pt x="912" y="173"/>
                  </a:cubicBezTo>
                  <a:cubicBezTo>
                    <a:pt x="1025" y="114"/>
                    <a:pt x="1187" y="57"/>
                    <a:pt x="1308" y="29"/>
                  </a:cubicBezTo>
                  <a:cubicBezTo>
                    <a:pt x="1429" y="1"/>
                    <a:pt x="1521" y="0"/>
                    <a:pt x="1638" y="5"/>
                  </a:cubicBezTo>
                  <a:cubicBezTo>
                    <a:pt x="1755" y="10"/>
                    <a:pt x="1885" y="21"/>
                    <a:pt x="2010" y="59"/>
                  </a:cubicBezTo>
                  <a:cubicBezTo>
                    <a:pt x="2135" y="97"/>
                    <a:pt x="2270" y="158"/>
                    <a:pt x="2388" y="234"/>
                  </a:cubicBezTo>
                  <a:cubicBezTo>
                    <a:pt x="2506" y="310"/>
                    <a:pt x="2623" y="411"/>
                    <a:pt x="2718" y="515"/>
                  </a:cubicBezTo>
                  <a:cubicBezTo>
                    <a:pt x="2813" y="619"/>
                    <a:pt x="2892" y="742"/>
                    <a:pt x="2958" y="857"/>
                  </a:cubicBezTo>
                  <a:cubicBezTo>
                    <a:pt x="3024" y="972"/>
                    <a:pt x="3076" y="1092"/>
                    <a:pt x="3114" y="1205"/>
                  </a:cubicBezTo>
                  <a:cubicBezTo>
                    <a:pt x="3152" y="1318"/>
                    <a:pt x="3171" y="1466"/>
                    <a:pt x="3186" y="1535"/>
                  </a:cubicBezTo>
                </a:path>
              </a:pathLst>
            </a:custGeom>
            <a:noFill/>
            <a:ln w="57150" cap="flat" cmpd="sng">
              <a:solidFill>
                <a:schemeClr val="tx2"/>
              </a:solidFill>
              <a:prstDash val="solid"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499" name="Freeform 122"/>
            <p:cNvSpPr>
              <a:spLocks/>
            </p:cNvSpPr>
            <p:nvPr/>
          </p:nvSpPr>
          <p:spPr bwMode="auto">
            <a:xfrm>
              <a:off x="3713" y="2546"/>
              <a:ext cx="564" cy="2"/>
            </a:xfrm>
            <a:custGeom>
              <a:avLst/>
              <a:gdLst>
                <a:gd name="T0" fmla="*/ 702 w 702"/>
                <a:gd name="T1" fmla="*/ 0 h 3"/>
                <a:gd name="T2" fmla="*/ 0 w 702"/>
                <a:gd name="T3" fmla="*/ 3 h 3"/>
                <a:gd name="T4" fmla="*/ 0 60000 65536"/>
                <a:gd name="T5" fmla="*/ 0 60000 65536"/>
                <a:gd name="T6" fmla="*/ 0 w 702"/>
                <a:gd name="T7" fmla="*/ 0 h 3"/>
                <a:gd name="T8" fmla="*/ 702 w 702"/>
                <a:gd name="T9" fmla="*/ 3 h 3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702" h="3">
                  <a:moveTo>
                    <a:pt x="702" y="0"/>
                  </a:moveTo>
                  <a:lnTo>
                    <a:pt x="0" y="3"/>
                  </a:lnTo>
                </a:path>
              </a:pathLst>
            </a:custGeom>
            <a:noFill/>
            <a:ln w="57150" cap="flat" cmpd="sng">
              <a:solidFill>
                <a:schemeClr val="tx2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500" name="Freeform 123"/>
            <p:cNvSpPr>
              <a:spLocks/>
            </p:cNvSpPr>
            <p:nvPr/>
          </p:nvSpPr>
          <p:spPr bwMode="auto">
            <a:xfrm>
              <a:off x="2469" y="1240"/>
              <a:ext cx="3" cy="106"/>
            </a:xfrm>
            <a:custGeom>
              <a:avLst/>
              <a:gdLst>
                <a:gd name="T0" fmla="*/ 0 w 3"/>
                <a:gd name="T1" fmla="*/ 0 h 106"/>
                <a:gd name="T2" fmla="*/ 3 w 3"/>
                <a:gd name="T3" fmla="*/ 106 h 106"/>
                <a:gd name="T4" fmla="*/ 0 60000 65536"/>
                <a:gd name="T5" fmla="*/ 0 60000 65536"/>
                <a:gd name="T6" fmla="*/ 0 w 3"/>
                <a:gd name="T7" fmla="*/ 0 h 106"/>
                <a:gd name="T8" fmla="*/ 3 w 3"/>
                <a:gd name="T9" fmla="*/ 106 h 10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3" h="106">
                  <a:moveTo>
                    <a:pt x="0" y="0"/>
                  </a:moveTo>
                  <a:lnTo>
                    <a:pt x="3" y="106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501" name="Freeform 124"/>
            <p:cNvSpPr>
              <a:spLocks/>
            </p:cNvSpPr>
            <p:nvPr/>
          </p:nvSpPr>
          <p:spPr bwMode="auto">
            <a:xfrm>
              <a:off x="2469" y="754"/>
              <a:ext cx="2" cy="110"/>
            </a:xfrm>
            <a:custGeom>
              <a:avLst/>
              <a:gdLst>
                <a:gd name="T0" fmla="*/ 2 w 2"/>
                <a:gd name="T1" fmla="*/ 0 h 110"/>
                <a:gd name="T2" fmla="*/ 0 w 2"/>
                <a:gd name="T3" fmla="*/ 110 h 110"/>
                <a:gd name="T4" fmla="*/ 0 60000 65536"/>
                <a:gd name="T5" fmla="*/ 0 60000 65536"/>
                <a:gd name="T6" fmla="*/ 0 w 2"/>
                <a:gd name="T7" fmla="*/ 0 h 110"/>
                <a:gd name="T8" fmla="*/ 2 w 2"/>
                <a:gd name="T9" fmla="*/ 110 h 110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2" h="110">
                  <a:moveTo>
                    <a:pt x="2" y="0"/>
                  </a:moveTo>
                  <a:lnTo>
                    <a:pt x="0" y="110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502" name="Freeform 125"/>
            <p:cNvSpPr>
              <a:spLocks/>
            </p:cNvSpPr>
            <p:nvPr/>
          </p:nvSpPr>
          <p:spPr bwMode="auto">
            <a:xfrm>
              <a:off x="4105" y="2046"/>
              <a:ext cx="77" cy="24"/>
            </a:xfrm>
            <a:custGeom>
              <a:avLst/>
              <a:gdLst>
                <a:gd name="T0" fmla="*/ 0 w 77"/>
                <a:gd name="T1" fmla="*/ 24 h 24"/>
                <a:gd name="T2" fmla="*/ 77 w 77"/>
                <a:gd name="T3" fmla="*/ 0 h 24"/>
                <a:gd name="T4" fmla="*/ 0 60000 65536"/>
                <a:gd name="T5" fmla="*/ 0 60000 65536"/>
                <a:gd name="T6" fmla="*/ 0 w 77"/>
                <a:gd name="T7" fmla="*/ 0 h 24"/>
                <a:gd name="T8" fmla="*/ 77 w 77"/>
                <a:gd name="T9" fmla="*/ 24 h 24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77" h="24">
                  <a:moveTo>
                    <a:pt x="0" y="24"/>
                  </a:moveTo>
                  <a:lnTo>
                    <a:pt x="77" y="0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503" name="Freeform 126"/>
            <p:cNvSpPr>
              <a:spLocks/>
            </p:cNvSpPr>
            <p:nvPr/>
          </p:nvSpPr>
          <p:spPr bwMode="auto">
            <a:xfrm>
              <a:off x="4014" y="1788"/>
              <a:ext cx="78" cy="33"/>
            </a:xfrm>
            <a:custGeom>
              <a:avLst/>
              <a:gdLst>
                <a:gd name="T0" fmla="*/ 0 w 78"/>
                <a:gd name="T1" fmla="*/ 33 h 33"/>
                <a:gd name="T2" fmla="*/ 78 w 78"/>
                <a:gd name="T3" fmla="*/ 0 h 33"/>
                <a:gd name="T4" fmla="*/ 0 60000 65536"/>
                <a:gd name="T5" fmla="*/ 0 60000 65536"/>
                <a:gd name="T6" fmla="*/ 0 w 78"/>
                <a:gd name="T7" fmla="*/ 0 h 33"/>
                <a:gd name="T8" fmla="*/ 78 w 78"/>
                <a:gd name="T9" fmla="*/ 33 h 33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78" h="33">
                  <a:moveTo>
                    <a:pt x="0" y="33"/>
                  </a:moveTo>
                  <a:lnTo>
                    <a:pt x="78" y="0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504" name="Freeform 127"/>
            <p:cNvSpPr>
              <a:spLocks/>
            </p:cNvSpPr>
            <p:nvPr/>
          </p:nvSpPr>
          <p:spPr bwMode="auto">
            <a:xfrm>
              <a:off x="3882" y="1563"/>
              <a:ext cx="63" cy="39"/>
            </a:xfrm>
            <a:custGeom>
              <a:avLst/>
              <a:gdLst>
                <a:gd name="T0" fmla="*/ 0 w 63"/>
                <a:gd name="T1" fmla="*/ 39 h 39"/>
                <a:gd name="T2" fmla="*/ 63 w 63"/>
                <a:gd name="T3" fmla="*/ 0 h 39"/>
                <a:gd name="T4" fmla="*/ 0 60000 65536"/>
                <a:gd name="T5" fmla="*/ 0 60000 65536"/>
                <a:gd name="T6" fmla="*/ 0 w 63"/>
                <a:gd name="T7" fmla="*/ 0 h 39"/>
                <a:gd name="T8" fmla="*/ 63 w 63"/>
                <a:gd name="T9" fmla="*/ 39 h 39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63" h="39">
                  <a:moveTo>
                    <a:pt x="0" y="39"/>
                  </a:moveTo>
                  <a:lnTo>
                    <a:pt x="63" y="0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505" name="Freeform 128"/>
            <p:cNvSpPr>
              <a:spLocks/>
            </p:cNvSpPr>
            <p:nvPr/>
          </p:nvSpPr>
          <p:spPr bwMode="auto">
            <a:xfrm>
              <a:off x="4144" y="2336"/>
              <a:ext cx="88" cy="16"/>
            </a:xfrm>
            <a:custGeom>
              <a:avLst/>
              <a:gdLst>
                <a:gd name="T0" fmla="*/ 0 w 88"/>
                <a:gd name="T1" fmla="*/ 16 h 16"/>
                <a:gd name="T2" fmla="*/ 88 w 88"/>
                <a:gd name="T3" fmla="*/ 0 h 16"/>
                <a:gd name="T4" fmla="*/ 0 60000 65536"/>
                <a:gd name="T5" fmla="*/ 0 60000 65536"/>
                <a:gd name="T6" fmla="*/ 0 w 88"/>
                <a:gd name="T7" fmla="*/ 0 h 16"/>
                <a:gd name="T8" fmla="*/ 88 w 88"/>
                <a:gd name="T9" fmla="*/ 16 h 1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88" h="16">
                  <a:moveTo>
                    <a:pt x="0" y="16"/>
                  </a:moveTo>
                  <a:lnTo>
                    <a:pt x="88" y="0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506" name="Freeform 129"/>
            <p:cNvSpPr>
              <a:spLocks/>
            </p:cNvSpPr>
            <p:nvPr/>
          </p:nvSpPr>
          <p:spPr bwMode="auto">
            <a:xfrm>
              <a:off x="3813" y="1446"/>
              <a:ext cx="54" cy="42"/>
            </a:xfrm>
            <a:custGeom>
              <a:avLst/>
              <a:gdLst>
                <a:gd name="T0" fmla="*/ 0 w 54"/>
                <a:gd name="T1" fmla="*/ 42 h 42"/>
                <a:gd name="T2" fmla="*/ 54 w 54"/>
                <a:gd name="T3" fmla="*/ 0 h 42"/>
                <a:gd name="T4" fmla="*/ 0 60000 65536"/>
                <a:gd name="T5" fmla="*/ 0 60000 65536"/>
                <a:gd name="T6" fmla="*/ 0 w 54"/>
                <a:gd name="T7" fmla="*/ 0 h 42"/>
                <a:gd name="T8" fmla="*/ 54 w 54"/>
                <a:gd name="T9" fmla="*/ 42 h 42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54" h="42">
                  <a:moveTo>
                    <a:pt x="0" y="42"/>
                  </a:moveTo>
                  <a:lnTo>
                    <a:pt x="54" y="0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507" name="Freeform 130"/>
            <p:cNvSpPr>
              <a:spLocks/>
            </p:cNvSpPr>
            <p:nvPr/>
          </p:nvSpPr>
          <p:spPr bwMode="auto">
            <a:xfrm>
              <a:off x="3966" y="1689"/>
              <a:ext cx="54" cy="27"/>
            </a:xfrm>
            <a:custGeom>
              <a:avLst/>
              <a:gdLst>
                <a:gd name="T0" fmla="*/ 0 w 54"/>
                <a:gd name="T1" fmla="*/ 27 h 27"/>
                <a:gd name="T2" fmla="*/ 54 w 54"/>
                <a:gd name="T3" fmla="*/ 0 h 27"/>
                <a:gd name="T4" fmla="*/ 0 60000 65536"/>
                <a:gd name="T5" fmla="*/ 0 60000 65536"/>
                <a:gd name="T6" fmla="*/ 0 w 54"/>
                <a:gd name="T7" fmla="*/ 0 h 27"/>
                <a:gd name="T8" fmla="*/ 54 w 54"/>
                <a:gd name="T9" fmla="*/ 27 h 27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54" h="27">
                  <a:moveTo>
                    <a:pt x="0" y="27"/>
                  </a:moveTo>
                  <a:lnTo>
                    <a:pt x="54" y="0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508" name="Freeform 131"/>
            <p:cNvSpPr>
              <a:spLocks/>
            </p:cNvSpPr>
            <p:nvPr/>
          </p:nvSpPr>
          <p:spPr bwMode="auto">
            <a:xfrm>
              <a:off x="4077" y="1933"/>
              <a:ext cx="59" cy="17"/>
            </a:xfrm>
            <a:custGeom>
              <a:avLst/>
              <a:gdLst>
                <a:gd name="T0" fmla="*/ 0 w 59"/>
                <a:gd name="T1" fmla="*/ 17 h 17"/>
                <a:gd name="T2" fmla="*/ 59 w 59"/>
                <a:gd name="T3" fmla="*/ 0 h 17"/>
                <a:gd name="T4" fmla="*/ 0 60000 65536"/>
                <a:gd name="T5" fmla="*/ 0 60000 65536"/>
                <a:gd name="T6" fmla="*/ 0 w 59"/>
                <a:gd name="T7" fmla="*/ 0 h 17"/>
                <a:gd name="T8" fmla="*/ 59 w 59"/>
                <a:gd name="T9" fmla="*/ 17 h 17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59" h="17">
                  <a:moveTo>
                    <a:pt x="0" y="17"/>
                  </a:moveTo>
                  <a:lnTo>
                    <a:pt x="59" y="0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509" name="Freeform 132"/>
            <p:cNvSpPr>
              <a:spLocks/>
            </p:cNvSpPr>
            <p:nvPr/>
          </p:nvSpPr>
          <p:spPr bwMode="auto">
            <a:xfrm>
              <a:off x="4155" y="2190"/>
              <a:ext cx="60" cy="12"/>
            </a:xfrm>
            <a:custGeom>
              <a:avLst/>
              <a:gdLst>
                <a:gd name="T0" fmla="*/ 0 w 60"/>
                <a:gd name="T1" fmla="*/ 12 h 12"/>
                <a:gd name="T2" fmla="*/ 60 w 60"/>
                <a:gd name="T3" fmla="*/ 0 h 12"/>
                <a:gd name="T4" fmla="*/ 0 60000 65536"/>
                <a:gd name="T5" fmla="*/ 0 60000 65536"/>
                <a:gd name="T6" fmla="*/ 0 w 60"/>
                <a:gd name="T7" fmla="*/ 0 h 12"/>
                <a:gd name="T8" fmla="*/ 60 w 60"/>
                <a:gd name="T9" fmla="*/ 12 h 12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60" h="12">
                  <a:moveTo>
                    <a:pt x="0" y="12"/>
                  </a:moveTo>
                  <a:lnTo>
                    <a:pt x="60" y="0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510" name="Freeform 133"/>
            <p:cNvSpPr>
              <a:spLocks/>
            </p:cNvSpPr>
            <p:nvPr/>
          </p:nvSpPr>
          <p:spPr bwMode="auto">
            <a:xfrm>
              <a:off x="3723" y="1344"/>
              <a:ext cx="57" cy="45"/>
            </a:xfrm>
            <a:custGeom>
              <a:avLst/>
              <a:gdLst>
                <a:gd name="T0" fmla="*/ 0 w 57"/>
                <a:gd name="T1" fmla="*/ 45 h 45"/>
                <a:gd name="T2" fmla="*/ 57 w 57"/>
                <a:gd name="T3" fmla="*/ 0 h 45"/>
                <a:gd name="T4" fmla="*/ 0 60000 65536"/>
                <a:gd name="T5" fmla="*/ 0 60000 65536"/>
                <a:gd name="T6" fmla="*/ 0 w 57"/>
                <a:gd name="T7" fmla="*/ 0 h 45"/>
                <a:gd name="T8" fmla="*/ 57 w 57"/>
                <a:gd name="T9" fmla="*/ 45 h 45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57" h="45">
                  <a:moveTo>
                    <a:pt x="0" y="45"/>
                  </a:moveTo>
                  <a:lnTo>
                    <a:pt x="57" y="0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511" name="Freeform 134"/>
            <p:cNvSpPr>
              <a:spLocks/>
            </p:cNvSpPr>
            <p:nvPr/>
          </p:nvSpPr>
          <p:spPr bwMode="auto">
            <a:xfrm>
              <a:off x="3639" y="1253"/>
              <a:ext cx="30" cy="25"/>
            </a:xfrm>
            <a:custGeom>
              <a:avLst/>
              <a:gdLst>
                <a:gd name="T0" fmla="*/ 0 w 30"/>
                <a:gd name="T1" fmla="*/ 25 h 25"/>
                <a:gd name="T2" fmla="*/ 30 w 30"/>
                <a:gd name="T3" fmla="*/ 0 h 25"/>
                <a:gd name="T4" fmla="*/ 0 60000 65536"/>
                <a:gd name="T5" fmla="*/ 0 60000 65536"/>
                <a:gd name="T6" fmla="*/ 0 w 30"/>
                <a:gd name="T7" fmla="*/ 0 h 25"/>
                <a:gd name="T8" fmla="*/ 30 w 30"/>
                <a:gd name="T9" fmla="*/ 25 h 25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30" h="25">
                  <a:moveTo>
                    <a:pt x="0" y="25"/>
                  </a:moveTo>
                  <a:lnTo>
                    <a:pt x="30" y="0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512" name="Freeform 135"/>
            <p:cNvSpPr>
              <a:spLocks/>
            </p:cNvSpPr>
            <p:nvPr/>
          </p:nvSpPr>
          <p:spPr bwMode="auto">
            <a:xfrm>
              <a:off x="3516" y="1162"/>
              <a:ext cx="29" cy="41"/>
            </a:xfrm>
            <a:custGeom>
              <a:avLst/>
              <a:gdLst>
                <a:gd name="T0" fmla="*/ 0 w 29"/>
                <a:gd name="T1" fmla="*/ 41 h 41"/>
                <a:gd name="T2" fmla="*/ 29 w 29"/>
                <a:gd name="T3" fmla="*/ 0 h 41"/>
                <a:gd name="T4" fmla="*/ 0 60000 65536"/>
                <a:gd name="T5" fmla="*/ 0 60000 65536"/>
                <a:gd name="T6" fmla="*/ 0 w 29"/>
                <a:gd name="T7" fmla="*/ 0 h 41"/>
                <a:gd name="T8" fmla="*/ 29 w 29"/>
                <a:gd name="T9" fmla="*/ 41 h 4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29" h="41">
                  <a:moveTo>
                    <a:pt x="0" y="41"/>
                  </a:moveTo>
                  <a:lnTo>
                    <a:pt x="29" y="0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513" name="Freeform 136"/>
            <p:cNvSpPr>
              <a:spLocks/>
            </p:cNvSpPr>
            <p:nvPr/>
          </p:nvSpPr>
          <p:spPr bwMode="auto">
            <a:xfrm>
              <a:off x="3402" y="1062"/>
              <a:ext cx="36" cy="51"/>
            </a:xfrm>
            <a:custGeom>
              <a:avLst/>
              <a:gdLst>
                <a:gd name="T0" fmla="*/ 0 w 36"/>
                <a:gd name="T1" fmla="*/ 51 h 51"/>
                <a:gd name="T2" fmla="*/ 36 w 36"/>
                <a:gd name="T3" fmla="*/ 0 h 51"/>
                <a:gd name="T4" fmla="*/ 0 60000 65536"/>
                <a:gd name="T5" fmla="*/ 0 60000 65536"/>
                <a:gd name="T6" fmla="*/ 0 w 36"/>
                <a:gd name="T7" fmla="*/ 0 h 51"/>
                <a:gd name="T8" fmla="*/ 36 w 36"/>
                <a:gd name="T9" fmla="*/ 51 h 5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36" h="51">
                  <a:moveTo>
                    <a:pt x="0" y="51"/>
                  </a:moveTo>
                  <a:lnTo>
                    <a:pt x="36" y="0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514" name="Freeform 137"/>
            <p:cNvSpPr>
              <a:spLocks/>
            </p:cNvSpPr>
            <p:nvPr/>
          </p:nvSpPr>
          <p:spPr bwMode="auto">
            <a:xfrm>
              <a:off x="3258" y="984"/>
              <a:ext cx="33" cy="60"/>
            </a:xfrm>
            <a:custGeom>
              <a:avLst/>
              <a:gdLst>
                <a:gd name="T0" fmla="*/ 0 w 33"/>
                <a:gd name="T1" fmla="*/ 60 h 60"/>
                <a:gd name="T2" fmla="*/ 33 w 33"/>
                <a:gd name="T3" fmla="*/ 0 h 60"/>
                <a:gd name="T4" fmla="*/ 0 60000 65536"/>
                <a:gd name="T5" fmla="*/ 0 60000 65536"/>
                <a:gd name="T6" fmla="*/ 0 w 33"/>
                <a:gd name="T7" fmla="*/ 0 h 60"/>
                <a:gd name="T8" fmla="*/ 33 w 33"/>
                <a:gd name="T9" fmla="*/ 60 h 60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33" h="60">
                  <a:moveTo>
                    <a:pt x="0" y="60"/>
                  </a:moveTo>
                  <a:lnTo>
                    <a:pt x="33" y="0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515" name="Freeform 138"/>
            <p:cNvSpPr>
              <a:spLocks/>
            </p:cNvSpPr>
            <p:nvPr/>
          </p:nvSpPr>
          <p:spPr bwMode="auto">
            <a:xfrm>
              <a:off x="3114" y="885"/>
              <a:ext cx="29" cy="66"/>
            </a:xfrm>
            <a:custGeom>
              <a:avLst/>
              <a:gdLst>
                <a:gd name="T0" fmla="*/ 0 w 29"/>
                <a:gd name="T1" fmla="*/ 66 h 66"/>
                <a:gd name="T2" fmla="*/ 29 w 29"/>
                <a:gd name="T3" fmla="*/ 0 h 66"/>
                <a:gd name="T4" fmla="*/ 0 60000 65536"/>
                <a:gd name="T5" fmla="*/ 0 60000 65536"/>
                <a:gd name="T6" fmla="*/ 0 w 29"/>
                <a:gd name="T7" fmla="*/ 0 h 66"/>
                <a:gd name="T8" fmla="*/ 29 w 29"/>
                <a:gd name="T9" fmla="*/ 66 h 6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29" h="66">
                  <a:moveTo>
                    <a:pt x="0" y="66"/>
                  </a:moveTo>
                  <a:lnTo>
                    <a:pt x="29" y="0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516" name="Freeform 139"/>
            <p:cNvSpPr>
              <a:spLocks/>
            </p:cNvSpPr>
            <p:nvPr/>
          </p:nvSpPr>
          <p:spPr bwMode="auto">
            <a:xfrm>
              <a:off x="2949" y="837"/>
              <a:ext cx="21" cy="66"/>
            </a:xfrm>
            <a:custGeom>
              <a:avLst/>
              <a:gdLst>
                <a:gd name="T0" fmla="*/ 0 w 21"/>
                <a:gd name="T1" fmla="*/ 66 h 66"/>
                <a:gd name="T2" fmla="*/ 21 w 21"/>
                <a:gd name="T3" fmla="*/ 0 h 66"/>
                <a:gd name="T4" fmla="*/ 0 60000 65536"/>
                <a:gd name="T5" fmla="*/ 0 60000 65536"/>
                <a:gd name="T6" fmla="*/ 0 w 21"/>
                <a:gd name="T7" fmla="*/ 0 h 66"/>
                <a:gd name="T8" fmla="*/ 21 w 21"/>
                <a:gd name="T9" fmla="*/ 66 h 6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21" h="66">
                  <a:moveTo>
                    <a:pt x="0" y="66"/>
                  </a:moveTo>
                  <a:lnTo>
                    <a:pt x="21" y="0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517" name="Freeform 140"/>
            <p:cNvSpPr>
              <a:spLocks/>
            </p:cNvSpPr>
            <p:nvPr/>
          </p:nvSpPr>
          <p:spPr bwMode="auto">
            <a:xfrm>
              <a:off x="2781" y="780"/>
              <a:ext cx="6" cy="57"/>
            </a:xfrm>
            <a:custGeom>
              <a:avLst/>
              <a:gdLst>
                <a:gd name="T0" fmla="*/ 0 w 6"/>
                <a:gd name="T1" fmla="*/ 57 h 57"/>
                <a:gd name="T2" fmla="*/ 6 w 6"/>
                <a:gd name="T3" fmla="*/ 0 h 57"/>
                <a:gd name="T4" fmla="*/ 0 60000 65536"/>
                <a:gd name="T5" fmla="*/ 0 60000 65536"/>
                <a:gd name="T6" fmla="*/ 0 w 6"/>
                <a:gd name="T7" fmla="*/ 0 h 57"/>
                <a:gd name="T8" fmla="*/ 6 w 6"/>
                <a:gd name="T9" fmla="*/ 57 h 57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6" h="57">
                  <a:moveTo>
                    <a:pt x="0" y="57"/>
                  </a:moveTo>
                  <a:lnTo>
                    <a:pt x="6" y="0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518" name="Freeform 141"/>
            <p:cNvSpPr>
              <a:spLocks/>
            </p:cNvSpPr>
            <p:nvPr/>
          </p:nvSpPr>
          <p:spPr bwMode="auto">
            <a:xfrm>
              <a:off x="2610" y="756"/>
              <a:ext cx="3" cy="87"/>
            </a:xfrm>
            <a:custGeom>
              <a:avLst/>
              <a:gdLst>
                <a:gd name="T0" fmla="*/ 0 w 3"/>
                <a:gd name="T1" fmla="*/ 87 h 87"/>
                <a:gd name="T2" fmla="*/ 3 w 3"/>
                <a:gd name="T3" fmla="*/ 0 h 87"/>
                <a:gd name="T4" fmla="*/ 0 60000 65536"/>
                <a:gd name="T5" fmla="*/ 0 60000 65536"/>
                <a:gd name="T6" fmla="*/ 0 w 3"/>
                <a:gd name="T7" fmla="*/ 0 h 87"/>
                <a:gd name="T8" fmla="*/ 3 w 3"/>
                <a:gd name="T9" fmla="*/ 87 h 87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3" h="87">
                  <a:moveTo>
                    <a:pt x="0" y="87"/>
                  </a:moveTo>
                  <a:lnTo>
                    <a:pt x="3" y="0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519" name="Freeform 142"/>
            <p:cNvSpPr>
              <a:spLocks/>
            </p:cNvSpPr>
            <p:nvPr/>
          </p:nvSpPr>
          <p:spPr bwMode="auto">
            <a:xfrm>
              <a:off x="2013" y="813"/>
              <a:ext cx="18" cy="78"/>
            </a:xfrm>
            <a:custGeom>
              <a:avLst/>
              <a:gdLst>
                <a:gd name="T0" fmla="*/ 18 w 18"/>
                <a:gd name="T1" fmla="*/ 78 h 78"/>
                <a:gd name="T2" fmla="*/ 0 w 18"/>
                <a:gd name="T3" fmla="*/ 0 h 78"/>
                <a:gd name="T4" fmla="*/ 0 60000 65536"/>
                <a:gd name="T5" fmla="*/ 0 60000 65536"/>
                <a:gd name="T6" fmla="*/ 0 w 18"/>
                <a:gd name="T7" fmla="*/ 0 h 78"/>
                <a:gd name="T8" fmla="*/ 18 w 18"/>
                <a:gd name="T9" fmla="*/ 78 h 78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8" h="78">
                  <a:moveTo>
                    <a:pt x="18" y="78"/>
                  </a:moveTo>
                  <a:lnTo>
                    <a:pt x="0" y="0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520" name="Freeform 143"/>
            <p:cNvSpPr>
              <a:spLocks/>
            </p:cNvSpPr>
            <p:nvPr/>
          </p:nvSpPr>
          <p:spPr bwMode="auto">
            <a:xfrm>
              <a:off x="1854" y="864"/>
              <a:ext cx="15" cy="60"/>
            </a:xfrm>
            <a:custGeom>
              <a:avLst/>
              <a:gdLst>
                <a:gd name="T0" fmla="*/ 15 w 15"/>
                <a:gd name="T1" fmla="*/ 60 h 60"/>
                <a:gd name="T2" fmla="*/ 0 w 15"/>
                <a:gd name="T3" fmla="*/ 0 h 60"/>
                <a:gd name="T4" fmla="*/ 0 60000 65536"/>
                <a:gd name="T5" fmla="*/ 0 60000 65536"/>
                <a:gd name="T6" fmla="*/ 0 w 15"/>
                <a:gd name="T7" fmla="*/ 0 h 60"/>
                <a:gd name="T8" fmla="*/ 15 w 15"/>
                <a:gd name="T9" fmla="*/ 60 h 60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5" h="60">
                  <a:moveTo>
                    <a:pt x="15" y="60"/>
                  </a:moveTo>
                  <a:lnTo>
                    <a:pt x="0" y="0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521" name="Freeform 144"/>
            <p:cNvSpPr>
              <a:spLocks/>
            </p:cNvSpPr>
            <p:nvPr/>
          </p:nvSpPr>
          <p:spPr bwMode="auto">
            <a:xfrm>
              <a:off x="2337" y="774"/>
              <a:ext cx="3" cy="69"/>
            </a:xfrm>
            <a:custGeom>
              <a:avLst/>
              <a:gdLst>
                <a:gd name="T0" fmla="*/ 3 w 3"/>
                <a:gd name="T1" fmla="*/ 69 h 69"/>
                <a:gd name="T2" fmla="*/ 0 w 3"/>
                <a:gd name="T3" fmla="*/ 0 h 69"/>
                <a:gd name="T4" fmla="*/ 0 60000 65536"/>
                <a:gd name="T5" fmla="*/ 0 60000 65536"/>
                <a:gd name="T6" fmla="*/ 0 w 3"/>
                <a:gd name="T7" fmla="*/ 0 h 69"/>
                <a:gd name="T8" fmla="*/ 3 w 3"/>
                <a:gd name="T9" fmla="*/ 69 h 69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3" h="69">
                  <a:moveTo>
                    <a:pt x="3" y="69"/>
                  </a:moveTo>
                  <a:lnTo>
                    <a:pt x="0" y="0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522" name="Freeform 145"/>
            <p:cNvSpPr>
              <a:spLocks/>
            </p:cNvSpPr>
            <p:nvPr/>
          </p:nvSpPr>
          <p:spPr bwMode="auto">
            <a:xfrm>
              <a:off x="2178" y="792"/>
              <a:ext cx="6" cy="42"/>
            </a:xfrm>
            <a:custGeom>
              <a:avLst/>
              <a:gdLst>
                <a:gd name="T0" fmla="*/ 6 w 6"/>
                <a:gd name="T1" fmla="*/ 42 h 42"/>
                <a:gd name="T2" fmla="*/ 0 w 6"/>
                <a:gd name="T3" fmla="*/ 0 h 42"/>
                <a:gd name="T4" fmla="*/ 0 60000 65536"/>
                <a:gd name="T5" fmla="*/ 0 60000 65536"/>
                <a:gd name="T6" fmla="*/ 0 w 6"/>
                <a:gd name="T7" fmla="*/ 0 h 42"/>
                <a:gd name="T8" fmla="*/ 6 w 6"/>
                <a:gd name="T9" fmla="*/ 42 h 42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6" h="42">
                  <a:moveTo>
                    <a:pt x="6" y="42"/>
                  </a:moveTo>
                  <a:lnTo>
                    <a:pt x="0" y="0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523" name="Freeform 146"/>
            <p:cNvSpPr>
              <a:spLocks/>
            </p:cNvSpPr>
            <p:nvPr/>
          </p:nvSpPr>
          <p:spPr bwMode="auto">
            <a:xfrm>
              <a:off x="1701" y="935"/>
              <a:ext cx="21" cy="46"/>
            </a:xfrm>
            <a:custGeom>
              <a:avLst/>
              <a:gdLst>
                <a:gd name="T0" fmla="*/ 21 w 21"/>
                <a:gd name="T1" fmla="*/ 46 h 46"/>
                <a:gd name="T2" fmla="*/ 0 w 21"/>
                <a:gd name="T3" fmla="*/ 0 h 46"/>
                <a:gd name="T4" fmla="*/ 0 60000 65536"/>
                <a:gd name="T5" fmla="*/ 0 60000 65536"/>
                <a:gd name="T6" fmla="*/ 0 w 21"/>
                <a:gd name="T7" fmla="*/ 0 h 46"/>
                <a:gd name="T8" fmla="*/ 21 w 21"/>
                <a:gd name="T9" fmla="*/ 46 h 4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21" h="46">
                  <a:moveTo>
                    <a:pt x="21" y="46"/>
                  </a:moveTo>
                  <a:lnTo>
                    <a:pt x="0" y="0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524" name="Freeform 147"/>
            <p:cNvSpPr>
              <a:spLocks/>
            </p:cNvSpPr>
            <p:nvPr/>
          </p:nvSpPr>
          <p:spPr bwMode="auto">
            <a:xfrm>
              <a:off x="1578" y="984"/>
              <a:ext cx="24" cy="54"/>
            </a:xfrm>
            <a:custGeom>
              <a:avLst/>
              <a:gdLst>
                <a:gd name="T0" fmla="*/ 24 w 24"/>
                <a:gd name="T1" fmla="*/ 54 h 54"/>
                <a:gd name="T2" fmla="*/ 0 w 24"/>
                <a:gd name="T3" fmla="*/ 0 h 54"/>
                <a:gd name="T4" fmla="*/ 0 60000 65536"/>
                <a:gd name="T5" fmla="*/ 0 60000 65536"/>
                <a:gd name="T6" fmla="*/ 0 w 24"/>
                <a:gd name="T7" fmla="*/ 0 h 54"/>
                <a:gd name="T8" fmla="*/ 24 w 24"/>
                <a:gd name="T9" fmla="*/ 54 h 54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24" h="54">
                  <a:moveTo>
                    <a:pt x="24" y="54"/>
                  </a:moveTo>
                  <a:lnTo>
                    <a:pt x="0" y="0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525" name="Freeform 148"/>
            <p:cNvSpPr>
              <a:spLocks/>
            </p:cNvSpPr>
            <p:nvPr/>
          </p:nvSpPr>
          <p:spPr bwMode="auto">
            <a:xfrm>
              <a:off x="1429" y="1071"/>
              <a:ext cx="44" cy="69"/>
            </a:xfrm>
            <a:custGeom>
              <a:avLst/>
              <a:gdLst>
                <a:gd name="T0" fmla="*/ 44 w 44"/>
                <a:gd name="T1" fmla="*/ 69 h 69"/>
                <a:gd name="T2" fmla="*/ 0 w 44"/>
                <a:gd name="T3" fmla="*/ 0 h 69"/>
                <a:gd name="T4" fmla="*/ 0 60000 65536"/>
                <a:gd name="T5" fmla="*/ 0 60000 65536"/>
                <a:gd name="T6" fmla="*/ 0 w 44"/>
                <a:gd name="T7" fmla="*/ 0 h 69"/>
                <a:gd name="T8" fmla="*/ 44 w 44"/>
                <a:gd name="T9" fmla="*/ 69 h 69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44" h="69">
                  <a:moveTo>
                    <a:pt x="44" y="69"/>
                  </a:moveTo>
                  <a:lnTo>
                    <a:pt x="0" y="0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526" name="Freeform 149"/>
            <p:cNvSpPr>
              <a:spLocks/>
            </p:cNvSpPr>
            <p:nvPr/>
          </p:nvSpPr>
          <p:spPr bwMode="auto">
            <a:xfrm>
              <a:off x="1290" y="1188"/>
              <a:ext cx="36" cy="39"/>
            </a:xfrm>
            <a:custGeom>
              <a:avLst/>
              <a:gdLst>
                <a:gd name="T0" fmla="*/ 36 w 36"/>
                <a:gd name="T1" fmla="*/ 39 h 39"/>
                <a:gd name="T2" fmla="*/ 0 w 36"/>
                <a:gd name="T3" fmla="*/ 0 h 39"/>
                <a:gd name="T4" fmla="*/ 0 60000 65536"/>
                <a:gd name="T5" fmla="*/ 0 60000 65536"/>
                <a:gd name="T6" fmla="*/ 0 w 36"/>
                <a:gd name="T7" fmla="*/ 0 h 39"/>
                <a:gd name="T8" fmla="*/ 36 w 36"/>
                <a:gd name="T9" fmla="*/ 39 h 39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36" h="39">
                  <a:moveTo>
                    <a:pt x="36" y="39"/>
                  </a:moveTo>
                  <a:lnTo>
                    <a:pt x="0" y="0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527" name="Freeform 150"/>
            <p:cNvSpPr>
              <a:spLocks/>
            </p:cNvSpPr>
            <p:nvPr/>
          </p:nvSpPr>
          <p:spPr bwMode="auto">
            <a:xfrm>
              <a:off x="1200" y="1278"/>
              <a:ext cx="36" cy="36"/>
            </a:xfrm>
            <a:custGeom>
              <a:avLst/>
              <a:gdLst>
                <a:gd name="T0" fmla="*/ 36 w 36"/>
                <a:gd name="T1" fmla="*/ 36 h 36"/>
                <a:gd name="T2" fmla="*/ 0 w 36"/>
                <a:gd name="T3" fmla="*/ 0 h 36"/>
                <a:gd name="T4" fmla="*/ 0 60000 65536"/>
                <a:gd name="T5" fmla="*/ 0 60000 65536"/>
                <a:gd name="T6" fmla="*/ 0 w 36"/>
                <a:gd name="T7" fmla="*/ 0 h 36"/>
                <a:gd name="T8" fmla="*/ 36 w 36"/>
                <a:gd name="T9" fmla="*/ 36 h 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36" h="36">
                  <a:moveTo>
                    <a:pt x="36" y="36"/>
                  </a:moveTo>
                  <a:lnTo>
                    <a:pt x="0" y="0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528" name="Freeform 151"/>
            <p:cNvSpPr>
              <a:spLocks/>
            </p:cNvSpPr>
            <p:nvPr/>
          </p:nvSpPr>
          <p:spPr bwMode="auto">
            <a:xfrm>
              <a:off x="1104" y="1365"/>
              <a:ext cx="36" cy="45"/>
            </a:xfrm>
            <a:custGeom>
              <a:avLst/>
              <a:gdLst>
                <a:gd name="T0" fmla="*/ 36 w 36"/>
                <a:gd name="T1" fmla="*/ 45 h 45"/>
                <a:gd name="T2" fmla="*/ 0 w 36"/>
                <a:gd name="T3" fmla="*/ 0 h 45"/>
                <a:gd name="T4" fmla="*/ 0 60000 65536"/>
                <a:gd name="T5" fmla="*/ 0 60000 65536"/>
                <a:gd name="T6" fmla="*/ 0 w 36"/>
                <a:gd name="T7" fmla="*/ 0 h 45"/>
                <a:gd name="T8" fmla="*/ 36 w 36"/>
                <a:gd name="T9" fmla="*/ 45 h 45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36" h="45">
                  <a:moveTo>
                    <a:pt x="36" y="45"/>
                  </a:moveTo>
                  <a:lnTo>
                    <a:pt x="0" y="0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529" name="Freeform 152"/>
            <p:cNvSpPr>
              <a:spLocks/>
            </p:cNvSpPr>
            <p:nvPr/>
          </p:nvSpPr>
          <p:spPr bwMode="auto">
            <a:xfrm>
              <a:off x="1020" y="1480"/>
              <a:ext cx="48" cy="35"/>
            </a:xfrm>
            <a:custGeom>
              <a:avLst/>
              <a:gdLst>
                <a:gd name="T0" fmla="*/ 48 w 48"/>
                <a:gd name="T1" fmla="*/ 35 h 35"/>
                <a:gd name="T2" fmla="*/ 0 w 48"/>
                <a:gd name="T3" fmla="*/ 0 h 35"/>
                <a:gd name="T4" fmla="*/ 0 60000 65536"/>
                <a:gd name="T5" fmla="*/ 0 60000 65536"/>
                <a:gd name="T6" fmla="*/ 0 w 48"/>
                <a:gd name="T7" fmla="*/ 0 h 35"/>
                <a:gd name="T8" fmla="*/ 48 w 48"/>
                <a:gd name="T9" fmla="*/ 35 h 35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48" h="35">
                  <a:moveTo>
                    <a:pt x="48" y="35"/>
                  </a:moveTo>
                  <a:lnTo>
                    <a:pt x="0" y="0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530" name="Freeform 153"/>
            <p:cNvSpPr>
              <a:spLocks/>
            </p:cNvSpPr>
            <p:nvPr/>
          </p:nvSpPr>
          <p:spPr bwMode="auto">
            <a:xfrm>
              <a:off x="915" y="1605"/>
              <a:ext cx="57" cy="36"/>
            </a:xfrm>
            <a:custGeom>
              <a:avLst/>
              <a:gdLst>
                <a:gd name="T0" fmla="*/ 57 w 57"/>
                <a:gd name="T1" fmla="*/ 36 h 36"/>
                <a:gd name="T2" fmla="*/ 0 w 57"/>
                <a:gd name="T3" fmla="*/ 0 h 36"/>
                <a:gd name="T4" fmla="*/ 0 60000 65536"/>
                <a:gd name="T5" fmla="*/ 0 60000 65536"/>
                <a:gd name="T6" fmla="*/ 0 w 57"/>
                <a:gd name="T7" fmla="*/ 0 h 36"/>
                <a:gd name="T8" fmla="*/ 57 w 57"/>
                <a:gd name="T9" fmla="*/ 36 h 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57" h="36">
                  <a:moveTo>
                    <a:pt x="57" y="36"/>
                  </a:moveTo>
                  <a:lnTo>
                    <a:pt x="0" y="0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531" name="Freeform 154"/>
            <p:cNvSpPr>
              <a:spLocks/>
            </p:cNvSpPr>
            <p:nvPr/>
          </p:nvSpPr>
          <p:spPr bwMode="auto">
            <a:xfrm>
              <a:off x="839" y="1752"/>
              <a:ext cx="57" cy="36"/>
            </a:xfrm>
            <a:custGeom>
              <a:avLst/>
              <a:gdLst>
                <a:gd name="T0" fmla="*/ 57 w 57"/>
                <a:gd name="T1" fmla="*/ 36 h 36"/>
                <a:gd name="T2" fmla="*/ 0 w 57"/>
                <a:gd name="T3" fmla="*/ 0 h 36"/>
                <a:gd name="T4" fmla="*/ 0 60000 65536"/>
                <a:gd name="T5" fmla="*/ 0 60000 65536"/>
                <a:gd name="T6" fmla="*/ 0 w 57"/>
                <a:gd name="T7" fmla="*/ 0 h 36"/>
                <a:gd name="T8" fmla="*/ 57 w 57"/>
                <a:gd name="T9" fmla="*/ 36 h 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57" h="36">
                  <a:moveTo>
                    <a:pt x="57" y="36"/>
                  </a:moveTo>
                  <a:lnTo>
                    <a:pt x="0" y="0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532" name="Freeform 155"/>
            <p:cNvSpPr>
              <a:spLocks/>
            </p:cNvSpPr>
            <p:nvPr/>
          </p:nvSpPr>
          <p:spPr bwMode="auto">
            <a:xfrm>
              <a:off x="759" y="1887"/>
              <a:ext cx="63" cy="24"/>
            </a:xfrm>
            <a:custGeom>
              <a:avLst/>
              <a:gdLst>
                <a:gd name="T0" fmla="*/ 63 w 63"/>
                <a:gd name="T1" fmla="*/ 24 h 24"/>
                <a:gd name="T2" fmla="*/ 0 w 63"/>
                <a:gd name="T3" fmla="*/ 0 h 24"/>
                <a:gd name="T4" fmla="*/ 0 60000 65536"/>
                <a:gd name="T5" fmla="*/ 0 60000 65536"/>
                <a:gd name="T6" fmla="*/ 0 w 63"/>
                <a:gd name="T7" fmla="*/ 0 h 24"/>
                <a:gd name="T8" fmla="*/ 63 w 63"/>
                <a:gd name="T9" fmla="*/ 24 h 24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63" h="24">
                  <a:moveTo>
                    <a:pt x="63" y="24"/>
                  </a:moveTo>
                  <a:lnTo>
                    <a:pt x="0" y="0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533" name="Freeform 156"/>
            <p:cNvSpPr>
              <a:spLocks/>
            </p:cNvSpPr>
            <p:nvPr/>
          </p:nvSpPr>
          <p:spPr bwMode="auto">
            <a:xfrm>
              <a:off x="735" y="2037"/>
              <a:ext cx="57" cy="21"/>
            </a:xfrm>
            <a:custGeom>
              <a:avLst/>
              <a:gdLst>
                <a:gd name="T0" fmla="*/ 57 w 57"/>
                <a:gd name="T1" fmla="*/ 21 h 21"/>
                <a:gd name="T2" fmla="*/ 0 w 57"/>
                <a:gd name="T3" fmla="*/ 0 h 21"/>
                <a:gd name="T4" fmla="*/ 0 60000 65536"/>
                <a:gd name="T5" fmla="*/ 0 60000 65536"/>
                <a:gd name="T6" fmla="*/ 0 w 57"/>
                <a:gd name="T7" fmla="*/ 0 h 21"/>
                <a:gd name="T8" fmla="*/ 57 w 57"/>
                <a:gd name="T9" fmla="*/ 21 h 2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57" h="21">
                  <a:moveTo>
                    <a:pt x="57" y="21"/>
                  </a:moveTo>
                  <a:lnTo>
                    <a:pt x="0" y="0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534" name="Freeform 157"/>
            <p:cNvSpPr>
              <a:spLocks/>
            </p:cNvSpPr>
            <p:nvPr/>
          </p:nvSpPr>
          <p:spPr bwMode="auto">
            <a:xfrm>
              <a:off x="681" y="2178"/>
              <a:ext cx="79" cy="18"/>
            </a:xfrm>
            <a:custGeom>
              <a:avLst/>
              <a:gdLst>
                <a:gd name="T0" fmla="*/ 79 w 79"/>
                <a:gd name="T1" fmla="*/ 18 h 18"/>
                <a:gd name="T2" fmla="*/ 0 w 79"/>
                <a:gd name="T3" fmla="*/ 0 h 18"/>
                <a:gd name="T4" fmla="*/ 0 60000 65536"/>
                <a:gd name="T5" fmla="*/ 0 60000 65536"/>
                <a:gd name="T6" fmla="*/ 0 w 79"/>
                <a:gd name="T7" fmla="*/ 0 h 18"/>
                <a:gd name="T8" fmla="*/ 79 w 79"/>
                <a:gd name="T9" fmla="*/ 18 h 18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79" h="18">
                  <a:moveTo>
                    <a:pt x="79" y="18"/>
                  </a:moveTo>
                  <a:lnTo>
                    <a:pt x="0" y="0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535" name="Freeform 158"/>
            <p:cNvSpPr>
              <a:spLocks/>
            </p:cNvSpPr>
            <p:nvPr/>
          </p:nvSpPr>
          <p:spPr bwMode="auto">
            <a:xfrm>
              <a:off x="651" y="2340"/>
              <a:ext cx="69" cy="12"/>
            </a:xfrm>
            <a:custGeom>
              <a:avLst/>
              <a:gdLst>
                <a:gd name="T0" fmla="*/ 69 w 69"/>
                <a:gd name="T1" fmla="*/ 12 h 12"/>
                <a:gd name="T2" fmla="*/ 0 w 69"/>
                <a:gd name="T3" fmla="*/ 0 h 12"/>
                <a:gd name="T4" fmla="*/ 0 60000 65536"/>
                <a:gd name="T5" fmla="*/ 0 60000 65536"/>
                <a:gd name="T6" fmla="*/ 0 w 69"/>
                <a:gd name="T7" fmla="*/ 0 h 12"/>
                <a:gd name="T8" fmla="*/ 69 w 69"/>
                <a:gd name="T9" fmla="*/ 12 h 12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69" h="12">
                  <a:moveTo>
                    <a:pt x="69" y="12"/>
                  </a:moveTo>
                  <a:lnTo>
                    <a:pt x="0" y="0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8436" name="Freeform 159"/>
          <p:cNvSpPr>
            <a:spLocks/>
          </p:cNvSpPr>
          <p:nvPr/>
        </p:nvSpPr>
        <p:spPr bwMode="auto">
          <a:xfrm>
            <a:off x="738188" y="4065588"/>
            <a:ext cx="7467600" cy="12700"/>
          </a:xfrm>
          <a:custGeom>
            <a:avLst/>
            <a:gdLst>
              <a:gd name="T0" fmla="*/ 4704 w 4704"/>
              <a:gd name="T1" fmla="*/ 0 h 8"/>
              <a:gd name="T2" fmla="*/ 0 w 4704"/>
              <a:gd name="T3" fmla="*/ 8 h 8"/>
              <a:gd name="T4" fmla="*/ 0 60000 65536"/>
              <a:gd name="T5" fmla="*/ 0 60000 65536"/>
              <a:gd name="T6" fmla="*/ 0 w 4704"/>
              <a:gd name="T7" fmla="*/ 0 h 8"/>
              <a:gd name="T8" fmla="*/ 4704 w 4704"/>
              <a:gd name="T9" fmla="*/ 8 h 8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4704" h="8">
                <a:moveTo>
                  <a:pt x="4704" y="0"/>
                </a:moveTo>
                <a:lnTo>
                  <a:pt x="0" y="8"/>
                </a:lnTo>
              </a:path>
            </a:pathLst>
          </a:custGeom>
          <a:noFill/>
          <a:ln w="38100" cmpd="sng">
            <a:solidFill>
              <a:srgbClr val="FF0000"/>
            </a:solidFill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8437" name="Line 160"/>
          <p:cNvSpPr>
            <a:spLocks noChangeShapeType="1"/>
          </p:cNvSpPr>
          <p:nvPr/>
        </p:nvSpPr>
        <p:spPr bwMode="auto">
          <a:xfrm flipV="1">
            <a:off x="4416425" y="1419225"/>
            <a:ext cx="2881313" cy="2592388"/>
          </a:xfrm>
          <a:prstGeom prst="line">
            <a:avLst/>
          </a:prstGeom>
          <a:noFill/>
          <a:ln w="57150">
            <a:solidFill>
              <a:srgbClr val="0099FF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8438" name="Line 161"/>
          <p:cNvSpPr>
            <a:spLocks noChangeShapeType="1"/>
          </p:cNvSpPr>
          <p:nvPr/>
        </p:nvSpPr>
        <p:spPr bwMode="auto">
          <a:xfrm flipV="1">
            <a:off x="4416425" y="555625"/>
            <a:ext cx="2305050" cy="3455988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8439" name="Line 162"/>
          <p:cNvSpPr>
            <a:spLocks noChangeShapeType="1"/>
          </p:cNvSpPr>
          <p:nvPr/>
        </p:nvSpPr>
        <p:spPr bwMode="auto">
          <a:xfrm flipV="1">
            <a:off x="4416424" y="357166"/>
            <a:ext cx="12699" cy="3725884"/>
          </a:xfrm>
          <a:prstGeom prst="line">
            <a:avLst/>
          </a:prstGeom>
          <a:noFill/>
          <a:ln w="5715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8440" name="Freeform 163"/>
          <p:cNvSpPr>
            <a:spLocks/>
          </p:cNvSpPr>
          <p:nvPr/>
        </p:nvSpPr>
        <p:spPr bwMode="auto">
          <a:xfrm>
            <a:off x="1144588" y="2439988"/>
            <a:ext cx="3273425" cy="1644650"/>
          </a:xfrm>
          <a:custGeom>
            <a:avLst/>
            <a:gdLst>
              <a:gd name="T0" fmla="*/ 2062 w 2062"/>
              <a:gd name="T1" fmla="*/ 1036 h 1036"/>
              <a:gd name="T2" fmla="*/ 0 w 2062"/>
              <a:gd name="T3" fmla="*/ 0 h 1036"/>
              <a:gd name="T4" fmla="*/ 0 60000 65536"/>
              <a:gd name="T5" fmla="*/ 0 60000 65536"/>
              <a:gd name="T6" fmla="*/ 0 w 2062"/>
              <a:gd name="T7" fmla="*/ 0 h 1036"/>
              <a:gd name="T8" fmla="*/ 2062 w 2062"/>
              <a:gd name="T9" fmla="*/ 1036 h 103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2062" h="1036">
                <a:moveTo>
                  <a:pt x="2062" y="1036"/>
                </a:moveTo>
                <a:lnTo>
                  <a:pt x="0" y="0"/>
                </a:lnTo>
              </a:path>
            </a:pathLst>
          </a:custGeom>
          <a:noFill/>
          <a:ln w="57150" cmpd="sng">
            <a:solidFill>
              <a:srgbClr val="0066FF"/>
            </a:solidFill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8441" name="Text Box 164"/>
          <p:cNvSpPr txBox="1">
            <a:spLocks noChangeArrowheads="1"/>
          </p:cNvSpPr>
          <p:nvPr/>
        </p:nvSpPr>
        <p:spPr bwMode="auto">
          <a:xfrm>
            <a:off x="7945438" y="3435350"/>
            <a:ext cx="5143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b="1"/>
              <a:t>А</a:t>
            </a:r>
          </a:p>
        </p:txBody>
      </p:sp>
      <p:sp>
        <p:nvSpPr>
          <p:cNvPr id="18442" name="Text Box 165"/>
          <p:cNvSpPr txBox="1">
            <a:spLocks noChangeArrowheads="1"/>
          </p:cNvSpPr>
          <p:nvPr/>
        </p:nvSpPr>
        <p:spPr bwMode="auto">
          <a:xfrm>
            <a:off x="4344988" y="4011613"/>
            <a:ext cx="5397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600" b="1"/>
              <a:t>K</a:t>
            </a:r>
            <a:endParaRPr lang="ru-RU" sz="3600" b="1"/>
          </a:p>
        </p:txBody>
      </p:sp>
      <p:sp>
        <p:nvSpPr>
          <p:cNvPr id="18443" name="Text Box 166"/>
          <p:cNvSpPr txBox="1">
            <a:spLocks noChangeArrowheads="1"/>
          </p:cNvSpPr>
          <p:nvPr/>
        </p:nvSpPr>
        <p:spPr bwMode="auto">
          <a:xfrm>
            <a:off x="1176338" y="3940175"/>
            <a:ext cx="4889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600" b="1"/>
              <a:t>B</a:t>
            </a:r>
            <a:endParaRPr lang="ru-RU" sz="3600" b="1"/>
          </a:p>
        </p:txBody>
      </p:sp>
      <p:sp>
        <p:nvSpPr>
          <p:cNvPr id="18444" name="Text Box 167"/>
          <p:cNvSpPr txBox="1">
            <a:spLocks noChangeArrowheads="1"/>
          </p:cNvSpPr>
          <p:nvPr/>
        </p:nvSpPr>
        <p:spPr bwMode="auto">
          <a:xfrm>
            <a:off x="1176338" y="1922463"/>
            <a:ext cx="4635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600" b="1"/>
              <a:t>F</a:t>
            </a:r>
            <a:endParaRPr lang="ru-RU" sz="3600" b="1"/>
          </a:p>
        </p:txBody>
      </p:sp>
      <p:sp>
        <p:nvSpPr>
          <p:cNvPr id="18445" name="Text Box 168"/>
          <p:cNvSpPr txBox="1">
            <a:spLocks noChangeArrowheads="1"/>
          </p:cNvSpPr>
          <p:nvPr/>
        </p:nvSpPr>
        <p:spPr bwMode="auto">
          <a:xfrm>
            <a:off x="3786182" y="214290"/>
            <a:ext cx="4889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600" b="1" dirty="0"/>
              <a:t>E</a:t>
            </a:r>
            <a:endParaRPr lang="ru-RU" sz="3600" b="1" dirty="0"/>
          </a:p>
        </p:txBody>
      </p:sp>
      <p:sp>
        <p:nvSpPr>
          <p:cNvPr id="18446" name="Text Box 169"/>
          <p:cNvSpPr txBox="1">
            <a:spLocks noChangeArrowheads="1"/>
          </p:cNvSpPr>
          <p:nvPr/>
        </p:nvSpPr>
        <p:spPr bwMode="auto">
          <a:xfrm>
            <a:off x="6361113" y="50800"/>
            <a:ext cx="5143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600" b="1"/>
              <a:t>C</a:t>
            </a:r>
            <a:endParaRPr lang="ru-RU" sz="3600" b="1"/>
          </a:p>
        </p:txBody>
      </p:sp>
      <p:sp>
        <p:nvSpPr>
          <p:cNvPr id="18447" name="Text Box 170"/>
          <p:cNvSpPr txBox="1">
            <a:spLocks noChangeArrowheads="1"/>
          </p:cNvSpPr>
          <p:nvPr/>
        </p:nvSpPr>
        <p:spPr bwMode="auto">
          <a:xfrm>
            <a:off x="7224713" y="1274763"/>
            <a:ext cx="5143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600" b="1"/>
              <a:t>D</a:t>
            </a:r>
            <a:endParaRPr lang="ru-RU" sz="3600" b="1"/>
          </a:p>
        </p:txBody>
      </p:sp>
      <p:sp>
        <p:nvSpPr>
          <p:cNvPr id="18448" name="Text Box 171"/>
          <p:cNvSpPr txBox="1">
            <a:spLocks noChangeArrowheads="1"/>
          </p:cNvSpPr>
          <p:nvPr/>
        </p:nvSpPr>
        <p:spPr bwMode="auto">
          <a:xfrm>
            <a:off x="682625" y="4868863"/>
            <a:ext cx="655320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 dirty="0"/>
              <a:t>Определите градусные меры углов </a:t>
            </a:r>
            <a:endParaRPr lang="en-US" sz="2800" b="1" dirty="0"/>
          </a:p>
          <a:p>
            <a:r>
              <a:rPr lang="en-US" sz="2800" b="1" dirty="0"/>
              <a:t>a) AKD, </a:t>
            </a:r>
            <a:r>
              <a:rPr lang="en-US" sz="2800" b="1" dirty="0" smtClean="0"/>
              <a:t>AK</a:t>
            </a:r>
            <a:r>
              <a:rPr lang="ru-RU" sz="2800" b="1" dirty="0" smtClean="0"/>
              <a:t>С</a:t>
            </a:r>
            <a:r>
              <a:rPr lang="en-US" sz="2800" b="1" dirty="0" smtClean="0"/>
              <a:t>, </a:t>
            </a:r>
            <a:r>
              <a:rPr lang="ru-RU" sz="2800" b="1" dirty="0" smtClean="0"/>
              <a:t>В</a:t>
            </a:r>
            <a:r>
              <a:rPr lang="en-US" sz="2800" b="1" dirty="0" smtClean="0"/>
              <a:t>KF;</a:t>
            </a:r>
            <a:r>
              <a:rPr lang="ru-RU" sz="2800" b="1" dirty="0" smtClean="0"/>
              <a:t> б) АКВ, АКЕ;</a:t>
            </a:r>
            <a:endParaRPr lang="en-US" sz="2800" b="1" dirty="0"/>
          </a:p>
          <a:p>
            <a:r>
              <a:rPr lang="ru-RU" sz="2800" b="1" dirty="0" smtClean="0"/>
              <a:t>в) АК</a:t>
            </a:r>
            <a:r>
              <a:rPr lang="en-US" sz="2800" b="1" dirty="0" smtClean="0"/>
              <a:t>F</a:t>
            </a:r>
            <a:r>
              <a:rPr lang="ru-RU" sz="2800" b="1" dirty="0" smtClean="0"/>
              <a:t>, </a:t>
            </a:r>
            <a:r>
              <a:rPr lang="en-US" sz="2800" b="1" dirty="0" smtClean="0"/>
              <a:t>BK</a:t>
            </a:r>
            <a:r>
              <a:rPr lang="ru-RU" sz="2800" b="1" dirty="0" smtClean="0"/>
              <a:t>С</a:t>
            </a:r>
            <a:r>
              <a:rPr lang="en-US" sz="2800" b="1" dirty="0" smtClean="0"/>
              <a:t>,</a:t>
            </a:r>
            <a:r>
              <a:rPr lang="ru-RU" sz="2800" b="1" dirty="0" smtClean="0"/>
              <a:t> </a:t>
            </a:r>
            <a:r>
              <a:rPr lang="en-US" sz="2800" b="1" dirty="0" smtClean="0"/>
              <a:t>BKD</a:t>
            </a:r>
            <a:r>
              <a:rPr lang="ru-RU" sz="2800" b="1" dirty="0" smtClean="0"/>
              <a:t>;</a:t>
            </a:r>
            <a:endParaRPr lang="ru-RU" sz="2800" b="1" dirty="0"/>
          </a:p>
          <a:p>
            <a:r>
              <a:rPr lang="ru-RU" sz="2800" b="1" dirty="0" smtClean="0"/>
              <a:t>г) </a:t>
            </a:r>
            <a:r>
              <a:rPr lang="en-US" sz="2800" b="1" dirty="0"/>
              <a:t>DKC, DKE, DKF, CKE, CKF, EKF.</a:t>
            </a:r>
            <a:endParaRPr lang="ru-RU" sz="2800" b="1" dirty="0"/>
          </a:p>
        </p:txBody>
      </p:sp>
      <p:grpSp>
        <p:nvGrpSpPr>
          <p:cNvPr id="3" name="Group 172"/>
          <p:cNvGrpSpPr>
            <a:grpSpLocks/>
          </p:cNvGrpSpPr>
          <p:nvPr/>
        </p:nvGrpSpPr>
        <p:grpSpPr bwMode="auto">
          <a:xfrm>
            <a:off x="25400" y="50800"/>
            <a:ext cx="9067800" cy="6705600"/>
            <a:chOff x="168" y="176"/>
            <a:chExt cx="5408" cy="3928"/>
          </a:xfrm>
        </p:grpSpPr>
        <p:sp>
          <p:nvSpPr>
            <p:cNvPr id="18450" name="Freeform 173"/>
            <p:cNvSpPr>
              <a:spLocks/>
            </p:cNvSpPr>
            <p:nvPr/>
          </p:nvSpPr>
          <p:spPr bwMode="auto">
            <a:xfrm>
              <a:off x="448" y="192"/>
              <a:ext cx="4864" cy="1"/>
            </a:xfrm>
            <a:custGeom>
              <a:avLst/>
              <a:gdLst>
                <a:gd name="T0" fmla="*/ 0 w 4864"/>
                <a:gd name="T1" fmla="*/ 0 h 1"/>
                <a:gd name="T2" fmla="*/ 4864 w 4864"/>
                <a:gd name="T3" fmla="*/ 0 h 1"/>
                <a:gd name="T4" fmla="*/ 0 60000 65536"/>
                <a:gd name="T5" fmla="*/ 0 60000 65536"/>
                <a:gd name="T6" fmla="*/ 0 w 4864"/>
                <a:gd name="T7" fmla="*/ 0 h 1"/>
                <a:gd name="T8" fmla="*/ 4864 w 4864"/>
                <a:gd name="T9" fmla="*/ 1 h 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4864" h="1">
                  <a:moveTo>
                    <a:pt x="0" y="0"/>
                  </a:moveTo>
                  <a:lnTo>
                    <a:pt x="4864" y="0"/>
                  </a:lnTo>
                </a:path>
              </a:pathLst>
            </a:custGeom>
            <a:noFill/>
            <a:ln w="76200" cap="flat" cmpd="tri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451" name="Freeform 174"/>
            <p:cNvSpPr>
              <a:spLocks/>
            </p:cNvSpPr>
            <p:nvPr/>
          </p:nvSpPr>
          <p:spPr bwMode="auto">
            <a:xfrm>
              <a:off x="472" y="4096"/>
              <a:ext cx="4848" cy="1"/>
            </a:xfrm>
            <a:custGeom>
              <a:avLst/>
              <a:gdLst>
                <a:gd name="T0" fmla="*/ 0 w 4848"/>
                <a:gd name="T1" fmla="*/ 0 h 1"/>
                <a:gd name="T2" fmla="*/ 4848 w 4848"/>
                <a:gd name="T3" fmla="*/ 0 h 1"/>
                <a:gd name="T4" fmla="*/ 0 60000 65536"/>
                <a:gd name="T5" fmla="*/ 0 60000 65536"/>
                <a:gd name="T6" fmla="*/ 0 w 4848"/>
                <a:gd name="T7" fmla="*/ 0 h 1"/>
                <a:gd name="T8" fmla="*/ 4848 w 4848"/>
                <a:gd name="T9" fmla="*/ 1 h 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4848" h="1">
                  <a:moveTo>
                    <a:pt x="0" y="0"/>
                  </a:moveTo>
                  <a:lnTo>
                    <a:pt x="4848" y="0"/>
                  </a:lnTo>
                </a:path>
              </a:pathLst>
            </a:custGeom>
            <a:noFill/>
            <a:ln w="76200" cap="flat" cmpd="tri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452" name="Freeform 175"/>
            <p:cNvSpPr>
              <a:spLocks/>
            </p:cNvSpPr>
            <p:nvPr/>
          </p:nvSpPr>
          <p:spPr bwMode="auto">
            <a:xfrm>
              <a:off x="5552" y="448"/>
              <a:ext cx="1" cy="3376"/>
            </a:xfrm>
            <a:custGeom>
              <a:avLst/>
              <a:gdLst>
                <a:gd name="T0" fmla="*/ 0 w 1"/>
                <a:gd name="T1" fmla="*/ 0 h 3376"/>
                <a:gd name="T2" fmla="*/ 0 w 1"/>
                <a:gd name="T3" fmla="*/ 3376 h 3376"/>
                <a:gd name="T4" fmla="*/ 0 60000 65536"/>
                <a:gd name="T5" fmla="*/ 0 60000 65536"/>
                <a:gd name="T6" fmla="*/ 0 w 1"/>
                <a:gd name="T7" fmla="*/ 0 h 3376"/>
                <a:gd name="T8" fmla="*/ 1 w 1"/>
                <a:gd name="T9" fmla="*/ 3376 h 337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" h="3376">
                  <a:moveTo>
                    <a:pt x="0" y="0"/>
                  </a:moveTo>
                  <a:lnTo>
                    <a:pt x="0" y="3376"/>
                  </a:lnTo>
                </a:path>
              </a:pathLst>
            </a:custGeom>
            <a:noFill/>
            <a:ln w="76200" cap="flat" cmpd="tri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453" name="Freeform 176"/>
            <p:cNvSpPr>
              <a:spLocks/>
            </p:cNvSpPr>
            <p:nvPr/>
          </p:nvSpPr>
          <p:spPr bwMode="auto">
            <a:xfrm>
              <a:off x="200" y="448"/>
              <a:ext cx="16" cy="3376"/>
            </a:xfrm>
            <a:custGeom>
              <a:avLst/>
              <a:gdLst>
                <a:gd name="T0" fmla="*/ 0 w 16"/>
                <a:gd name="T1" fmla="*/ 0 h 3376"/>
                <a:gd name="T2" fmla="*/ 16 w 16"/>
                <a:gd name="T3" fmla="*/ 3376 h 3376"/>
                <a:gd name="T4" fmla="*/ 0 60000 65536"/>
                <a:gd name="T5" fmla="*/ 0 60000 65536"/>
                <a:gd name="T6" fmla="*/ 0 w 16"/>
                <a:gd name="T7" fmla="*/ 0 h 3376"/>
                <a:gd name="T8" fmla="*/ 16 w 16"/>
                <a:gd name="T9" fmla="*/ 3376 h 337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6" h="3376">
                  <a:moveTo>
                    <a:pt x="0" y="0"/>
                  </a:moveTo>
                  <a:lnTo>
                    <a:pt x="16" y="3376"/>
                  </a:lnTo>
                </a:path>
              </a:pathLst>
            </a:custGeom>
            <a:noFill/>
            <a:ln w="76200" cap="flat" cmpd="tri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454" name="Freeform 177"/>
            <p:cNvSpPr>
              <a:spLocks/>
            </p:cNvSpPr>
            <p:nvPr/>
          </p:nvSpPr>
          <p:spPr bwMode="auto">
            <a:xfrm>
              <a:off x="200" y="3816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  <a:gd name="T6" fmla="*/ 0 60000 65536"/>
                <a:gd name="T7" fmla="*/ 0 60000 65536"/>
                <a:gd name="T8" fmla="*/ 0 60000 65536"/>
                <a:gd name="T9" fmla="*/ 0 w 272"/>
                <a:gd name="T10" fmla="*/ 0 h 288"/>
                <a:gd name="T11" fmla="*/ 272 w 272"/>
                <a:gd name="T12" fmla="*/ 288 h 28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sng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455" name="Freeform 178"/>
            <p:cNvSpPr>
              <a:spLocks/>
            </p:cNvSpPr>
            <p:nvPr/>
          </p:nvSpPr>
          <p:spPr bwMode="auto">
            <a:xfrm flipH="1">
              <a:off x="5304" y="3808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  <a:gd name="T6" fmla="*/ 0 60000 65536"/>
                <a:gd name="T7" fmla="*/ 0 60000 65536"/>
                <a:gd name="T8" fmla="*/ 0 60000 65536"/>
                <a:gd name="T9" fmla="*/ 0 w 272"/>
                <a:gd name="T10" fmla="*/ 0 h 288"/>
                <a:gd name="T11" fmla="*/ 272 w 272"/>
                <a:gd name="T12" fmla="*/ 288 h 28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sng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456" name="Freeform 179"/>
            <p:cNvSpPr>
              <a:spLocks/>
            </p:cNvSpPr>
            <p:nvPr/>
          </p:nvSpPr>
          <p:spPr bwMode="auto">
            <a:xfrm rot="16200000" flipH="1">
              <a:off x="5296" y="168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  <a:gd name="T6" fmla="*/ 0 60000 65536"/>
                <a:gd name="T7" fmla="*/ 0 60000 65536"/>
                <a:gd name="T8" fmla="*/ 0 60000 65536"/>
                <a:gd name="T9" fmla="*/ 0 w 272"/>
                <a:gd name="T10" fmla="*/ 0 h 288"/>
                <a:gd name="T11" fmla="*/ 272 w 272"/>
                <a:gd name="T12" fmla="*/ 288 h 28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sng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457" name="Freeform 180"/>
            <p:cNvSpPr>
              <a:spLocks/>
            </p:cNvSpPr>
            <p:nvPr/>
          </p:nvSpPr>
          <p:spPr bwMode="auto">
            <a:xfrm rot="5400000">
              <a:off x="176" y="168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  <a:gd name="T6" fmla="*/ 0 60000 65536"/>
                <a:gd name="T7" fmla="*/ 0 60000 65536"/>
                <a:gd name="T8" fmla="*/ 0 60000 65536"/>
                <a:gd name="T9" fmla="*/ 0 w 272"/>
                <a:gd name="T10" fmla="*/ 0 h 288"/>
                <a:gd name="T11" fmla="*/ 272 w 272"/>
                <a:gd name="T12" fmla="*/ 288 h 28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sng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107462186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15217" y="404664"/>
            <a:ext cx="828092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2400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/>
                <a:cs typeface="Times New Roman" pitchFamily="18" charset="0"/>
              </a:rPr>
              <a:t>Д</a:t>
            </a:r>
            <a:r>
              <a:rPr lang="ru-RU" sz="2400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/>
                <a:cs typeface="Times New Roman" pitchFamily="18" charset="0"/>
              </a:rPr>
              <a:t>омашнее задание: </a:t>
            </a:r>
          </a:p>
          <a:p>
            <a:pPr marL="285750" indent="-285750" algn="just">
              <a:spcAft>
                <a:spcPts val="0"/>
              </a:spcAft>
              <a:buFont typeface="Arial" pitchFamily="34" charset="0"/>
              <a:buChar char="•"/>
            </a:pPr>
            <a:r>
              <a:rPr lang="ru-RU" sz="24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/>
                <a:cs typeface="Times New Roman" pitchFamily="18" charset="0"/>
              </a:rPr>
              <a:t>Т №116 ( заполните таблицу, в которой сначала укажите величины углов, определив их на глаз, а затем – величины углов, измерив их транспортиром. И сравните полученные результаты).</a:t>
            </a:r>
            <a:endParaRPr lang="ru-RU" sz="2400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559625" y="6184468"/>
            <a:ext cx="373493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ru-RU" sz="28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60000" endA="900" endPos="58000" dir="5400000" sy="-100000" algn="bl" rotWithShape="0"/>
                </a:effectLst>
                <a:latin typeface="Times New Roman"/>
                <a:ea typeface="Times New Roman"/>
              </a:rPr>
              <a:t>Всем спасибо за урок!</a:t>
            </a:r>
            <a:endParaRPr lang="ru-RU" sz="2800" b="1" i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6350" stA="60000" endA="900" endPos="58000" dir="5400000" sy="-100000" algn="bl" rotWithShape="0"/>
              </a:effectLst>
            </a:endParaRPr>
          </a:p>
        </p:txBody>
      </p:sp>
      <p:pic>
        <p:nvPicPr>
          <p:cNvPr id="9218" name="Picture 2" descr="C:\Users\Юлия\Documents\Школа\Наглядная геометрия\0_1e65c_c9a78a5e_X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3548" y="2707279"/>
            <a:ext cx="2747085" cy="3477189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982671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203848" y="1052736"/>
            <a:ext cx="30963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Список литературы:</a:t>
            </a:r>
            <a:endParaRPr lang="ru-RU" sz="2400" b="1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Вертикальный свиток 4"/>
          <p:cNvSpPr/>
          <p:nvPr/>
        </p:nvSpPr>
        <p:spPr>
          <a:xfrm>
            <a:off x="107504" y="908720"/>
            <a:ext cx="8784976" cy="5328592"/>
          </a:xfrm>
          <a:prstGeom prst="verticalScroll">
            <a:avLst/>
          </a:prstGeom>
          <a:solidFill>
            <a:srgbClr val="7030A0">
              <a:alpha val="24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043608" y="1916832"/>
            <a:ext cx="705678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Aft>
                <a:spcPts val="0"/>
              </a:spcAft>
              <a:buFont typeface="+mj-lt"/>
              <a:buAutoNum type="arabicPeriod"/>
            </a:pPr>
            <a:r>
              <a:rPr lang="ru-RU" sz="1600" dirty="0" err="1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Бунимович</a:t>
            </a:r>
            <a:r>
              <a:rPr lang="ru-RU" sz="1600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Е.А. Математика. Арифметика. Геометрия. 5 класс: учебник для общеобразовательных учреждений./ Е.А. </a:t>
            </a:r>
            <a:r>
              <a:rPr lang="ru-RU" sz="1600" dirty="0" err="1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Бунимович</a:t>
            </a:r>
            <a:r>
              <a:rPr lang="ru-RU" sz="1600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, Г.В. Дорофеев, </a:t>
            </a:r>
            <a:r>
              <a:rPr lang="ru-RU" sz="1600" dirty="0" err="1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С.Б.Суворова</a:t>
            </a:r>
            <a:r>
              <a:rPr lang="ru-RU" sz="1600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и др. – М.: Просвещение, 2012.</a:t>
            </a:r>
            <a:endParaRPr lang="ru-RU" sz="1600" dirty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</a:pPr>
            <a:r>
              <a:rPr lang="ru-RU" sz="1600" dirty="0" err="1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Шеврин</a:t>
            </a:r>
            <a:r>
              <a:rPr lang="ru-RU" sz="1600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r>
              <a:rPr lang="ru-RU" sz="1600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Л.Н., </a:t>
            </a:r>
            <a:r>
              <a:rPr lang="ru-RU" sz="1600" dirty="0" err="1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Гейн</a:t>
            </a:r>
            <a:r>
              <a:rPr lang="ru-RU" sz="1600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А. Г., Коряков И.О. Математика: учебник – собеседник для 5 </a:t>
            </a:r>
            <a:r>
              <a:rPr lang="ru-RU" sz="1600" dirty="0" err="1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кл</a:t>
            </a:r>
            <a:r>
              <a:rPr lang="ru-RU" sz="1600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./ Л.Н. </a:t>
            </a:r>
            <a:r>
              <a:rPr lang="ru-RU" sz="1600" dirty="0" err="1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Шеврин</a:t>
            </a:r>
            <a:r>
              <a:rPr lang="ru-RU" sz="1600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, А.Г. </a:t>
            </a:r>
            <a:r>
              <a:rPr lang="ru-RU" sz="1600" dirty="0" err="1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Гейн</a:t>
            </a:r>
            <a:r>
              <a:rPr lang="ru-RU" sz="1600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, </a:t>
            </a:r>
            <a:r>
              <a:rPr lang="ru-RU" sz="1600" dirty="0" err="1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И.О.Коряков</a:t>
            </a:r>
            <a:r>
              <a:rPr lang="ru-RU" sz="1600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и др. – М.: Просвещение, 1994. – 319 с.</a:t>
            </a:r>
            <a:endParaRPr lang="ru-RU" sz="1600" dirty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</a:pPr>
            <a:r>
              <a:rPr lang="en-US" sz="1600" u="sng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http://images.yandex.ru/ F688952.jpg</a:t>
            </a:r>
            <a:endParaRPr lang="ru-RU" sz="1600" dirty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</a:pPr>
            <a:r>
              <a:rPr lang="en-US" sz="1600" u="sng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http://images.yandex.ru/ Goniometro.jpg</a:t>
            </a:r>
            <a:endParaRPr lang="ru-RU" sz="1600" dirty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</a:pPr>
            <a:r>
              <a:rPr lang="ru-RU" sz="1600" u="sng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http://images.yandex.ru/ 462158.jpg</a:t>
            </a:r>
            <a:endParaRPr lang="ru-RU" sz="1600" dirty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</a:pPr>
            <a:r>
              <a:rPr lang="ru-RU" sz="1600" u="sng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http://ru.wikipedia.org/wiki</a:t>
            </a:r>
            <a:r>
              <a:rPr lang="ru-RU" sz="1600" u="sng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/</a:t>
            </a:r>
          </a:p>
          <a:p>
            <a:pPr lvl="0" algn="just">
              <a:spcAft>
                <a:spcPts val="0"/>
              </a:spcAft>
            </a:pPr>
            <a:r>
              <a:rPr lang="ru-RU" sz="1600" dirty="0" smtClean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7.   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http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://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images.yandex.ru/2F6333429_18c50e4f.gif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>
              <a:spcAft>
                <a:spcPts val="0"/>
              </a:spcAft>
            </a:pPr>
            <a:r>
              <a:rPr lang="ru-RU" sz="1600" dirty="0" smtClean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8.  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http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://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images.yandex.ru/Fmatematik_galerisi4.jpg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>
              <a:spcAft>
                <a:spcPts val="0"/>
              </a:spcAft>
            </a:pPr>
            <a:r>
              <a:rPr lang="ru-RU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9.  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http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://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images.yandex.ru/F039126.jpg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>
              <a:spcAft>
                <a:spcPts val="0"/>
              </a:spcAft>
            </a:pPr>
            <a:r>
              <a:rPr lang="ru-RU" sz="1600" dirty="0" smtClean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10.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http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://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images.yandex.ru/Fmuha.gif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>
              <a:spcAft>
                <a:spcPts val="0"/>
              </a:spcAft>
            </a:pPr>
            <a:r>
              <a:rPr lang="ru-RU" sz="1600" dirty="0" smtClean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11.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http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://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images.yandex.ru/07610885.jpg</a:t>
            </a:r>
            <a:endParaRPr lang="ru-RU" sz="1600" dirty="0">
              <a:effectLst/>
              <a:latin typeface="Times New Roman" pitchFamily="18" charset="0"/>
              <a:ea typeface="Times New Roman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417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Юлия\Documents\Школа\Наглядная геометрия\fony-dlya-prezentacij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332655"/>
            <a:ext cx="8280920" cy="58354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95536" y="1901791"/>
            <a:ext cx="7776864" cy="34901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algn="just">
              <a:lnSpc>
                <a:spcPct val="115000"/>
              </a:lnSpc>
              <a:spcAft>
                <a:spcPts val="0"/>
              </a:spcAft>
            </a:pPr>
            <a:r>
              <a:rPr lang="ru-RU" sz="2400" b="1" i="1" dirty="0">
                <a:solidFill>
                  <a:srgbClr val="FF0000"/>
                </a:solidFill>
                <a:latin typeface="Times New Roman"/>
                <a:ea typeface="Times New Roman"/>
              </a:rPr>
              <a:t>Цель урока:</a:t>
            </a:r>
            <a:r>
              <a:rPr lang="ru-RU" sz="2400" dirty="0">
                <a:solidFill>
                  <a:srgbClr val="FF0000"/>
                </a:solidFill>
                <a:latin typeface="Times New Roman"/>
                <a:ea typeface="Times New Roman"/>
              </a:rPr>
              <a:t> </a:t>
            </a:r>
            <a:r>
              <a:rPr lang="ru-RU" sz="2400" dirty="0">
                <a:solidFill>
                  <a:srgbClr val="000000"/>
                </a:solidFill>
                <a:latin typeface="Times New Roman"/>
                <a:ea typeface="Times New Roman"/>
              </a:rPr>
              <a:t>рассмотрение в совместной деятельности с учащимися способа измерения углов с помощью транспортира, ознакомление учащихся с величиной измерения углов</a:t>
            </a:r>
            <a:r>
              <a:rPr lang="ru-RU" sz="24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.</a:t>
            </a:r>
            <a:endParaRPr lang="ru-RU" sz="2400" dirty="0">
              <a:latin typeface="Times New Roman"/>
              <a:ea typeface="Times New Roman"/>
            </a:endParaRPr>
          </a:p>
          <a:p>
            <a:pPr marL="457200" algn="just">
              <a:lnSpc>
                <a:spcPct val="115000"/>
              </a:lnSpc>
              <a:spcAft>
                <a:spcPts val="0"/>
              </a:spcAft>
            </a:pPr>
            <a:r>
              <a:rPr lang="ru-RU" sz="2400" b="1" i="1" dirty="0">
                <a:solidFill>
                  <a:srgbClr val="0070C0"/>
                </a:solidFill>
                <a:latin typeface="Times New Roman"/>
                <a:ea typeface="Times New Roman"/>
              </a:rPr>
              <a:t>Задачи </a:t>
            </a:r>
            <a:r>
              <a:rPr lang="ru-RU" sz="2400" b="1" i="1" dirty="0" smtClean="0">
                <a:solidFill>
                  <a:srgbClr val="0070C0"/>
                </a:solidFill>
                <a:latin typeface="Times New Roman"/>
                <a:ea typeface="Times New Roman"/>
              </a:rPr>
              <a:t>урока:</a:t>
            </a:r>
            <a:endParaRPr lang="ru-RU" sz="2400" b="1" dirty="0" smtClean="0">
              <a:solidFill>
                <a:srgbClr val="0070C0"/>
              </a:solidFill>
              <a:latin typeface="Times New Roman"/>
              <a:ea typeface="Times New Roman"/>
            </a:endParaRPr>
          </a:p>
          <a:p>
            <a:pPr marL="457200" algn="just">
              <a:lnSpc>
                <a:spcPct val="115000"/>
              </a:lnSpc>
              <a:spcAft>
                <a:spcPts val="0"/>
              </a:spcAft>
            </a:pPr>
            <a:r>
              <a:rPr lang="ru-RU" sz="24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1</a:t>
            </a:r>
            <a:r>
              <a:rPr lang="ru-RU" sz="2400" b="1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</a:rPr>
              <a:t>. </a:t>
            </a:r>
            <a:r>
              <a:rPr lang="ru-RU" sz="2400" i="1" dirty="0" smtClean="0">
                <a:solidFill>
                  <a:srgbClr val="33CC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</a:rPr>
              <a:t>Формирование </a:t>
            </a:r>
            <a:r>
              <a:rPr lang="ru-RU" sz="2400" i="1" dirty="0">
                <a:solidFill>
                  <a:srgbClr val="33CC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</a:rPr>
              <a:t>предметных умений:</a:t>
            </a: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/>
              <a:buChar char="-"/>
            </a:pPr>
            <a:r>
              <a:rPr lang="ru-RU" sz="2400" dirty="0">
                <a:solidFill>
                  <a:srgbClr val="000000"/>
                </a:solidFill>
                <a:latin typeface="Times New Roman"/>
                <a:ea typeface="Times New Roman"/>
              </a:rPr>
              <a:t>Измерять углы с помощью транспортира;</a:t>
            </a:r>
            <a:endParaRPr lang="ru-RU" sz="2400" dirty="0">
              <a:latin typeface="Times New Roman"/>
              <a:ea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/>
              <a:buChar char="-"/>
            </a:pPr>
            <a:r>
              <a:rPr lang="ru-RU" sz="2400" dirty="0">
                <a:solidFill>
                  <a:srgbClr val="000000"/>
                </a:solidFill>
                <a:latin typeface="Times New Roman"/>
                <a:ea typeface="Times New Roman"/>
              </a:rPr>
              <a:t>Решать задачи на нахождение градусной меры углов</a:t>
            </a:r>
            <a:r>
              <a:rPr lang="ru-RU" sz="24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;</a:t>
            </a:r>
            <a:endParaRPr lang="ru-RU" sz="2400" dirty="0"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68953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Юлия\Documents\Школа\Наглядная геометрия\fony-dlya-prezentacij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776" y="116632"/>
            <a:ext cx="8856984" cy="6624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17776" y="1587810"/>
            <a:ext cx="8064896" cy="51891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15000"/>
              </a:lnSpc>
            </a:pPr>
            <a:r>
              <a:rPr lang="ru-RU" sz="24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 2. </a:t>
            </a:r>
            <a:r>
              <a:rPr lang="ru-RU" sz="2400" i="1" dirty="0" smtClean="0">
                <a:solidFill>
                  <a:srgbClr val="33CC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</a:rPr>
              <a:t>Формирование </a:t>
            </a:r>
            <a:r>
              <a:rPr lang="ru-RU" sz="2400" i="1" dirty="0" err="1">
                <a:solidFill>
                  <a:srgbClr val="33CC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</a:rPr>
              <a:t>метапредметных</a:t>
            </a:r>
            <a:r>
              <a:rPr lang="ru-RU" sz="2400" i="1" dirty="0">
                <a:solidFill>
                  <a:srgbClr val="33CC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</a:rPr>
              <a:t> умений:</a:t>
            </a:r>
          </a:p>
          <a:p>
            <a:pPr marL="342900" lvl="0" indent="-342900" algn="just">
              <a:lnSpc>
                <a:spcPct val="115000"/>
              </a:lnSpc>
              <a:buFont typeface="Symbol"/>
              <a:buChar char=""/>
            </a:pPr>
            <a:r>
              <a:rPr lang="ru-RU" sz="2400" u="sng" dirty="0" smtClean="0">
                <a:solidFill>
                  <a:srgbClr val="7030A0"/>
                </a:solidFill>
                <a:latin typeface="Times New Roman"/>
                <a:ea typeface="Times New Roman"/>
              </a:rPr>
              <a:t>Личностные:</a:t>
            </a:r>
            <a:endParaRPr lang="ru-RU" sz="2400" u="sng" dirty="0">
              <a:solidFill>
                <a:srgbClr val="7030A0"/>
              </a:solidFill>
              <a:latin typeface="Times New Roman"/>
              <a:ea typeface="Times New Roman"/>
            </a:endParaRPr>
          </a:p>
          <a:p>
            <a:pPr marL="342900" lvl="0" indent="-342900" algn="just">
              <a:lnSpc>
                <a:spcPct val="115000"/>
              </a:lnSpc>
              <a:buFont typeface="Symbol"/>
              <a:buChar char="-"/>
            </a:pPr>
            <a:r>
              <a:rPr lang="ru-RU" sz="2400" dirty="0">
                <a:solidFill>
                  <a:srgbClr val="000000"/>
                </a:solidFill>
                <a:latin typeface="Times New Roman"/>
                <a:ea typeface="Times New Roman"/>
              </a:rPr>
              <a:t>принимать и осваивать роль ученика;</a:t>
            </a:r>
            <a:endParaRPr lang="ru-RU" sz="2400" dirty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marL="342900" lvl="0" indent="-342900" algn="just">
              <a:lnSpc>
                <a:spcPct val="115000"/>
              </a:lnSpc>
              <a:buFont typeface="Symbol"/>
              <a:buChar char="-"/>
            </a:pPr>
            <a:r>
              <a:rPr lang="ru-RU" sz="2400" dirty="0">
                <a:solidFill>
                  <a:srgbClr val="000000"/>
                </a:solidFill>
                <a:latin typeface="Times New Roman"/>
                <a:ea typeface="Times New Roman"/>
              </a:rPr>
              <a:t>устанавливать связь между целью и мотивом;</a:t>
            </a:r>
            <a:endParaRPr lang="ru-RU" sz="2400" dirty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marL="342900" lvl="0" indent="-342900" algn="just">
              <a:lnSpc>
                <a:spcPct val="115000"/>
              </a:lnSpc>
              <a:buFont typeface="Symbol"/>
              <a:buChar char="-"/>
            </a:pPr>
            <a:r>
              <a:rPr lang="ru-RU" sz="2400" dirty="0">
                <a:solidFill>
                  <a:srgbClr val="000000"/>
                </a:solidFill>
                <a:latin typeface="Times New Roman"/>
                <a:ea typeface="Times New Roman"/>
              </a:rPr>
              <a:t>устанавливать связь между целью и результатом деятельности;</a:t>
            </a:r>
            <a:endParaRPr lang="ru-RU" sz="2400" dirty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marL="342900" lvl="0" indent="-342900" algn="just">
              <a:lnSpc>
                <a:spcPct val="115000"/>
              </a:lnSpc>
              <a:buFont typeface="Symbol"/>
              <a:buChar char=""/>
            </a:pPr>
            <a:r>
              <a:rPr lang="ru-RU" sz="2400" u="sng" dirty="0" smtClean="0">
                <a:solidFill>
                  <a:srgbClr val="7030A0"/>
                </a:solidFill>
                <a:latin typeface="Times New Roman"/>
                <a:ea typeface="Times New Roman"/>
              </a:rPr>
              <a:t>Регулятивные:</a:t>
            </a:r>
            <a:endParaRPr lang="ru-RU" sz="2400" u="sng" dirty="0">
              <a:solidFill>
                <a:srgbClr val="7030A0"/>
              </a:solidFill>
              <a:latin typeface="Times New Roman"/>
              <a:ea typeface="Times New Roman"/>
            </a:endParaRPr>
          </a:p>
          <a:p>
            <a:pPr marL="342900" lvl="0" indent="-342900" algn="just">
              <a:lnSpc>
                <a:spcPct val="115000"/>
              </a:lnSpc>
              <a:buFont typeface="Symbol"/>
              <a:buChar char="-"/>
            </a:pPr>
            <a:r>
              <a:rPr lang="ru-RU" sz="24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осуществлять </a:t>
            </a:r>
            <a:r>
              <a:rPr lang="ru-RU" sz="2400" dirty="0">
                <a:solidFill>
                  <a:srgbClr val="000000"/>
                </a:solidFill>
                <a:latin typeface="Times New Roman"/>
                <a:ea typeface="Times New Roman"/>
              </a:rPr>
              <a:t>самоконтроль;</a:t>
            </a:r>
            <a:endParaRPr lang="ru-RU" sz="2400" dirty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marL="342900" lvl="0" indent="-342900" algn="just">
              <a:lnSpc>
                <a:spcPct val="115000"/>
              </a:lnSpc>
              <a:buFont typeface="Symbol"/>
              <a:buChar char="-"/>
            </a:pPr>
            <a:r>
              <a:rPr lang="ru-RU" sz="2400" dirty="0">
                <a:solidFill>
                  <a:srgbClr val="000000"/>
                </a:solidFill>
                <a:latin typeface="Times New Roman"/>
                <a:ea typeface="Times New Roman"/>
              </a:rPr>
              <a:t>высказывать предположения;</a:t>
            </a:r>
            <a:endParaRPr lang="ru-RU" sz="2400" dirty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marL="342900" lvl="0" indent="-342900" algn="just">
              <a:lnSpc>
                <a:spcPct val="115000"/>
              </a:lnSpc>
              <a:buFont typeface="Symbol"/>
              <a:buChar char="-"/>
            </a:pPr>
            <a:r>
              <a:rPr lang="ru-RU" sz="2400" dirty="0">
                <a:solidFill>
                  <a:srgbClr val="000000"/>
                </a:solidFill>
                <a:latin typeface="Times New Roman"/>
                <a:ea typeface="Times New Roman"/>
              </a:rPr>
              <a:t>определять и  формулировать цель;</a:t>
            </a:r>
            <a:endParaRPr lang="ru-RU" sz="2400" dirty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marL="342900" lvl="0" indent="-342900" algn="just">
              <a:lnSpc>
                <a:spcPct val="115000"/>
              </a:lnSpc>
              <a:buFont typeface="Symbol"/>
              <a:buChar char="-"/>
            </a:pPr>
            <a:r>
              <a:rPr lang="ru-RU" sz="2400" dirty="0">
                <a:solidFill>
                  <a:srgbClr val="000000"/>
                </a:solidFill>
                <a:latin typeface="Times New Roman"/>
                <a:ea typeface="Times New Roman"/>
              </a:rPr>
              <a:t>проговаривать последовательность действий;</a:t>
            </a:r>
            <a:endParaRPr lang="ru-RU" sz="2400" dirty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marL="342900" lvl="0" indent="-342900" algn="just">
              <a:lnSpc>
                <a:spcPct val="115000"/>
              </a:lnSpc>
              <a:buFont typeface="Symbol"/>
              <a:buChar char="-"/>
            </a:pPr>
            <a:r>
              <a:rPr lang="ru-RU" sz="2400" dirty="0">
                <a:solidFill>
                  <a:srgbClr val="000000"/>
                </a:solidFill>
                <a:latin typeface="Times New Roman"/>
                <a:ea typeface="Times New Roman"/>
              </a:rPr>
              <a:t>совместно с учителем давать оценку деятельности; </a:t>
            </a:r>
            <a:endParaRPr lang="ru-RU" sz="2400" dirty="0">
              <a:solidFill>
                <a:prstClr val="black"/>
              </a:solidFill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797785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Юлия\Documents\Школа\Наглядная геометрия\fony-dlya-prezentacij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776" y="96000"/>
            <a:ext cx="8856984" cy="6624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43643" y="1556792"/>
            <a:ext cx="7992888" cy="47643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15000"/>
              </a:lnSpc>
              <a:buFont typeface="Symbol"/>
              <a:buChar char=""/>
            </a:pPr>
            <a:r>
              <a:rPr lang="ru-RU" sz="2400" u="sng" dirty="0">
                <a:solidFill>
                  <a:srgbClr val="7030A0"/>
                </a:solidFill>
                <a:latin typeface="Times New Roman"/>
                <a:ea typeface="Times New Roman"/>
              </a:rPr>
              <a:t>Познавательные:</a:t>
            </a:r>
          </a:p>
          <a:p>
            <a:pPr marL="342900" lvl="0" indent="-342900" algn="just">
              <a:lnSpc>
                <a:spcPct val="115000"/>
              </a:lnSpc>
              <a:buFont typeface="Symbol"/>
              <a:buChar char="-"/>
            </a:pPr>
            <a:r>
              <a:rPr lang="ru-RU" sz="2400" dirty="0">
                <a:solidFill>
                  <a:srgbClr val="000000"/>
                </a:solidFill>
                <a:latin typeface="Times New Roman"/>
                <a:ea typeface="Times New Roman"/>
              </a:rPr>
              <a:t>ориентироваться в тетради;</a:t>
            </a:r>
            <a:endParaRPr lang="ru-RU" sz="2400" dirty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marL="342900" lvl="0" indent="-342900" algn="just">
              <a:lnSpc>
                <a:spcPct val="115000"/>
              </a:lnSpc>
              <a:buFont typeface="Symbol"/>
              <a:buChar char="-"/>
            </a:pPr>
            <a:r>
              <a:rPr lang="ru-RU" sz="2400" dirty="0">
                <a:solidFill>
                  <a:srgbClr val="000000"/>
                </a:solidFill>
                <a:latin typeface="Times New Roman"/>
                <a:ea typeface="Times New Roman"/>
              </a:rPr>
              <a:t>определять границы знания (незнания);</a:t>
            </a:r>
            <a:endParaRPr lang="ru-RU" sz="2400" dirty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marL="342900" lvl="0" indent="-342900" algn="just">
              <a:lnSpc>
                <a:spcPct val="115000"/>
              </a:lnSpc>
              <a:buFont typeface="Symbol"/>
              <a:buChar char="-"/>
            </a:pPr>
            <a:r>
              <a:rPr lang="ru-RU" sz="2400" dirty="0">
                <a:solidFill>
                  <a:srgbClr val="000000"/>
                </a:solidFill>
                <a:latin typeface="Times New Roman"/>
                <a:ea typeface="Times New Roman"/>
              </a:rPr>
              <a:t>находить ответы на вопросы, используя жизненный опыт;</a:t>
            </a:r>
            <a:endParaRPr lang="ru-RU" sz="2400" dirty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marL="342900" lvl="0" indent="-342900">
              <a:lnSpc>
                <a:spcPct val="115000"/>
              </a:lnSpc>
              <a:buFont typeface="Symbol"/>
              <a:buChar char="-"/>
            </a:pPr>
            <a:r>
              <a:rPr lang="ru-RU" sz="2400" dirty="0">
                <a:solidFill>
                  <a:srgbClr val="000000"/>
                </a:solidFill>
                <a:latin typeface="Times New Roman"/>
                <a:ea typeface="Times New Roman"/>
              </a:rPr>
              <a:t>делать выводы в результате совместной деятельности;</a:t>
            </a:r>
            <a:endParaRPr lang="ru-RU" sz="2400" dirty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marL="342900" lvl="0" indent="-342900" algn="just">
              <a:lnSpc>
                <a:spcPct val="115000"/>
              </a:lnSpc>
              <a:buFont typeface="Symbol"/>
              <a:buChar char="-"/>
            </a:pPr>
            <a:r>
              <a:rPr lang="ru-RU" sz="2400" dirty="0">
                <a:solidFill>
                  <a:srgbClr val="000000"/>
                </a:solidFill>
                <a:latin typeface="Times New Roman"/>
                <a:ea typeface="Times New Roman"/>
              </a:rPr>
              <a:t> </a:t>
            </a:r>
            <a:endParaRPr lang="ru-RU" sz="2400" dirty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marL="342900" lvl="0" indent="-342900" algn="just">
              <a:lnSpc>
                <a:spcPct val="115000"/>
              </a:lnSpc>
              <a:buFont typeface="Symbol"/>
              <a:buChar char=""/>
            </a:pPr>
            <a:r>
              <a:rPr lang="ru-RU" sz="2400" u="sng" dirty="0">
                <a:solidFill>
                  <a:srgbClr val="7030A0"/>
                </a:solidFill>
                <a:latin typeface="Times New Roman"/>
                <a:ea typeface="Times New Roman"/>
              </a:rPr>
              <a:t>Коммуникативные:</a:t>
            </a:r>
          </a:p>
          <a:p>
            <a:pPr marL="342900" lvl="0" indent="-342900" algn="just">
              <a:lnSpc>
                <a:spcPct val="115000"/>
              </a:lnSpc>
              <a:buFont typeface="Symbol"/>
              <a:buChar char="-"/>
            </a:pPr>
            <a:r>
              <a:rPr lang="ru-RU" sz="2400" dirty="0">
                <a:solidFill>
                  <a:srgbClr val="000000"/>
                </a:solidFill>
                <a:latin typeface="Times New Roman"/>
                <a:ea typeface="Times New Roman"/>
              </a:rPr>
              <a:t>оформлять свои мысли в устной форме;</a:t>
            </a:r>
            <a:endParaRPr lang="ru-RU" sz="2400" dirty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marL="342900" lvl="0" indent="-342900">
              <a:lnSpc>
                <a:spcPct val="115000"/>
              </a:lnSpc>
              <a:buFont typeface="Symbol"/>
              <a:buChar char="-"/>
            </a:pPr>
            <a:r>
              <a:rPr lang="ru-RU" sz="2400" dirty="0">
                <a:solidFill>
                  <a:srgbClr val="000000"/>
                </a:solidFill>
                <a:latin typeface="Times New Roman"/>
                <a:ea typeface="Times New Roman"/>
              </a:rPr>
              <a:t>слушать и понимать слова других;</a:t>
            </a:r>
            <a:endParaRPr lang="ru-RU" sz="2400" dirty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marL="342900" lvl="0" indent="-342900" algn="just">
              <a:lnSpc>
                <a:spcPct val="115000"/>
              </a:lnSpc>
              <a:buFont typeface="Symbol"/>
              <a:buChar char="-"/>
            </a:pPr>
            <a:r>
              <a:rPr lang="ru-RU" sz="2400" dirty="0">
                <a:solidFill>
                  <a:srgbClr val="000000"/>
                </a:solidFill>
                <a:latin typeface="Times New Roman"/>
                <a:ea typeface="Times New Roman"/>
              </a:rPr>
              <a:t>учиться работать в паре;</a:t>
            </a:r>
            <a:endParaRPr lang="ru-RU" sz="2400" dirty="0">
              <a:solidFill>
                <a:prstClr val="black"/>
              </a:solidFill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098450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62538" y="116632"/>
            <a:ext cx="7409375" cy="936104"/>
          </a:xfrm>
        </p:spPr>
        <p:txBody>
          <a:bodyPr/>
          <a:lstStyle/>
          <a:p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Являются ли данные фигуры углами? </a:t>
            </a:r>
            <a:b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Объясните почему.</a:t>
            </a:r>
            <a:endParaRPr lang="ru-RU" sz="2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70C0"/>
              </a:solidFill>
              <a:effectLst>
                <a:reflection blurRad="6350" stA="55000" endA="300" endPos="455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1" name="Группа 20"/>
          <p:cNvGrpSpPr/>
          <p:nvPr/>
        </p:nvGrpSpPr>
        <p:grpSpPr>
          <a:xfrm>
            <a:off x="1090411" y="683511"/>
            <a:ext cx="2591925" cy="2592288"/>
            <a:chOff x="3426233" y="2724041"/>
            <a:chExt cx="2591925" cy="2592288"/>
          </a:xfrm>
        </p:grpSpPr>
        <p:sp>
          <p:nvSpPr>
            <p:cNvPr id="44" name="TextBox 43"/>
            <p:cNvSpPr txBox="1"/>
            <p:nvPr/>
          </p:nvSpPr>
          <p:spPr>
            <a:xfrm rot="199966">
              <a:off x="5586110" y="3715351"/>
              <a:ext cx="432048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latin typeface="Times New Roman" pitchFamily="18" charset="0"/>
                  <a:cs typeface="Times New Roman" pitchFamily="18" charset="0"/>
                </a:rPr>
                <a:t>D</a:t>
              </a:r>
              <a:endParaRPr lang="ru-RU" sz="2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4904935" y="4753904"/>
              <a:ext cx="432048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ru-RU" sz="2400" dirty="0" smtClean="0">
                  <a:latin typeface="Times New Roman" pitchFamily="18" charset="0"/>
                  <a:cs typeface="Times New Roman" pitchFamily="18" charset="0"/>
                </a:rPr>
                <a:t>К</a:t>
              </a:r>
              <a:endParaRPr lang="ru-RU" sz="2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3426233" y="4843105"/>
              <a:ext cx="432048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latin typeface="Times New Roman" pitchFamily="18" charset="0"/>
                  <a:cs typeface="Times New Roman" pitchFamily="18" charset="0"/>
                </a:rPr>
                <a:t>F</a:t>
              </a:r>
              <a:endParaRPr lang="ru-RU" sz="2400" dirty="0">
                <a:latin typeface="Times New Roman" pitchFamily="18" charset="0"/>
                <a:cs typeface="Times New Roman" pitchFamily="18" charset="0"/>
              </a:endParaRPr>
            </a:p>
          </p:txBody>
        </p:sp>
        <p:grpSp>
          <p:nvGrpSpPr>
            <p:cNvPr id="23" name="Группа 22"/>
            <p:cNvGrpSpPr/>
            <p:nvPr/>
          </p:nvGrpSpPr>
          <p:grpSpPr>
            <a:xfrm rot="18655980">
              <a:off x="3357635" y="3519385"/>
              <a:ext cx="2592288" cy="1001599"/>
              <a:chOff x="-193887" y="2060848"/>
              <a:chExt cx="3037695" cy="1001599"/>
            </a:xfrm>
            <a:solidFill>
              <a:srgbClr val="33CC33">
                <a:alpha val="51000"/>
              </a:srgbClr>
            </a:solidFill>
          </p:grpSpPr>
          <p:cxnSp>
            <p:nvCxnSpPr>
              <p:cNvPr id="24" name="Прямая соединительная линия 23"/>
              <p:cNvCxnSpPr/>
              <p:nvPr/>
            </p:nvCxnSpPr>
            <p:spPr>
              <a:xfrm flipH="1" flipV="1">
                <a:off x="-193887" y="2060848"/>
                <a:ext cx="1021471" cy="936104"/>
              </a:xfrm>
              <a:prstGeom prst="line">
                <a:avLst/>
              </a:prstGeom>
              <a:grpFill/>
              <a:ln w="571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Прямая соединительная линия 24"/>
              <p:cNvCxnSpPr/>
              <p:nvPr/>
            </p:nvCxnSpPr>
            <p:spPr>
              <a:xfrm>
                <a:off x="827584" y="2996952"/>
                <a:ext cx="2016224" cy="0"/>
              </a:xfrm>
              <a:prstGeom prst="line">
                <a:avLst/>
              </a:prstGeom>
              <a:grpFill/>
              <a:ln w="571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6" name="Овал 25"/>
              <p:cNvSpPr/>
              <p:nvPr/>
            </p:nvSpPr>
            <p:spPr>
              <a:xfrm>
                <a:off x="739089" y="2888940"/>
                <a:ext cx="196508" cy="173507"/>
              </a:xfrm>
              <a:prstGeom prst="ellipse">
                <a:avLst/>
              </a:prstGeom>
              <a:grpFill/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grpSp>
        <p:nvGrpSpPr>
          <p:cNvPr id="22" name="Группа 21"/>
          <p:cNvGrpSpPr/>
          <p:nvPr/>
        </p:nvGrpSpPr>
        <p:grpSpPr>
          <a:xfrm>
            <a:off x="5882304" y="2374079"/>
            <a:ext cx="1794145" cy="2597358"/>
            <a:chOff x="6413086" y="1906604"/>
            <a:chExt cx="1794145" cy="2597358"/>
          </a:xfrm>
        </p:grpSpPr>
        <p:grpSp>
          <p:nvGrpSpPr>
            <p:cNvPr id="16" name="Группа 15"/>
            <p:cNvGrpSpPr/>
            <p:nvPr/>
          </p:nvGrpSpPr>
          <p:grpSpPr>
            <a:xfrm rot="8455636">
              <a:off x="6413086" y="1906604"/>
              <a:ext cx="1052881" cy="2597358"/>
              <a:chOff x="230460" y="1562143"/>
              <a:chExt cx="1227126" cy="2873003"/>
            </a:xfrm>
            <a:solidFill>
              <a:srgbClr val="33CC33">
                <a:alpha val="51000"/>
              </a:srgbClr>
            </a:solidFill>
          </p:grpSpPr>
          <p:cxnSp>
            <p:nvCxnSpPr>
              <p:cNvPr id="17" name="Прямая соединительная линия 16"/>
              <p:cNvCxnSpPr/>
              <p:nvPr/>
            </p:nvCxnSpPr>
            <p:spPr>
              <a:xfrm rot="12525822">
                <a:off x="230460" y="1562143"/>
                <a:ext cx="965036" cy="1281695"/>
              </a:xfrm>
              <a:prstGeom prst="line">
                <a:avLst/>
              </a:prstGeom>
              <a:grpFill/>
              <a:ln w="571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Прямая соединительная линия 17"/>
              <p:cNvCxnSpPr/>
              <p:nvPr/>
            </p:nvCxnSpPr>
            <p:spPr>
              <a:xfrm rot="12525822" flipH="1" flipV="1">
                <a:off x="443219" y="3173319"/>
                <a:ext cx="1014367" cy="1261827"/>
              </a:xfrm>
              <a:prstGeom prst="line">
                <a:avLst/>
              </a:prstGeom>
              <a:grpFill/>
              <a:ln w="571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" name="Овал 18"/>
              <p:cNvSpPr/>
              <p:nvPr/>
            </p:nvSpPr>
            <p:spPr>
              <a:xfrm>
                <a:off x="719572" y="2888940"/>
                <a:ext cx="216024" cy="216024"/>
              </a:xfrm>
              <a:prstGeom prst="ellipse">
                <a:avLst/>
              </a:prstGeom>
              <a:grpFill/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41" name="TextBox 40"/>
            <p:cNvSpPr txBox="1"/>
            <p:nvPr/>
          </p:nvSpPr>
          <p:spPr>
            <a:xfrm rot="20981458">
              <a:off x="7775183" y="3217891"/>
              <a:ext cx="432048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ru-RU" sz="2400" dirty="0" smtClean="0">
                  <a:latin typeface="Times New Roman" pitchFamily="18" charset="0"/>
                  <a:cs typeface="Times New Roman" pitchFamily="18" charset="0"/>
                </a:rPr>
                <a:t>В</a:t>
              </a:r>
              <a:endParaRPr lang="ru-RU" sz="2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8" name="TextBox 57"/>
            <p:cNvSpPr txBox="1"/>
            <p:nvPr/>
          </p:nvSpPr>
          <p:spPr>
            <a:xfrm rot="20981458">
              <a:off x="6443849" y="2001802"/>
              <a:ext cx="432048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latin typeface="Times New Roman" pitchFamily="18" charset="0"/>
                  <a:cs typeface="Times New Roman" pitchFamily="18" charset="0"/>
                </a:rPr>
                <a:t>O</a:t>
              </a:r>
              <a:endParaRPr lang="ru-RU" sz="2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9" name="TextBox 58"/>
            <p:cNvSpPr txBox="1"/>
            <p:nvPr/>
          </p:nvSpPr>
          <p:spPr>
            <a:xfrm rot="20981458">
              <a:off x="7095588" y="2619601"/>
              <a:ext cx="432048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latin typeface="Times New Roman" pitchFamily="18" charset="0"/>
                  <a:cs typeface="Times New Roman" pitchFamily="18" charset="0"/>
                </a:rPr>
                <a:t>M</a:t>
              </a:r>
              <a:endParaRPr lang="ru-RU" sz="24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20" name="Группа 19"/>
          <p:cNvGrpSpPr/>
          <p:nvPr/>
        </p:nvGrpSpPr>
        <p:grpSpPr>
          <a:xfrm>
            <a:off x="1052875" y="4371293"/>
            <a:ext cx="2610504" cy="1986007"/>
            <a:chOff x="326015" y="1293577"/>
            <a:chExt cx="2610504" cy="1986007"/>
          </a:xfrm>
        </p:grpSpPr>
        <p:sp>
          <p:nvSpPr>
            <p:cNvPr id="40" name="TextBox 39"/>
            <p:cNvSpPr txBox="1"/>
            <p:nvPr/>
          </p:nvSpPr>
          <p:spPr>
            <a:xfrm>
              <a:off x="326015" y="2166792"/>
              <a:ext cx="432048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ru-RU" sz="2400" dirty="0" smtClean="0">
                  <a:latin typeface="Times New Roman" pitchFamily="18" charset="0"/>
                  <a:cs typeface="Times New Roman" pitchFamily="18" charset="0"/>
                </a:rPr>
                <a:t>А</a:t>
              </a:r>
              <a:endParaRPr lang="ru-RU" sz="2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1212800" y="2673726"/>
              <a:ext cx="432048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ru-RU" sz="2400" dirty="0" smtClean="0">
                  <a:latin typeface="Times New Roman" pitchFamily="18" charset="0"/>
                  <a:cs typeface="Times New Roman" pitchFamily="18" charset="0"/>
                </a:rPr>
                <a:t>С</a:t>
              </a:r>
              <a:endParaRPr lang="ru-RU" sz="2400" dirty="0">
                <a:latin typeface="Times New Roman" pitchFamily="18" charset="0"/>
                <a:cs typeface="Times New Roman" pitchFamily="18" charset="0"/>
              </a:endParaRPr>
            </a:p>
          </p:txBody>
        </p:sp>
        <p:grpSp>
          <p:nvGrpSpPr>
            <p:cNvPr id="7" name="Группа 6"/>
            <p:cNvGrpSpPr/>
            <p:nvPr/>
          </p:nvGrpSpPr>
          <p:grpSpPr>
            <a:xfrm>
              <a:off x="827584" y="1726907"/>
              <a:ext cx="2108935" cy="897508"/>
              <a:chOff x="827584" y="1726907"/>
              <a:chExt cx="2108935" cy="897508"/>
            </a:xfrm>
          </p:grpSpPr>
          <p:grpSp>
            <p:nvGrpSpPr>
              <p:cNvPr id="10" name="Группа 9"/>
              <p:cNvGrpSpPr/>
              <p:nvPr/>
            </p:nvGrpSpPr>
            <p:grpSpPr>
              <a:xfrm>
                <a:off x="827584" y="1726907"/>
                <a:ext cx="2108935" cy="860510"/>
                <a:chOff x="719572" y="2060848"/>
                <a:chExt cx="2549965" cy="1044116"/>
              </a:xfrm>
              <a:solidFill>
                <a:srgbClr val="33CC33">
                  <a:alpha val="51000"/>
                </a:srgbClr>
              </a:solidFill>
            </p:grpSpPr>
            <p:cxnSp>
              <p:nvCxnSpPr>
                <p:cNvPr id="6" name="Прямая соединительная линия 5"/>
                <p:cNvCxnSpPr/>
                <p:nvPr/>
              </p:nvCxnSpPr>
              <p:spPr>
                <a:xfrm flipV="1">
                  <a:off x="827584" y="2060848"/>
                  <a:ext cx="1872208" cy="936104"/>
                </a:xfrm>
                <a:prstGeom prst="line">
                  <a:avLst/>
                </a:prstGeom>
                <a:grpFill/>
                <a:ln w="5715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" name="Прямая соединительная линия 7"/>
                <p:cNvCxnSpPr/>
                <p:nvPr/>
              </p:nvCxnSpPr>
              <p:spPr>
                <a:xfrm>
                  <a:off x="1253313" y="3033199"/>
                  <a:ext cx="2016224" cy="0"/>
                </a:xfrm>
                <a:prstGeom prst="line">
                  <a:avLst/>
                </a:prstGeom>
                <a:grpFill/>
                <a:ln w="5715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9" name="Овал 8"/>
                <p:cNvSpPr/>
                <p:nvPr/>
              </p:nvSpPr>
              <p:spPr>
                <a:xfrm>
                  <a:off x="719572" y="2888940"/>
                  <a:ext cx="216024" cy="216024"/>
                </a:xfrm>
                <a:prstGeom prst="ellipse">
                  <a:avLst/>
                </a:prstGeom>
                <a:grpFill/>
                <a:ln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sp>
            <p:nvSpPr>
              <p:cNvPr id="62" name="Овал 61"/>
              <p:cNvSpPr/>
              <p:nvPr/>
            </p:nvSpPr>
            <p:spPr>
              <a:xfrm rot="10308591">
                <a:off x="1241691" y="2432128"/>
                <a:ext cx="200806" cy="192287"/>
              </a:xfrm>
              <a:prstGeom prst="ellipse">
                <a:avLst/>
              </a:prstGeom>
              <a:solidFill>
                <a:srgbClr val="33CC33">
                  <a:alpha val="51000"/>
                </a:srgbClr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65" name="TextBox 64"/>
            <p:cNvSpPr txBox="1"/>
            <p:nvPr/>
          </p:nvSpPr>
          <p:spPr>
            <a:xfrm>
              <a:off x="1475091" y="1293577"/>
              <a:ext cx="432048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latin typeface="Times New Roman" pitchFamily="18" charset="0"/>
                  <a:cs typeface="Times New Roman" pitchFamily="18" charset="0"/>
                </a:rPr>
                <a:t>N</a:t>
              </a:r>
              <a:endParaRPr lang="ru-RU" sz="2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2423659" y="2817919"/>
              <a:ext cx="432048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latin typeface="Times New Roman" pitchFamily="18" charset="0"/>
                  <a:cs typeface="Times New Roman" pitchFamily="18" charset="0"/>
                </a:rPr>
                <a:t>E</a:t>
              </a:r>
              <a:endParaRPr lang="ru-RU" sz="24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37" name="TextBox 36"/>
          <p:cNvSpPr txBox="1"/>
          <p:nvPr/>
        </p:nvSpPr>
        <p:spPr>
          <a:xfrm>
            <a:off x="242253" y="1405278"/>
            <a:ext cx="5133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а)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4427984" y="2770582"/>
            <a:ext cx="5133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б)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242253" y="4371707"/>
            <a:ext cx="5133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в)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2901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2267744" y="188640"/>
            <a:ext cx="4968551" cy="115212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54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Определите вид угла:</a:t>
            </a:r>
            <a:b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</a:br>
            <a:endParaRPr lang="ru-RU" sz="2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70C0"/>
              </a:solidFill>
              <a:effectLst>
                <a:reflection blurRad="6350" stA="55000" endA="300" endPos="455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2106781"/>
              </p:ext>
            </p:extLst>
          </p:nvPr>
        </p:nvGraphicFramePr>
        <p:xfrm>
          <a:off x="611560" y="620688"/>
          <a:ext cx="8040240" cy="59334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35010"/>
                <a:gridCol w="335010"/>
                <a:gridCol w="335010"/>
                <a:gridCol w="335010"/>
                <a:gridCol w="335010"/>
                <a:gridCol w="335010"/>
                <a:gridCol w="335010"/>
                <a:gridCol w="335010"/>
                <a:gridCol w="335010"/>
                <a:gridCol w="335010"/>
                <a:gridCol w="335010"/>
                <a:gridCol w="335010"/>
                <a:gridCol w="335010"/>
                <a:gridCol w="335010"/>
                <a:gridCol w="335010"/>
                <a:gridCol w="335010"/>
                <a:gridCol w="335010"/>
                <a:gridCol w="335010"/>
                <a:gridCol w="335010"/>
                <a:gridCol w="335010"/>
                <a:gridCol w="335010"/>
                <a:gridCol w="335010"/>
                <a:gridCol w="335010"/>
                <a:gridCol w="335010"/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2" name="Овал 21"/>
          <p:cNvSpPr/>
          <p:nvPr/>
        </p:nvSpPr>
        <p:spPr>
          <a:xfrm>
            <a:off x="2195736" y="2420888"/>
            <a:ext cx="144016" cy="144016"/>
          </a:xfrm>
          <a:prstGeom prst="ellipse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Овал 24"/>
          <p:cNvSpPr/>
          <p:nvPr/>
        </p:nvSpPr>
        <p:spPr>
          <a:xfrm>
            <a:off x="6588224" y="2780928"/>
            <a:ext cx="144016" cy="144016"/>
          </a:xfrm>
          <a:prstGeom prst="ellipse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Овал 27"/>
          <p:cNvSpPr/>
          <p:nvPr/>
        </p:nvSpPr>
        <p:spPr>
          <a:xfrm>
            <a:off x="2200226" y="5409220"/>
            <a:ext cx="144016" cy="144016"/>
          </a:xfrm>
          <a:prstGeom prst="ellipse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940287" y="980728"/>
            <a:ext cx="2119545" cy="2031032"/>
            <a:chOff x="940287" y="980728"/>
            <a:chExt cx="2119545" cy="2031032"/>
          </a:xfrm>
        </p:grpSpPr>
        <p:grpSp>
          <p:nvGrpSpPr>
            <p:cNvPr id="19" name="Группа 18"/>
            <p:cNvGrpSpPr/>
            <p:nvPr/>
          </p:nvGrpSpPr>
          <p:grpSpPr>
            <a:xfrm>
              <a:off x="1259632" y="980728"/>
              <a:ext cx="1368152" cy="1512168"/>
              <a:chOff x="1259632" y="980728"/>
              <a:chExt cx="1368152" cy="1512168"/>
            </a:xfrm>
          </p:grpSpPr>
          <p:cxnSp>
            <p:nvCxnSpPr>
              <p:cNvPr id="8" name="Прямая соединительная линия 7"/>
              <p:cNvCxnSpPr/>
              <p:nvPr/>
            </p:nvCxnSpPr>
            <p:spPr>
              <a:xfrm>
                <a:off x="1259632" y="980728"/>
                <a:ext cx="1008112" cy="1512168"/>
              </a:xfrm>
              <a:prstGeom prst="line">
                <a:avLst/>
              </a:prstGeom>
              <a:ln w="57150">
                <a:solidFill>
                  <a:srgbClr val="7030A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Прямая соединительная линия 9"/>
              <p:cNvCxnSpPr/>
              <p:nvPr/>
            </p:nvCxnSpPr>
            <p:spPr>
              <a:xfrm flipV="1">
                <a:off x="2267744" y="980728"/>
                <a:ext cx="360040" cy="1512168"/>
              </a:xfrm>
              <a:prstGeom prst="line">
                <a:avLst/>
              </a:prstGeom>
              <a:ln w="57150">
                <a:solidFill>
                  <a:srgbClr val="7030A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1" name="TextBox 30"/>
            <p:cNvSpPr txBox="1"/>
            <p:nvPr/>
          </p:nvSpPr>
          <p:spPr>
            <a:xfrm>
              <a:off x="940287" y="1278434"/>
              <a:ext cx="432048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2400" b="1" dirty="0" smtClean="0">
                  <a:solidFill>
                    <a:srgbClr val="7030A0"/>
                  </a:solidFill>
                  <a:latin typeface="Times New Roman" pitchFamily="18" charset="0"/>
                  <a:cs typeface="Times New Roman" pitchFamily="18" charset="0"/>
                </a:rPr>
                <a:t>P</a:t>
              </a:r>
              <a:endParaRPr lang="ru-RU" sz="24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1912194" y="2550095"/>
              <a:ext cx="432048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2400" b="1" dirty="0" smtClean="0">
                  <a:solidFill>
                    <a:srgbClr val="7030A0"/>
                  </a:solidFill>
                  <a:latin typeface="Times New Roman" pitchFamily="18" charset="0"/>
                  <a:cs typeface="Times New Roman" pitchFamily="18" charset="0"/>
                </a:rPr>
                <a:t>O</a:t>
              </a:r>
              <a:endParaRPr lang="ru-RU" sz="24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2627784" y="1350054"/>
              <a:ext cx="432048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2400" b="1" dirty="0" smtClean="0">
                  <a:solidFill>
                    <a:srgbClr val="7030A0"/>
                  </a:solidFill>
                  <a:latin typeface="Times New Roman" pitchFamily="18" charset="0"/>
                  <a:cs typeface="Times New Roman" pitchFamily="18" charset="0"/>
                </a:rPr>
                <a:t>S</a:t>
              </a:r>
              <a:endParaRPr lang="ru-RU" sz="24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3" name="Группа 2"/>
          <p:cNvGrpSpPr/>
          <p:nvPr/>
        </p:nvGrpSpPr>
        <p:grpSpPr>
          <a:xfrm>
            <a:off x="6156176" y="2262063"/>
            <a:ext cx="2160365" cy="2031033"/>
            <a:chOff x="6156176" y="2262063"/>
            <a:chExt cx="2160365" cy="2031033"/>
          </a:xfrm>
        </p:grpSpPr>
        <p:grpSp>
          <p:nvGrpSpPr>
            <p:cNvPr id="21" name="Группа 20"/>
            <p:cNvGrpSpPr/>
            <p:nvPr/>
          </p:nvGrpSpPr>
          <p:grpSpPr>
            <a:xfrm>
              <a:off x="6660357" y="2852936"/>
              <a:ext cx="1656184" cy="1440160"/>
              <a:chOff x="3635896" y="2132856"/>
              <a:chExt cx="1656184" cy="1440160"/>
            </a:xfrm>
          </p:grpSpPr>
          <p:cxnSp>
            <p:nvCxnSpPr>
              <p:cNvPr id="12" name="Прямая соединительная линия 11"/>
              <p:cNvCxnSpPr/>
              <p:nvPr/>
            </p:nvCxnSpPr>
            <p:spPr>
              <a:xfrm>
                <a:off x="3635896" y="2132856"/>
                <a:ext cx="0" cy="1440160"/>
              </a:xfrm>
              <a:prstGeom prst="line">
                <a:avLst/>
              </a:prstGeom>
              <a:ln w="57150">
                <a:solidFill>
                  <a:srgbClr val="7030A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Прямая соединительная линия 13"/>
              <p:cNvCxnSpPr/>
              <p:nvPr/>
            </p:nvCxnSpPr>
            <p:spPr>
              <a:xfrm>
                <a:off x="3635896" y="2132856"/>
                <a:ext cx="1656184" cy="0"/>
              </a:xfrm>
              <a:prstGeom prst="line">
                <a:avLst/>
              </a:prstGeom>
              <a:ln w="57150">
                <a:solidFill>
                  <a:srgbClr val="7030A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4" name="TextBox 33"/>
            <p:cNvSpPr txBox="1"/>
            <p:nvPr/>
          </p:nvSpPr>
          <p:spPr>
            <a:xfrm>
              <a:off x="6156176" y="3507395"/>
              <a:ext cx="432048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2400" b="1" dirty="0" smtClean="0">
                  <a:solidFill>
                    <a:srgbClr val="7030A0"/>
                  </a:solidFill>
                  <a:latin typeface="Times New Roman" pitchFamily="18" charset="0"/>
                  <a:cs typeface="Times New Roman" pitchFamily="18" charset="0"/>
                </a:rPr>
                <a:t>K</a:t>
              </a:r>
              <a:endParaRPr lang="ru-RU" sz="24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6208447" y="2330730"/>
              <a:ext cx="432048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2400" b="1" dirty="0" smtClean="0">
                  <a:solidFill>
                    <a:srgbClr val="7030A0"/>
                  </a:solidFill>
                  <a:latin typeface="Times New Roman" pitchFamily="18" charset="0"/>
                  <a:cs typeface="Times New Roman" pitchFamily="18" charset="0"/>
                </a:rPr>
                <a:t>L</a:t>
              </a:r>
              <a:endParaRPr lang="ru-RU" sz="24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7668344" y="2262063"/>
              <a:ext cx="432048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2400" b="1" dirty="0" smtClean="0">
                  <a:solidFill>
                    <a:srgbClr val="7030A0"/>
                  </a:solidFill>
                  <a:latin typeface="Times New Roman" pitchFamily="18" charset="0"/>
                  <a:cs typeface="Times New Roman" pitchFamily="18" charset="0"/>
                </a:rPr>
                <a:t>R</a:t>
              </a:r>
              <a:endParaRPr lang="ru-RU" sz="24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20" name="Группа 19"/>
          <p:cNvGrpSpPr/>
          <p:nvPr/>
        </p:nvGrpSpPr>
        <p:grpSpPr>
          <a:xfrm>
            <a:off x="1259632" y="3969060"/>
            <a:ext cx="1008112" cy="2221382"/>
            <a:chOff x="6948264" y="980728"/>
            <a:chExt cx="1008112" cy="2221382"/>
          </a:xfrm>
        </p:grpSpPr>
        <p:cxnSp>
          <p:nvCxnSpPr>
            <p:cNvPr id="16" name="Прямая соединительная линия 15"/>
            <p:cNvCxnSpPr/>
            <p:nvPr/>
          </p:nvCxnSpPr>
          <p:spPr>
            <a:xfrm>
              <a:off x="7956376" y="980728"/>
              <a:ext cx="0" cy="1512168"/>
            </a:xfrm>
            <a:prstGeom prst="line">
              <a:avLst/>
            </a:prstGeom>
            <a:ln w="571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Прямая соединительная линия 17"/>
            <p:cNvCxnSpPr/>
            <p:nvPr/>
          </p:nvCxnSpPr>
          <p:spPr>
            <a:xfrm flipH="1">
              <a:off x="6948264" y="2482030"/>
              <a:ext cx="1008112" cy="720080"/>
            </a:xfrm>
            <a:prstGeom prst="line">
              <a:avLst/>
            </a:prstGeom>
            <a:ln w="571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7" name="TextBox 36"/>
          <p:cNvSpPr txBox="1"/>
          <p:nvPr/>
        </p:nvSpPr>
        <p:spPr>
          <a:xfrm>
            <a:off x="2287907" y="5457136"/>
            <a:ext cx="432048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endParaRPr lang="ru-RU" sz="24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876663" y="5619543"/>
            <a:ext cx="432048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endParaRPr lang="ru-RU" sz="24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2272234" y="4293096"/>
            <a:ext cx="432048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endParaRPr lang="ru-RU" sz="24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4283968" y="1340768"/>
            <a:ext cx="20882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Острый угол</a:t>
            </a:r>
            <a:endParaRPr lang="ru-RU" sz="24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3707903" y="3142949"/>
            <a:ext cx="20882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Прямой угол</a:t>
            </a:r>
            <a:endParaRPr lang="ru-RU" sz="24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3239852" y="4995471"/>
            <a:ext cx="20882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Тупой угол</a:t>
            </a:r>
            <a:endParaRPr lang="ru-RU" sz="24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96512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44" grpId="0"/>
      <p:bldP spid="4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50" name="Object 2"/>
          <p:cNvGraphicFramePr>
            <a:graphicFrameLocks noChangeAspect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name="Презентация" r:id="rId3" imgW="4572100" imgH="3428849" progId="PowerPoint.Show.8">
                  <p:embed/>
                </p:oleObj>
              </mc:Choice>
              <mc:Fallback>
                <p:oleObj name="Презентация" r:id="rId3" imgW="4572100" imgH="3428849" progId="PowerPoint.Show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9144000" cy="6858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81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60350"/>
            <a:ext cx="8001000" cy="1287463"/>
          </a:xfrm>
        </p:spPr>
        <p:txBody>
          <a:bodyPr/>
          <a:lstStyle/>
          <a:p>
            <a:pPr algn="ctr" eaLnBrk="1" hangingPunct="1"/>
            <a:r>
              <a:rPr lang="ru-RU" sz="3300" b="1" smtClean="0">
                <a:solidFill>
                  <a:srgbClr val="660066"/>
                </a:solidFill>
              </a:rPr>
              <a:t>Величину угла измеряют с помощью </a:t>
            </a:r>
            <a:br>
              <a:rPr lang="ru-RU" sz="3300" b="1" smtClean="0">
                <a:solidFill>
                  <a:srgbClr val="660066"/>
                </a:solidFill>
              </a:rPr>
            </a:br>
            <a:r>
              <a:rPr lang="ru-RU" sz="4400" b="1" smtClean="0">
                <a:solidFill>
                  <a:srgbClr val="FF0000"/>
                </a:solidFill>
              </a:rPr>
              <a:t>транспортира</a:t>
            </a:r>
          </a:p>
        </p:txBody>
      </p:sp>
      <p:pic>
        <p:nvPicPr>
          <p:cNvPr id="34825" name="Picture 9" descr="транспортир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43504" y="2500306"/>
            <a:ext cx="2592387" cy="302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7621" name="Picture 5" descr="04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14282" y="1714488"/>
            <a:ext cx="4468812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0797843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7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6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676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348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8" grpId="0"/>
      <p:bldP spid="34818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831603" y="188640"/>
            <a:ext cx="5868144" cy="46166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effectLst/>
                <a:latin typeface="Times New Roman"/>
                <a:ea typeface="Calibri"/>
              </a:rPr>
              <a:t>Специальный прибор для измерения углов</a:t>
            </a:r>
            <a:endParaRPr lang="ru-RU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3731324" y="3702372"/>
            <a:ext cx="2451884" cy="58477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Транспортир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11648" y="5589240"/>
            <a:ext cx="8496944" cy="83099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effectLst/>
                <a:latin typeface="Times New Roman"/>
                <a:ea typeface="Calibri"/>
              </a:rPr>
              <a:t>Слово «транспортир» происходит от лат. </a:t>
            </a:r>
            <a:r>
              <a:rPr lang="en-US" sz="2400" dirty="0" err="1" smtClean="0">
                <a:effectLst/>
                <a:latin typeface="Times New Roman"/>
                <a:ea typeface="Calibri"/>
              </a:rPr>
              <a:t>transportare</a:t>
            </a:r>
            <a:r>
              <a:rPr lang="ru-RU" sz="2400" dirty="0" smtClean="0">
                <a:effectLst/>
                <a:latin typeface="Times New Roman"/>
                <a:ea typeface="Calibri"/>
              </a:rPr>
              <a:t> – переносить. </a:t>
            </a:r>
            <a:endParaRPr lang="ru-RU" sz="2400" dirty="0"/>
          </a:p>
        </p:txBody>
      </p:sp>
      <p:pic>
        <p:nvPicPr>
          <p:cNvPr id="6148" name="Picture 4" descr="C:\Users\Юлия\Downloads\жёлтый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6756" y="853856"/>
            <a:ext cx="4681020" cy="296878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301513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2"/>
          <p:cNvSpPr>
            <a:spLocks noGrp="1" noChangeArrowheads="1"/>
          </p:cNvSpPr>
          <p:nvPr>
            <p:ph type="title" sz="quarter"/>
          </p:nvPr>
        </p:nvSpPr>
        <p:spPr>
          <a:xfrm>
            <a:off x="1187450" y="404813"/>
            <a:ext cx="7797800" cy="6604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i="1" dirty="0" smtClean="0"/>
              <a:t>         Виды транспортиров.</a:t>
            </a:r>
          </a:p>
        </p:txBody>
      </p:sp>
      <p:pic>
        <p:nvPicPr>
          <p:cNvPr id="112649" name="Picture 9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00000" contrast="84000"/>
            <a:grayscl/>
          </a:blip>
          <a:srcRect/>
          <a:stretch>
            <a:fillRect/>
          </a:stretch>
        </p:blipFill>
        <p:spPr>
          <a:xfrm>
            <a:off x="1214414" y="3786190"/>
            <a:ext cx="2879725" cy="2808287"/>
          </a:xfrm>
          <a:noFill/>
        </p:spPr>
      </p:pic>
      <p:pic>
        <p:nvPicPr>
          <p:cNvPr id="112646" name="Picture 6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48000" contrast="54000"/>
          </a:blip>
          <a:srcRect/>
          <a:stretch>
            <a:fillRect/>
          </a:stretch>
        </p:blipFill>
        <p:spPr>
          <a:xfrm>
            <a:off x="928662" y="1500174"/>
            <a:ext cx="3363913" cy="2089150"/>
          </a:xfrm>
          <a:noFill/>
        </p:spPr>
      </p:pic>
      <p:pic>
        <p:nvPicPr>
          <p:cNvPr id="112651" name="Picture 11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66000" contrast="72000"/>
          </a:blip>
          <a:srcRect/>
          <a:stretch>
            <a:fillRect/>
          </a:stretch>
        </p:blipFill>
        <p:spPr>
          <a:xfrm>
            <a:off x="4429124" y="3786190"/>
            <a:ext cx="3978275" cy="2165350"/>
          </a:xfrm>
          <a:noFill/>
        </p:spPr>
      </p:pic>
      <p:pic>
        <p:nvPicPr>
          <p:cNvPr id="112653" name="Picture 13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42000" contrast="36000"/>
          </a:blip>
          <a:srcRect/>
          <a:stretch>
            <a:fillRect/>
          </a:stretch>
        </p:blipFill>
        <p:spPr>
          <a:xfrm>
            <a:off x="4572000" y="1571612"/>
            <a:ext cx="3924300" cy="2087562"/>
          </a:xfrm>
          <a:noFill/>
        </p:spPr>
      </p:pic>
    </p:spTree>
    <p:extLst>
      <p:ext uri="{BB962C8B-B14F-4D97-AF65-F5344CB8AC3E}">
        <p14:creationId xmlns:p14="http://schemas.microsoft.com/office/powerpoint/2010/main" val="710545921"/>
      </p:ext>
    </p:extLst>
  </p:cSld>
  <p:clrMapOvr>
    <a:masterClrMapping/>
  </p:clrMapOvr>
  <p:transition advClick="0"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126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126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126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0"/>
                                        <p:tgtEl>
                                          <p:spTgt spid="1126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70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0"/>
                                        <p:tgtEl>
                                          <p:spTgt spid="11264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2000"/>
                            </p:stCondLst>
                            <p:childTnLst>
                              <p:par>
                                <p:cTn id="1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0"/>
                                        <p:tgtEl>
                                          <p:spTgt spid="1126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7000"/>
                            </p:stCondLst>
                            <p:childTnLst>
                              <p:par>
                                <p:cTn id="2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0"/>
                                        <p:tgtEl>
                                          <p:spTgt spid="1126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4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Другая 2">
      <a:dk1>
        <a:sysClr val="windowText" lastClr="000000"/>
      </a:dk1>
      <a:lt1>
        <a:srgbClr val="C5D4ED"/>
      </a:lt1>
      <a:dk2>
        <a:srgbClr val="2F5897"/>
      </a:dk2>
      <a:lt2>
        <a:srgbClr val="FFFF99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528</TotalTime>
  <Words>536</Words>
  <Application>Microsoft Office PowerPoint</Application>
  <PresentationFormat>Экран (4:3)</PresentationFormat>
  <Paragraphs>147</Paragraphs>
  <Slides>18</Slides>
  <Notes>1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0" baseType="lpstr">
      <vt:lpstr>Исполнительная</vt:lpstr>
      <vt:lpstr>Презентация</vt:lpstr>
      <vt:lpstr>Урок математики на тему:  «Угол. Измерение углов».</vt:lpstr>
      <vt:lpstr>Презентация PowerPoint</vt:lpstr>
      <vt:lpstr>Презентация PowerPoint</vt:lpstr>
      <vt:lpstr>Презентация PowerPoint</vt:lpstr>
      <vt:lpstr>Являются ли данные фигуры углами?  Объясните почему.</vt:lpstr>
      <vt:lpstr>Презентация PowerPoint</vt:lpstr>
      <vt:lpstr>Величину угла измеряют с помощью  транспортира</vt:lpstr>
      <vt:lpstr>Презентация PowerPoint</vt:lpstr>
      <vt:lpstr>         Виды транспортиров.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Проверка домашнего задания</dc:title>
  <dc:creator>Юлия</dc:creator>
  <cp:lastModifiedBy>1</cp:lastModifiedBy>
  <cp:revision>40</cp:revision>
  <dcterms:created xsi:type="dcterms:W3CDTF">2013-11-18T21:02:00Z</dcterms:created>
  <dcterms:modified xsi:type="dcterms:W3CDTF">2016-04-21T07:09:13Z</dcterms:modified>
</cp:coreProperties>
</file>