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90" r:id="rId2"/>
    <p:sldId id="257" r:id="rId3"/>
    <p:sldId id="267" r:id="rId4"/>
    <p:sldId id="259" r:id="rId5"/>
    <p:sldId id="265" r:id="rId6"/>
    <p:sldId id="266" r:id="rId7"/>
    <p:sldId id="268" r:id="rId8"/>
    <p:sldId id="270" r:id="rId9"/>
    <p:sldId id="273" r:id="rId10"/>
    <p:sldId id="261" r:id="rId11"/>
    <p:sldId id="269" r:id="rId12"/>
    <p:sldId id="271" r:id="rId13"/>
    <p:sldId id="272" r:id="rId14"/>
    <p:sldId id="262" r:id="rId15"/>
    <p:sldId id="274" r:id="rId16"/>
    <p:sldId id="275" r:id="rId17"/>
    <p:sldId id="276" r:id="rId18"/>
    <p:sldId id="263" r:id="rId19"/>
    <p:sldId id="285" r:id="rId20"/>
    <p:sldId id="281" r:id="rId21"/>
    <p:sldId id="279" r:id="rId22"/>
    <p:sldId id="277" r:id="rId23"/>
    <p:sldId id="278" r:id="rId24"/>
    <p:sldId id="282" r:id="rId25"/>
    <p:sldId id="287" r:id="rId26"/>
    <p:sldId id="264" r:id="rId27"/>
    <p:sldId id="288" r:id="rId28"/>
    <p:sldId id="280" r:id="rId29"/>
    <p:sldId id="283" r:id="rId30"/>
    <p:sldId id="286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9" autoAdjust="0"/>
    <p:restoredTop sz="94675" autoAdjust="0"/>
  </p:normalViewPr>
  <p:slideViewPr>
    <p:cSldViewPr>
      <p:cViewPr varScale="1">
        <p:scale>
          <a:sx n="85" d="100"/>
          <a:sy n="85" d="100"/>
        </p:scale>
        <p:origin x="-13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0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DFAAD53-E5AB-4769-BC87-70D98CCC24B6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1FFD95C-28D7-4332-A3AA-AB206261B4A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microsoft.com/office/2007/relationships/hdphoto" Target="../media/hdphoto1.wdp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87624" y="1124744"/>
            <a:ext cx="6768752" cy="468052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D:\Документы\Downloads\120-1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6" b="93933"/>
          <a:stretch/>
        </p:blipFill>
        <p:spPr bwMode="auto">
          <a:xfrm>
            <a:off x="2015716" y="1196752"/>
            <a:ext cx="4824536" cy="7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484784"/>
            <a:ext cx="5544616" cy="57606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Создание видеороликов</a:t>
            </a:r>
            <a:endParaRPr lang="ru-RU" sz="3600" dirty="0"/>
          </a:p>
        </p:txBody>
      </p:sp>
      <p:pic>
        <p:nvPicPr>
          <p:cNvPr id="9" name="Picture 2" descr="http://img0.liveinternet.ru/images/attach/c/11/114/179/114179464_sozdanie_video_iz_fotografiy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6"/>
          <a:stretch/>
        </p:blipFill>
        <p:spPr bwMode="auto">
          <a:xfrm>
            <a:off x="2885045" y="2420889"/>
            <a:ext cx="3271131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6" name="Picture 2" descr="D:\КАФЕДРА\штрих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31025"/>
            <a:ext cx="5832648" cy="21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98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095023" y="2708920"/>
            <a:ext cx="6965245" cy="3423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rutorika.ru/wp-content/uploads/2014/11/shema-montaz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93664"/>
            <a:ext cx="3086501" cy="291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img.webme.com/pic/0/01video-kochurov/krupnost_pla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16832"/>
            <a:ext cx="2857500" cy="403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1556792"/>
            <a:ext cx="39402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План — </a:t>
            </a:r>
            <a:r>
              <a:rPr lang="ru-RU" sz="1600" dirty="0" smtClean="0"/>
              <a:t> это   обозначение   масштаба</a:t>
            </a:r>
          </a:p>
          <a:p>
            <a:r>
              <a:rPr lang="ru-RU" sz="1600" dirty="0" smtClean="0"/>
              <a:t>съемки</a:t>
            </a:r>
            <a:r>
              <a:rPr lang="ru-RU" sz="1600" dirty="0"/>
              <a:t>, </a:t>
            </a:r>
            <a:r>
              <a:rPr lang="ru-RU" sz="1600" dirty="0" smtClean="0"/>
              <a:t> выбор  «</a:t>
            </a:r>
            <a:r>
              <a:rPr lang="ru-RU" sz="1600" dirty="0"/>
              <a:t>крупности» </a:t>
            </a:r>
            <a:r>
              <a:rPr lang="ru-RU" sz="1600" dirty="0" smtClean="0"/>
              <a:t>  объекта</a:t>
            </a:r>
          </a:p>
          <a:p>
            <a:r>
              <a:rPr lang="ru-RU" sz="1600" dirty="0" smtClean="0"/>
              <a:t>съемки</a:t>
            </a:r>
            <a:r>
              <a:rPr lang="ru-RU" sz="1600" dirty="0"/>
              <a:t>.</a:t>
            </a:r>
          </a:p>
          <a:p>
            <a:r>
              <a:rPr lang="ru-RU" sz="1600" dirty="0"/>
              <a:t>Различаются следующие виды планов:</a:t>
            </a:r>
          </a:p>
          <a:p>
            <a:endParaRPr lang="ru-RU" sz="1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  <a:ln>
            <a:noFill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Основные правила видеомонтажа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" name="Picture 4" descr="Картинки по запросу правила иконка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92" y="76470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628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video-ek.ru/files/images/video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9080"/>
            <a:ext cx="7632848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  <a:ln>
            <a:noFill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Основные правила видеомонтажа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043608" y="1484784"/>
            <a:ext cx="6984776" cy="3603812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dirty="0" smtClean="0"/>
              <a:t>Одно </a:t>
            </a:r>
            <a:r>
              <a:rPr lang="ru-RU" sz="2000" dirty="0"/>
              <a:t>из главных правил монтажа — </a:t>
            </a:r>
            <a:r>
              <a:rPr lang="ru-RU" sz="2000" b="1" dirty="0"/>
              <a:t>монтаж по «крупности»</a:t>
            </a:r>
            <a:r>
              <a:rPr lang="ru-RU" sz="2000" dirty="0"/>
              <a:t>. Установлено, что лучше воспринимаются кадры, </a:t>
            </a:r>
            <a:r>
              <a:rPr lang="ru-RU" sz="2000" dirty="0" smtClean="0"/>
              <a:t>смонтированные </a:t>
            </a:r>
            <a:r>
              <a:rPr lang="ru-RU" sz="2000" dirty="0"/>
              <a:t>«через план», например, крупный со вторым средним, первый средний с </a:t>
            </a:r>
            <a:r>
              <a:rPr lang="ru-RU" sz="2000" dirty="0" smtClean="0"/>
              <a:t>общим.</a:t>
            </a:r>
          </a:p>
          <a:p>
            <a:pPr marL="0" indent="0" algn="ctr">
              <a:buNone/>
            </a:pP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Поставленные </a:t>
            </a:r>
            <a:r>
              <a:rPr lang="ru-RU" sz="2000" dirty="0"/>
              <a:t>рядом похожие или соседние по </a:t>
            </a:r>
            <a:r>
              <a:rPr lang="ru-RU" sz="2000" dirty="0" smtClean="0"/>
              <a:t>       «</a:t>
            </a:r>
            <a:r>
              <a:rPr lang="ru-RU" sz="2000" dirty="0"/>
              <a:t>крупности» планы вызывают ощущение рывка и смотрятся плохо.</a:t>
            </a:r>
          </a:p>
        </p:txBody>
      </p:sp>
      <p:pic>
        <p:nvPicPr>
          <p:cNvPr id="6" name="Picture 4" descr="Картинки по запросу правила иконк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92" y="76470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476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video-ek.ru/files/images/video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46"/>
          <a:stretch/>
        </p:blipFill>
        <p:spPr bwMode="auto">
          <a:xfrm>
            <a:off x="755576" y="4509120"/>
            <a:ext cx="7632848" cy="175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827584" y="1412776"/>
            <a:ext cx="7200800" cy="3603812"/>
          </a:xfrm>
        </p:spPr>
        <p:txBody>
          <a:bodyPr>
            <a:normAutofit fontScale="92500" lnSpcReduction="10000"/>
          </a:bodyPr>
          <a:lstStyle/>
          <a:p>
            <a:pPr marL="457200" indent="-457200" algn="just">
              <a:buFont typeface="+mj-lt"/>
              <a:buAutoNum type="arabicPeriod" startAt="2"/>
            </a:pPr>
            <a:r>
              <a:rPr lang="ru-RU" sz="2000" b="1" dirty="0" smtClean="0"/>
              <a:t>Монтаж </a:t>
            </a:r>
            <a:r>
              <a:rPr lang="ru-RU" sz="2000" b="1" dirty="0"/>
              <a:t>по свету</a:t>
            </a:r>
            <a:r>
              <a:rPr lang="ru-RU" sz="2000" dirty="0" smtClean="0"/>
              <a:t>. Очень </a:t>
            </a:r>
            <a:r>
              <a:rPr lang="ru-RU" sz="2000" dirty="0"/>
              <a:t>важным при монтаже является учет освещенности, или монтаж по свету. Плохо, когда соседние кадры резко отличаются по освещенности. Если вам нужно сделать переход от яркого света к затенению, поставьте между ними нейтральный кадр, чтобы смягчить </a:t>
            </a:r>
            <a:r>
              <a:rPr lang="ru-RU" sz="2000" dirty="0" smtClean="0"/>
              <a:t>переход.</a:t>
            </a:r>
          </a:p>
          <a:p>
            <a:pPr marL="457200" indent="-457200" algn="just">
              <a:buFont typeface="+mj-lt"/>
              <a:buAutoNum type="arabicPeriod" startAt="3"/>
            </a:pPr>
            <a:r>
              <a:rPr lang="ru-RU" sz="2000" b="1" dirty="0" smtClean="0"/>
              <a:t>Монтаж </a:t>
            </a:r>
            <a:r>
              <a:rPr lang="ru-RU" sz="2000" b="1" dirty="0"/>
              <a:t>по темпу движущихся </a:t>
            </a:r>
            <a:r>
              <a:rPr lang="ru-RU" sz="2000" b="1" dirty="0" smtClean="0"/>
              <a:t>объектов. </a:t>
            </a:r>
            <a:r>
              <a:rPr lang="ru-RU" sz="2000" dirty="0" smtClean="0"/>
              <a:t>Если </a:t>
            </a:r>
            <a:r>
              <a:rPr lang="ru-RU" sz="2000" dirty="0"/>
              <a:t>вы монтируете кадры с движением </a:t>
            </a:r>
            <a:r>
              <a:rPr lang="ru-RU" sz="2000" dirty="0" smtClean="0"/>
              <a:t>чего-либо, например</a:t>
            </a:r>
            <a:r>
              <a:rPr lang="ru-RU" sz="2000" dirty="0"/>
              <a:t>, идущих людей, то частота шагов в каждую секунду на экране должна быть одной и той же — иными словами, героям необходимо с равной частотой перебирать ногами в каждом кадре. Это относится ко всем движущимся </a:t>
            </a:r>
            <a:r>
              <a:rPr lang="ru-RU" sz="2000" dirty="0" smtClean="0"/>
              <a:t>                			объектам</a:t>
            </a:r>
            <a:r>
              <a:rPr lang="ru-RU" sz="2000" dirty="0"/>
              <a:t>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  <a:ln>
            <a:noFill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Основные правила видеомонтажа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8" name="Picture 4" descr="Картинки по запросу правила иконк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92" y="76470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304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video-ek.ru/files/images/video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46"/>
          <a:stretch/>
        </p:blipFill>
        <p:spPr bwMode="auto">
          <a:xfrm>
            <a:off x="755576" y="4509120"/>
            <a:ext cx="7632848" cy="175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899592" y="1412776"/>
            <a:ext cx="7200800" cy="3603812"/>
          </a:xfrm>
        </p:spPr>
        <p:txBody>
          <a:bodyPr>
            <a:normAutofit/>
          </a:bodyPr>
          <a:lstStyle/>
          <a:p>
            <a:pPr marL="457200" indent="-457200" algn="just">
              <a:buFont typeface="+mj-lt"/>
              <a:buAutoNum type="arabicPeriod" startAt="4"/>
            </a:pPr>
            <a:r>
              <a:rPr lang="ru-RU" sz="1800" b="1" dirty="0" smtClean="0"/>
              <a:t>Монтаж </a:t>
            </a:r>
            <a:r>
              <a:rPr lang="ru-RU" sz="1800" b="1" dirty="0"/>
              <a:t>видеофильма короткими </a:t>
            </a:r>
            <a:r>
              <a:rPr lang="ru-RU" sz="1800" b="1" dirty="0" smtClean="0"/>
              <a:t>кадрами. </a:t>
            </a:r>
            <a:r>
              <a:rPr lang="ru-RU" sz="1800" dirty="0" smtClean="0"/>
              <a:t>Одно из основных </a:t>
            </a:r>
            <a:r>
              <a:rPr lang="ru-RU" sz="1800" dirty="0"/>
              <a:t>правил видеомонтажа — не делать длинные кадры. Средняя продолжительность кадра — 5 секунд. В любом фильме кадр сменяется примерно через 5 секунд, а то и чаще. Такое видео легче воспринимается, смотрится живее и интереснее. 12-секундный кадр считается сверхдлинным и используется нечасто (хотя и допустим, если таков замысел режиссера).</a:t>
            </a:r>
          </a:p>
          <a:p>
            <a:pPr marL="457200" indent="-457200" algn="just">
              <a:buFont typeface="+mj-lt"/>
              <a:buAutoNum type="arabicPeriod" startAt="4"/>
            </a:pPr>
            <a:r>
              <a:rPr lang="ru-RU" sz="1800" b="1" dirty="0" smtClean="0"/>
              <a:t>Не </a:t>
            </a:r>
            <a:r>
              <a:rPr lang="ru-RU" sz="1800" b="1" dirty="0"/>
              <a:t>увлекайтесь эффектами</a:t>
            </a:r>
            <a:r>
              <a:rPr lang="ru-RU" sz="1800" b="1" dirty="0" smtClean="0"/>
              <a:t>. </a:t>
            </a:r>
            <a:r>
              <a:rPr lang="ru-RU" sz="1800" dirty="0" smtClean="0"/>
              <a:t>Начинающий </a:t>
            </a:r>
            <a:r>
              <a:rPr lang="ru-RU" sz="1800" dirty="0"/>
              <a:t>монтажер чаще всего чрезмерно увлекается различными эффектами, переходами, и лепит их на каждом шагу. Нужно иметь </a:t>
            </a:r>
            <a:r>
              <a:rPr lang="ru-RU" sz="1800" dirty="0" smtClean="0"/>
              <a:t>              			чувство </a:t>
            </a:r>
            <a:r>
              <a:rPr lang="ru-RU" sz="1800" dirty="0"/>
              <a:t>меры.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  <a:ln>
            <a:noFill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Основные правила видеомонтажа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8" name="Picture 4" descr="Картинки по запросу правила иконк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92" y="76470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08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816525" y="1556792"/>
            <a:ext cx="2327176" cy="45758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     Программы для видеомонтажа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87241"/>
            <a:ext cx="1152128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2935515"/>
            <a:ext cx="2267608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/>
              <a:t>Adobe Premiere Pro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для </a:t>
            </a:r>
            <a:r>
              <a:rPr lang="en-US" sz="1600" b="1" dirty="0" smtClean="0"/>
              <a:t>Windows</a:t>
            </a:r>
            <a:r>
              <a:rPr lang="ru-RU" sz="1600" b="1" dirty="0" smtClean="0"/>
              <a:t> </a:t>
            </a:r>
            <a:r>
              <a:rPr lang="ru-RU" sz="1600" dirty="0" smtClean="0"/>
              <a:t> </a:t>
            </a:r>
            <a:r>
              <a:rPr lang="ru-RU" sz="1600" dirty="0"/>
              <a:t>— </a:t>
            </a:r>
            <a:r>
              <a:rPr lang="ru-RU" sz="1600" dirty="0" smtClean="0"/>
              <a:t>это</a:t>
            </a:r>
          </a:p>
          <a:p>
            <a:pPr algn="ctr"/>
            <a:r>
              <a:rPr lang="ru-RU" sz="1600" dirty="0" smtClean="0"/>
              <a:t>утилита</a:t>
            </a:r>
            <a:r>
              <a:rPr lang="ru-RU" sz="1600" dirty="0"/>
              <a:t>, </a:t>
            </a:r>
            <a:r>
              <a:rPr lang="ru-RU" sz="1600" dirty="0" smtClean="0"/>
              <a:t>которая</a:t>
            </a:r>
          </a:p>
          <a:p>
            <a:pPr algn="ctr"/>
            <a:r>
              <a:rPr lang="ru-RU" sz="1600" dirty="0" smtClean="0"/>
              <a:t>Позволяет выполнять</a:t>
            </a:r>
          </a:p>
          <a:p>
            <a:pPr algn="ctr"/>
            <a:r>
              <a:rPr lang="ru-RU" sz="1600" dirty="0" smtClean="0"/>
              <a:t>нелинейный монтаж</a:t>
            </a:r>
          </a:p>
          <a:p>
            <a:pPr algn="ctr"/>
            <a:r>
              <a:rPr lang="ru-RU" sz="1600" dirty="0" smtClean="0"/>
              <a:t>видеозаписей.</a:t>
            </a:r>
          </a:p>
          <a:p>
            <a:pPr algn="ctr"/>
            <a:r>
              <a:rPr lang="ru-RU" sz="1600" dirty="0" smtClean="0"/>
              <a:t>На </a:t>
            </a:r>
            <a:r>
              <a:rPr lang="ru-RU" sz="1600" dirty="0"/>
              <a:t>сегодняшний </a:t>
            </a:r>
            <a:r>
              <a:rPr lang="ru-RU" sz="1600" dirty="0" smtClean="0"/>
              <a:t>день</a:t>
            </a:r>
          </a:p>
          <a:p>
            <a:pPr algn="ctr"/>
            <a:r>
              <a:rPr lang="ru-RU" sz="1600" dirty="0" smtClean="0"/>
              <a:t>она </a:t>
            </a:r>
            <a:r>
              <a:rPr lang="ru-RU" sz="1600" dirty="0"/>
              <a:t>считается </a:t>
            </a:r>
            <a:r>
              <a:rPr lang="ru-RU" sz="1600" dirty="0" smtClean="0"/>
              <a:t>одной</a:t>
            </a:r>
          </a:p>
          <a:p>
            <a:pPr algn="ctr"/>
            <a:r>
              <a:rPr lang="ru-RU" sz="1600" dirty="0" smtClean="0"/>
              <a:t>из самых популярных</a:t>
            </a:r>
          </a:p>
          <a:p>
            <a:pPr algn="ctr"/>
            <a:r>
              <a:rPr lang="ru-RU" sz="1600" dirty="0" smtClean="0"/>
              <a:t>в </a:t>
            </a:r>
            <a:r>
              <a:rPr lang="ru-RU" sz="1600" dirty="0"/>
              <a:t>мире. </a:t>
            </a:r>
          </a:p>
        </p:txBody>
      </p:sp>
      <p:pic>
        <p:nvPicPr>
          <p:cNvPr id="14340" name="Picture 4" descr="http://softcatalog.info/sites/default/files/styles/program_logo/public/program/logo/sony_vegas_pr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290" y="1628800"/>
            <a:ext cx="1247790" cy="124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310944" y="2924944"/>
            <a:ext cx="2527551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/>
              <a:t>Sony Vegas </a:t>
            </a:r>
            <a:r>
              <a:rPr lang="en-US" sz="1600" b="1" dirty="0" smtClean="0"/>
              <a:t>Pro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для </a:t>
            </a:r>
            <a:r>
              <a:rPr lang="en-US" sz="1600" b="1" dirty="0" smtClean="0"/>
              <a:t>Windows</a:t>
            </a:r>
            <a:r>
              <a:rPr lang="ru-RU" sz="1600" b="1" dirty="0" smtClean="0"/>
              <a:t> </a:t>
            </a:r>
            <a:r>
              <a:rPr lang="ru-RU" sz="1600" dirty="0" smtClean="0"/>
              <a:t> </a:t>
            </a:r>
            <a:r>
              <a:rPr lang="ru-RU" sz="1600" dirty="0"/>
              <a:t>— </a:t>
            </a:r>
            <a:r>
              <a:rPr lang="ru-RU" sz="1600" dirty="0" smtClean="0"/>
              <a:t>это</a:t>
            </a:r>
          </a:p>
          <a:p>
            <a:pPr algn="ctr"/>
            <a:r>
              <a:rPr lang="ru-RU" sz="1600" dirty="0"/>
              <a:t>довольно </a:t>
            </a:r>
            <a:r>
              <a:rPr lang="ru-RU" sz="1600" dirty="0" smtClean="0"/>
              <a:t>популярная</a:t>
            </a:r>
          </a:p>
          <a:p>
            <a:pPr algn="ctr"/>
            <a:r>
              <a:rPr lang="ru-RU" sz="1600" dirty="0" smtClean="0"/>
              <a:t> </a:t>
            </a:r>
            <a:r>
              <a:rPr lang="ru-RU" sz="1600" dirty="0"/>
              <a:t>программа </a:t>
            </a:r>
            <a:r>
              <a:rPr lang="ru-RU" sz="1600" dirty="0" smtClean="0"/>
              <a:t>видео</a:t>
            </a:r>
          </a:p>
          <a:p>
            <a:pPr algn="ctr"/>
            <a:r>
              <a:rPr lang="ru-RU" sz="1600" dirty="0" smtClean="0"/>
              <a:t>монтажа.  </a:t>
            </a:r>
            <a:r>
              <a:rPr lang="ru-RU" sz="1600" dirty="0"/>
              <a:t>К </a:t>
            </a:r>
            <a:r>
              <a:rPr lang="ru-RU" sz="1600" dirty="0" smtClean="0"/>
              <a:t>ней</a:t>
            </a:r>
          </a:p>
          <a:p>
            <a:pPr algn="ctr"/>
            <a:r>
              <a:rPr lang="ru-RU" sz="1600" dirty="0" smtClean="0"/>
              <a:t> </a:t>
            </a:r>
            <a:r>
              <a:rPr lang="ru-RU" sz="1600" dirty="0"/>
              <a:t>с особенной </a:t>
            </a:r>
            <a:r>
              <a:rPr lang="ru-RU" sz="1600" dirty="0" smtClean="0"/>
              <a:t>нежностью</a:t>
            </a:r>
          </a:p>
          <a:p>
            <a:pPr algn="ctr"/>
            <a:r>
              <a:rPr lang="ru-RU" sz="1600" dirty="0" smtClean="0"/>
              <a:t>и трепетом  относятся</a:t>
            </a:r>
          </a:p>
          <a:p>
            <a:pPr algn="ctr"/>
            <a:r>
              <a:rPr lang="ru-RU" sz="1600" dirty="0" smtClean="0"/>
              <a:t>веб-разработчики</a:t>
            </a:r>
            <a:r>
              <a:rPr lang="ru-RU" sz="1600" dirty="0"/>
              <a:t>, а </a:t>
            </a:r>
            <a:endParaRPr lang="ru-RU" sz="1600" dirty="0" smtClean="0"/>
          </a:p>
          <a:p>
            <a:pPr algn="ctr"/>
            <a:r>
              <a:rPr lang="ru-RU" sz="1600" dirty="0" smtClean="0"/>
              <a:t>также </a:t>
            </a:r>
            <a:r>
              <a:rPr lang="ru-RU" sz="1600" dirty="0"/>
              <a:t>создатели </a:t>
            </a:r>
            <a:endParaRPr lang="ru-RU" sz="1600" dirty="0" smtClean="0"/>
          </a:p>
          <a:p>
            <a:pPr algn="ctr"/>
            <a:r>
              <a:rPr lang="ru-RU" sz="1600" dirty="0" smtClean="0"/>
              <a:t>Короткометражек</a:t>
            </a:r>
          </a:p>
          <a:p>
            <a:pPr algn="ctr"/>
            <a:r>
              <a:rPr lang="ru-RU" sz="1600" dirty="0" smtClean="0"/>
              <a:t>и </a:t>
            </a:r>
            <a:r>
              <a:rPr lang="ru-RU" sz="1600" dirty="0"/>
              <a:t>сериалов. </a:t>
            </a:r>
          </a:p>
        </p:txBody>
      </p:sp>
      <p:pic>
        <p:nvPicPr>
          <p:cNvPr id="14342" name="Picture 6" descr="http://softcatalog.info/sites/default/files/styles/program_logo/public/program/logo/kinostudiya_windows_movie_mak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47764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816525" y="2913906"/>
            <a:ext cx="2327176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/>
              <a:t>Movie Maker</a:t>
            </a:r>
            <a:endParaRPr lang="ru-RU" sz="1600" b="1" dirty="0" smtClean="0"/>
          </a:p>
          <a:p>
            <a:pPr algn="ctr"/>
            <a:r>
              <a:rPr lang="ru-RU" sz="1600" dirty="0" smtClean="0"/>
              <a:t>— это видео редактор</a:t>
            </a:r>
          </a:p>
          <a:p>
            <a:pPr algn="ctr"/>
            <a:r>
              <a:rPr lang="ru-RU" sz="1600" dirty="0" smtClean="0"/>
              <a:t>От </a:t>
            </a:r>
            <a:r>
              <a:rPr lang="ru-RU" sz="1600" dirty="0" err="1" smtClean="0"/>
              <a:t>Microsoft</a:t>
            </a:r>
            <a:endParaRPr lang="ru-RU" sz="1600" dirty="0" smtClean="0"/>
          </a:p>
          <a:p>
            <a:pPr algn="ctr"/>
            <a:r>
              <a:rPr lang="ru-RU" sz="1600" dirty="0" smtClean="0"/>
              <a:t>со стандартными</a:t>
            </a:r>
          </a:p>
          <a:p>
            <a:pPr algn="ctr"/>
            <a:r>
              <a:rPr lang="ru-RU" sz="1600" dirty="0" smtClean="0"/>
              <a:t>возможностями </a:t>
            </a:r>
          </a:p>
          <a:p>
            <a:pPr algn="ctr"/>
            <a:r>
              <a:rPr lang="ru-RU" sz="1600" dirty="0" smtClean="0"/>
              <a:t>по </a:t>
            </a:r>
            <a:r>
              <a:rPr lang="ru-RU" sz="1600" dirty="0"/>
              <a:t>монтажу видео</a:t>
            </a:r>
            <a:r>
              <a:rPr lang="ru-RU" sz="1600" dirty="0" smtClean="0"/>
              <a:t>,</a:t>
            </a:r>
          </a:p>
          <a:p>
            <a:pPr algn="ctr"/>
            <a:r>
              <a:rPr lang="ru-RU" sz="1600" dirty="0" smtClean="0"/>
              <a:t>созданию</a:t>
            </a:r>
          </a:p>
          <a:p>
            <a:pPr algn="ctr"/>
            <a:r>
              <a:rPr lang="ru-RU" sz="1600" dirty="0" smtClean="0"/>
              <a:t>видеороликов</a:t>
            </a:r>
          </a:p>
          <a:p>
            <a:pPr algn="ctr"/>
            <a:r>
              <a:rPr lang="ru-RU" sz="1600" dirty="0" smtClean="0"/>
              <a:t>и </a:t>
            </a:r>
            <a:r>
              <a:rPr lang="ru-RU" sz="1600" dirty="0"/>
              <a:t>презентаций.</a:t>
            </a:r>
            <a:br>
              <a:rPr lang="ru-RU" sz="1600" dirty="0"/>
            </a:br>
            <a:r>
              <a:rPr lang="ru-RU" sz="1600" dirty="0"/>
              <a:t>Имеет интуитивно </a:t>
            </a:r>
            <a:endParaRPr lang="ru-RU" sz="1600" dirty="0" smtClean="0"/>
          </a:p>
          <a:p>
            <a:pPr algn="ctr"/>
            <a:r>
              <a:rPr lang="ru-RU" sz="1600" dirty="0" smtClean="0"/>
              <a:t>понятный интерфейс. </a:t>
            </a:r>
            <a:endParaRPr lang="ru-RU" sz="1600" dirty="0"/>
          </a:p>
        </p:txBody>
      </p:sp>
      <p:pic>
        <p:nvPicPr>
          <p:cNvPr id="14345" name="Picture 9" descr="Картинки по запросу fre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0620">
            <a:off x="6948264" y="2060811"/>
            <a:ext cx="1224136" cy="52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bravedefender.narod.ru/clipart/pngicon/cool/folder/folder_0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738872" cy="73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940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95023" y="980728"/>
            <a:ext cx="6965245" cy="5151909"/>
          </a:xfrm>
          <a:prstGeom prst="rect">
            <a:avLst/>
          </a:prstGeom>
        </p:spPr>
        <p:style>
          <a:lnRef idx="2">
            <a:schemeClr val="accent3"/>
          </a:lnRef>
          <a:fillRef idx="1003">
            <a:schemeClr val="lt2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8" name="Picture 4" descr="http://progy.pro/wp-content/uploads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" r="5139"/>
          <a:stretch/>
        </p:blipFill>
        <p:spPr bwMode="auto">
          <a:xfrm>
            <a:off x="1386243" y="1196752"/>
            <a:ext cx="642611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869160"/>
            <a:ext cx="1152128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1333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95023" y="980728"/>
            <a:ext cx="6965245" cy="51519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://i213.photobucket.com/albums/cc165/alexvallin/Screen.jpg~origi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88599"/>
            <a:ext cx="6624736" cy="372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softcatalog.info/sites/default/files/styles/program_logo/public/program/logo/sony_vegas_pr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01490"/>
            <a:ext cx="1247790" cy="124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691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95023" y="980728"/>
            <a:ext cx="6965245" cy="51519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4" name="Picture 2" descr="https://s4softwares.com/wp-content/uploads/2016/01/portable-windows-movie-maker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30398"/>
            <a:ext cx="6667500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softcatalog.info/sites/default/files/styles/program_logo/public/program/logo/kinostudiya_windows_movie_mak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33156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944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095023" y="1547756"/>
            <a:ext cx="6965245" cy="45848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363999" y="3907547"/>
            <a:ext cx="1467088" cy="139366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514299" y="2132856"/>
            <a:ext cx="1157064" cy="109149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49750" y="1609218"/>
            <a:ext cx="1296144" cy="130518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66949" y="1556792"/>
            <a:ext cx="3289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Микрофоны для компьютера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2924944"/>
            <a:ext cx="1988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Студийный</a:t>
            </a:r>
          </a:p>
          <a:p>
            <a:pPr algn="ctr"/>
            <a:r>
              <a:rPr lang="ru-RU" dirty="0" smtClean="0"/>
              <a:t>конденсаторный</a:t>
            </a:r>
          </a:p>
          <a:p>
            <a:pPr algn="ctr"/>
            <a:r>
              <a:rPr lang="ru-RU" dirty="0" smtClean="0"/>
              <a:t>микрофон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       Средства записи звука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5362" name="Picture 2" descr="Картинки по запросу микрофоны студийны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694" y="1670681"/>
            <a:ext cx="1182256" cy="118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076056" y="2132856"/>
            <a:ext cx="1157064" cy="1091489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70" name="Picture 10" descr="Картинки по запросу микрофоны для компьютер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897" y="2265118"/>
            <a:ext cx="1108780" cy="85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Картинки по запросу микрофоны для компьютер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435" y="2162983"/>
            <a:ext cx="981425" cy="9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5710740" y="3573016"/>
            <a:ext cx="1987976" cy="200086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380953" y="1630541"/>
            <a:ext cx="1157064" cy="130518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74" name="Picture 14" descr="Картинки по запросу динамические микрофоны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1" r="14395"/>
          <a:stretch/>
        </p:blipFill>
        <p:spPr bwMode="auto">
          <a:xfrm>
            <a:off x="3497363" y="1643609"/>
            <a:ext cx="976543" cy="1273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131840" y="2926685"/>
            <a:ext cx="1776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Микрофон</a:t>
            </a:r>
          </a:p>
          <a:p>
            <a:pPr algn="ctr"/>
            <a:r>
              <a:rPr lang="ru-RU" dirty="0" smtClean="0"/>
              <a:t>динамический</a:t>
            </a:r>
            <a:endParaRPr lang="ru-RU" dirty="0"/>
          </a:p>
        </p:txBody>
      </p:sp>
      <p:pic>
        <p:nvPicPr>
          <p:cNvPr id="15376" name="Picture 16" descr="Картинки по запросу аудиорекордер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080" y="3624145"/>
            <a:ext cx="1896003" cy="189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18" descr="Картинки по запросу микрофон иконка 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678493" cy="67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5754082" y="5590896"/>
            <a:ext cx="190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dirty="0" smtClean="0"/>
              <a:t>Аудио рекордер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304712" y="3907547"/>
            <a:ext cx="1467088" cy="139366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Picture 20" descr="Картинки по запросу диктофон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38" y="3933056"/>
            <a:ext cx="1314254" cy="131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403648" y="5301208"/>
            <a:ext cx="1267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Диктофон</a:t>
            </a:r>
          </a:p>
          <a:p>
            <a:pPr algn="ctr"/>
            <a:r>
              <a:rPr lang="ru-RU" dirty="0" smtClean="0"/>
              <a:t>цифровой</a:t>
            </a:r>
            <a:endParaRPr lang="ru-RU" dirty="0"/>
          </a:p>
        </p:txBody>
      </p:sp>
      <p:pic>
        <p:nvPicPr>
          <p:cNvPr id="15382" name="Picture 22" descr="Картинки по запросу микрофон фотокамеры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687" y="4043399"/>
            <a:ext cx="1102321" cy="1121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335166" y="5302949"/>
            <a:ext cx="1513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Микрофон</a:t>
            </a:r>
          </a:p>
          <a:p>
            <a:pPr algn="ctr"/>
            <a:r>
              <a:rPr lang="ru-RU" dirty="0" smtClean="0"/>
              <a:t>накамерный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772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6295256" y="1547755"/>
            <a:ext cx="1157064" cy="130518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1547754"/>
            <a:ext cx="1296144" cy="130518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6" name="Picture 2" descr="Логотип Free Sound Recor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035" y="1607345"/>
            <a:ext cx="1219200" cy="117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85987" y="3025983"/>
            <a:ext cx="233814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Free Sound </a:t>
            </a:r>
            <a:r>
              <a:rPr lang="en-US" b="1" dirty="0" smtClean="0"/>
              <a:t>Recorder</a:t>
            </a:r>
            <a:endParaRPr lang="ru-RU" b="1" dirty="0" smtClean="0"/>
          </a:p>
          <a:p>
            <a:pPr algn="ctr"/>
            <a:r>
              <a:rPr lang="ru-RU" dirty="0"/>
              <a:t>– </a:t>
            </a:r>
            <a:r>
              <a:rPr lang="ru-RU" dirty="0" smtClean="0"/>
              <a:t>комбинированный</a:t>
            </a:r>
          </a:p>
          <a:p>
            <a:pPr algn="ctr"/>
            <a:r>
              <a:rPr lang="ru-RU" dirty="0" smtClean="0"/>
              <a:t>софт </a:t>
            </a:r>
            <a:r>
              <a:rPr lang="ru-RU" dirty="0"/>
              <a:t>для записи </a:t>
            </a:r>
            <a:r>
              <a:rPr lang="ru-RU" dirty="0" smtClean="0"/>
              <a:t>и</a:t>
            </a:r>
          </a:p>
          <a:p>
            <a:pPr algn="ctr"/>
            <a:r>
              <a:rPr lang="ru-RU" dirty="0" smtClean="0"/>
              <a:t>Редактирования</a:t>
            </a:r>
          </a:p>
          <a:p>
            <a:pPr algn="ctr"/>
            <a:r>
              <a:rPr lang="ru-RU" dirty="0" smtClean="0"/>
              <a:t>аудио. Захватывает</a:t>
            </a:r>
          </a:p>
          <a:p>
            <a:pPr algn="ctr"/>
            <a:r>
              <a:rPr lang="ru-RU" dirty="0" smtClean="0"/>
              <a:t>весь </a:t>
            </a:r>
            <a:r>
              <a:rPr lang="ru-RU" dirty="0"/>
              <a:t>звук</a:t>
            </a:r>
            <a:r>
              <a:rPr lang="ru-RU" dirty="0" smtClean="0"/>
              <a:t>,</a:t>
            </a:r>
          </a:p>
          <a:p>
            <a:pPr algn="ctr"/>
            <a:r>
              <a:rPr lang="ru-RU" dirty="0" smtClean="0"/>
              <a:t>воспроизводимый</a:t>
            </a:r>
          </a:p>
          <a:p>
            <a:pPr algn="ctr"/>
            <a:r>
              <a:rPr lang="ru-RU" dirty="0" smtClean="0"/>
              <a:t>через аудио</a:t>
            </a:r>
          </a:p>
          <a:p>
            <a:pPr algn="ctr"/>
            <a:r>
              <a:rPr lang="ru-RU" dirty="0" smtClean="0"/>
              <a:t>устройства на</a:t>
            </a:r>
          </a:p>
          <a:p>
            <a:pPr algn="ctr"/>
            <a:r>
              <a:rPr lang="ru-RU" dirty="0" smtClean="0"/>
              <a:t>компьютере</a:t>
            </a:r>
            <a:r>
              <a:rPr lang="ru-RU" dirty="0"/>
              <a:t>.</a:t>
            </a:r>
            <a:endParaRPr lang="en-US" dirty="0"/>
          </a:p>
          <a:p>
            <a:pPr algn="ctr"/>
            <a:endParaRPr lang="ru-RU" dirty="0"/>
          </a:p>
        </p:txBody>
      </p:sp>
      <p:pic>
        <p:nvPicPr>
          <p:cNvPr id="21508" name="Picture 4" descr="http://orig03.deviantart.net/6c2d/f/2016/114/2/a/sony_sound_forge_icon_1_by_fungumars-da02ss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587" y="1475746"/>
            <a:ext cx="1550237" cy="155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73363" y="3025983"/>
            <a:ext cx="235487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Sound </a:t>
            </a:r>
            <a:r>
              <a:rPr lang="en-US" b="1" dirty="0" smtClean="0"/>
              <a:t>Forge</a:t>
            </a:r>
            <a:r>
              <a:rPr lang="ru-RU" b="1" dirty="0" smtClean="0"/>
              <a:t> </a:t>
            </a:r>
            <a:r>
              <a:rPr lang="en-US" b="1" dirty="0" smtClean="0"/>
              <a:t>Pro</a:t>
            </a:r>
          </a:p>
          <a:p>
            <a:pPr algn="ctr"/>
            <a:r>
              <a:rPr lang="ru-RU" dirty="0" smtClean="0"/>
              <a:t>– </a:t>
            </a:r>
            <a:r>
              <a:rPr lang="ru-RU" dirty="0"/>
              <a:t>это </a:t>
            </a:r>
            <a:r>
              <a:rPr lang="ru-RU" dirty="0" smtClean="0"/>
              <a:t>популярный</a:t>
            </a:r>
            <a:endParaRPr lang="en-US" dirty="0" smtClean="0"/>
          </a:p>
          <a:p>
            <a:pPr algn="ctr"/>
            <a:r>
              <a:rPr lang="ru-RU" dirty="0" err="1" smtClean="0"/>
              <a:t>Аудиоредактор</a:t>
            </a:r>
            <a:endParaRPr lang="en-US" dirty="0" smtClean="0"/>
          </a:p>
          <a:p>
            <a:pPr algn="ctr"/>
            <a:r>
              <a:rPr lang="ru-RU" dirty="0" smtClean="0"/>
              <a:t>от </a:t>
            </a:r>
            <a:r>
              <a:rPr lang="ru-RU" dirty="0"/>
              <a:t>компании </a:t>
            </a:r>
            <a:r>
              <a:rPr lang="ru-RU" dirty="0" err="1"/>
              <a:t>Sony</a:t>
            </a:r>
            <a:r>
              <a:rPr lang="ru-RU" dirty="0" smtClean="0"/>
              <a:t>.</a:t>
            </a:r>
            <a:endParaRPr lang="en-US" dirty="0" smtClean="0"/>
          </a:p>
          <a:p>
            <a:pPr algn="ctr"/>
            <a:r>
              <a:rPr lang="ru-RU" dirty="0"/>
              <a:t>Я</a:t>
            </a:r>
            <a:r>
              <a:rPr lang="ru-RU" dirty="0" smtClean="0"/>
              <a:t>вляется неким</a:t>
            </a:r>
          </a:p>
          <a:p>
            <a:pPr algn="ctr"/>
            <a:r>
              <a:rPr lang="ru-RU" dirty="0" smtClean="0"/>
              <a:t>Стандартом</a:t>
            </a:r>
          </a:p>
          <a:p>
            <a:pPr algn="ctr"/>
            <a:r>
              <a:rPr lang="ru-RU" dirty="0" smtClean="0"/>
              <a:t>в </a:t>
            </a:r>
            <a:r>
              <a:rPr lang="ru-RU" dirty="0"/>
              <a:t>сфере </a:t>
            </a:r>
            <a:r>
              <a:rPr lang="ru-RU" dirty="0" smtClean="0"/>
              <a:t>редакторов</a:t>
            </a:r>
          </a:p>
          <a:p>
            <a:pPr algn="ctr"/>
            <a:r>
              <a:rPr lang="ru-RU" dirty="0" smtClean="0"/>
              <a:t>цифрового аудио.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</a:rPr>
              <a:t>Программы для аудиозаписи</a:t>
            </a:r>
          </a:p>
        </p:txBody>
      </p:sp>
      <p:pic>
        <p:nvPicPr>
          <p:cNvPr id="21512" name="Picture 8" descr="https://upload.wikimedia.org/wikipedia/commons/thumb/f/fb/Audacity_Icon.jpg/128px-Audacity_Ic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87708"/>
            <a:ext cx="1046063" cy="123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3068960"/>
            <a:ext cx="22041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Audacity</a:t>
            </a:r>
          </a:p>
          <a:p>
            <a:pPr algn="ctr"/>
            <a:r>
              <a:rPr lang="ru-RU" dirty="0" smtClean="0"/>
              <a:t>-бесплатный</a:t>
            </a:r>
          </a:p>
          <a:p>
            <a:pPr algn="ctr"/>
            <a:r>
              <a:rPr lang="ru-RU" dirty="0" smtClean="0"/>
              <a:t>редактор </a:t>
            </a:r>
            <a:r>
              <a:rPr lang="ru-RU" dirty="0"/>
              <a:t>аудио</a:t>
            </a:r>
            <a:r>
              <a:rPr lang="ru-RU" dirty="0" smtClean="0"/>
              <a:t>,</a:t>
            </a:r>
          </a:p>
          <a:p>
            <a:pPr algn="ctr"/>
            <a:r>
              <a:rPr lang="ru-RU" dirty="0" smtClean="0"/>
              <a:t>удобен </a:t>
            </a:r>
            <a:r>
              <a:rPr lang="ru-RU" dirty="0"/>
              <a:t>для </a:t>
            </a:r>
            <a:r>
              <a:rPr lang="ru-RU" dirty="0" smtClean="0"/>
              <a:t>записи</a:t>
            </a:r>
          </a:p>
          <a:p>
            <a:pPr algn="ctr"/>
            <a:r>
              <a:rPr lang="ru-RU" dirty="0" smtClean="0"/>
              <a:t>звука</a:t>
            </a:r>
            <a:r>
              <a:rPr lang="ru-RU" dirty="0"/>
              <a:t>, </a:t>
            </a:r>
            <a:r>
              <a:rPr lang="ru-RU" dirty="0" smtClean="0"/>
              <a:t>нарезки</a:t>
            </a:r>
          </a:p>
          <a:p>
            <a:pPr algn="ctr"/>
            <a:r>
              <a:rPr lang="ru-RU" dirty="0" smtClean="0"/>
              <a:t>Музыки.</a:t>
            </a:r>
            <a:endParaRPr lang="ru-RU" dirty="0"/>
          </a:p>
        </p:txBody>
      </p:sp>
      <p:pic>
        <p:nvPicPr>
          <p:cNvPr id="16" name="Picture 9" descr="Картинки по запросу fre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0620">
            <a:off x="6948264" y="1988803"/>
            <a:ext cx="1224136" cy="52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Картинки по запросу fre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0620">
            <a:off x="4630331" y="1745656"/>
            <a:ext cx="1224136" cy="52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bravedefender.narod.ru/clipart/pngicon/cool/folder/folder_0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738872" cy="73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563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Технические средства для съемки видеороликов</a:t>
            </a:r>
          </a:p>
          <a:p>
            <a:pPr lvl="0"/>
            <a:r>
              <a:rPr lang="ru-RU" sz="2000" dirty="0" smtClean="0"/>
              <a:t>Основные правила видеосъемки</a:t>
            </a:r>
            <a:endParaRPr lang="ru-RU" sz="2000" dirty="0"/>
          </a:p>
          <a:p>
            <a:pPr lvl="0"/>
            <a:r>
              <a:rPr lang="ru-RU" sz="2000" dirty="0" smtClean="0"/>
              <a:t>Основные правила </a:t>
            </a:r>
            <a:r>
              <a:rPr lang="ru-RU" sz="2000" dirty="0"/>
              <a:t>видеомонтажа. </a:t>
            </a:r>
            <a:endParaRPr lang="ru-RU" sz="2000" dirty="0" smtClean="0"/>
          </a:p>
          <a:p>
            <a:pPr lvl="0"/>
            <a:r>
              <a:rPr lang="ru-RU" sz="2000" dirty="0" smtClean="0"/>
              <a:t>Программы </a:t>
            </a:r>
            <a:r>
              <a:rPr lang="ru-RU" sz="2000" dirty="0"/>
              <a:t>для </a:t>
            </a:r>
            <a:r>
              <a:rPr lang="ru-RU" sz="2000" dirty="0" smtClean="0"/>
              <a:t>видеомонтажа.</a:t>
            </a:r>
          </a:p>
          <a:p>
            <a:r>
              <a:rPr lang="ru-RU" sz="2000" dirty="0"/>
              <a:t>Технические средства </a:t>
            </a:r>
            <a:r>
              <a:rPr lang="ru-RU" sz="2000" dirty="0" smtClean="0"/>
              <a:t>и программы для аудиозаписи.</a:t>
            </a:r>
          </a:p>
          <a:p>
            <a:r>
              <a:rPr lang="ru-RU" sz="2000" dirty="0" smtClean="0"/>
              <a:t>Параметры аудиовизуального произведения.</a:t>
            </a:r>
          </a:p>
          <a:p>
            <a:r>
              <a:rPr lang="ru-RU" sz="2000" dirty="0" smtClean="0"/>
              <a:t>Библиотеки музыки и звуков. Авторское право. </a:t>
            </a:r>
            <a:endParaRPr lang="ru-RU" sz="2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      План </a:t>
            </a:r>
            <a:r>
              <a:rPr lang="ru-RU" sz="2800" dirty="0">
                <a:solidFill>
                  <a:schemeClr val="bg1"/>
                </a:solidFill>
              </a:rPr>
              <a:t>занятия:</a:t>
            </a:r>
          </a:p>
        </p:txBody>
      </p:sp>
      <p:pic>
        <p:nvPicPr>
          <p:cNvPr id="11266" name="Picture 2" descr="http://iconizer.net/files/Soft/thumb/128/clipboar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56" y="692696"/>
            <a:ext cx="907196" cy="90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317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58416" y="2555783"/>
            <a:ext cx="29695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b="1" dirty="0"/>
          </a:p>
          <a:p>
            <a:pPr algn="ctr"/>
            <a:r>
              <a:rPr lang="en-US" dirty="0" smtClean="0"/>
              <a:t>Audacity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 err="1"/>
              <a:t>Traverso</a:t>
            </a:r>
            <a:r>
              <a:rPr lang="en-US" dirty="0"/>
              <a:t> </a:t>
            </a:r>
            <a:r>
              <a:rPr lang="en-US" dirty="0" smtClean="0"/>
              <a:t>DAW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/>
              <a:t>PRESONUS studio 3 </a:t>
            </a:r>
            <a:r>
              <a:rPr lang="en-US" dirty="0" smtClean="0"/>
              <a:t>prime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2551837"/>
            <a:ext cx="26642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 err="1" smtClean="0"/>
              <a:t>Cockos</a:t>
            </a:r>
            <a:r>
              <a:rPr lang="en-US" dirty="0" smtClean="0"/>
              <a:t> Reaper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Sony </a:t>
            </a:r>
            <a:r>
              <a:rPr lang="en-US" dirty="0"/>
              <a:t>Vegas/Movie </a:t>
            </a:r>
            <a:r>
              <a:rPr lang="en-US" dirty="0" smtClean="0"/>
              <a:t>Suite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Steinberg </a:t>
            </a:r>
            <a:r>
              <a:rPr lang="en-US" dirty="0" err="1" smtClean="0"/>
              <a:t>Nuendo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/>
              <a:t>Avid Pro Tools 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Программы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92288" y="2204864"/>
            <a:ext cx="5860032" cy="50405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Бесплатные</a:t>
            </a:r>
            <a:r>
              <a:rPr lang="ru-RU" b="1" dirty="0" smtClean="0"/>
              <a:t>                                   </a:t>
            </a:r>
            <a:r>
              <a:rPr lang="en-US" b="1" dirty="0" err="1"/>
              <a:t>Платные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92288" y="2996952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______________________________________________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84627" y="3563724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______________________________________________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664" y="4067780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______________________________________________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1" name="Picture 2" descr="http://bravedefender.narod.ru/clipart/pngicon/cool/folder/folder_0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64704"/>
            <a:ext cx="738872" cy="73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797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15616" y="2204864"/>
            <a:ext cx="3240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bg1"/>
                </a:solidFill>
              </a:rPr>
              <a:t>               </a:t>
            </a:r>
            <a:r>
              <a:rPr lang="ru-RU" sz="2000" dirty="0" smtClean="0">
                <a:solidFill>
                  <a:schemeClr val="bg1"/>
                </a:solidFill>
              </a:rPr>
              <a:t>Параметры </a:t>
            </a:r>
            <a:r>
              <a:rPr lang="ru-RU" sz="2000" dirty="0">
                <a:solidFill>
                  <a:schemeClr val="bg1"/>
                </a:solidFill>
              </a:rPr>
              <a:t>аудиовизуального </a:t>
            </a:r>
            <a:r>
              <a:rPr lang="ru-RU" sz="2000" dirty="0" smtClean="0">
                <a:solidFill>
                  <a:schemeClr val="bg1"/>
                </a:solidFill>
              </a:rPr>
              <a:t>произведения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132856"/>
            <a:ext cx="7018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MP3</a:t>
            </a:r>
            <a:endParaRPr lang="ru-RU" dirty="0" smtClean="0"/>
          </a:p>
          <a:p>
            <a:endParaRPr lang="en-US" dirty="0"/>
          </a:p>
          <a:p>
            <a:r>
              <a:rPr lang="en-US" dirty="0" smtClean="0"/>
              <a:t>AAC</a:t>
            </a:r>
            <a:endParaRPr lang="ru-RU" dirty="0" smtClean="0"/>
          </a:p>
          <a:p>
            <a:endParaRPr lang="en-US" dirty="0"/>
          </a:p>
          <a:p>
            <a:r>
              <a:rPr lang="en-US" dirty="0" smtClean="0"/>
              <a:t>AC3</a:t>
            </a: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10336" y="1844824"/>
            <a:ext cx="228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 smtClean="0"/>
              <a:t>WAV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FLAC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DTS-HD </a:t>
            </a:r>
            <a:r>
              <a:rPr lang="en-US" dirty="0"/>
              <a:t>Master </a:t>
            </a:r>
            <a:r>
              <a:rPr lang="en-US" dirty="0" smtClean="0"/>
              <a:t>Audio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Dolby True </a:t>
            </a:r>
            <a:r>
              <a:rPr lang="en-US" dirty="0"/>
              <a:t>HD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4077072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 smtClean="0"/>
              <a:t>*LOSSY</a:t>
            </a:r>
            <a:endParaRPr lang="ru-RU" sz="1200" b="1" dirty="0"/>
          </a:p>
          <a:p>
            <a:pPr algn="just"/>
            <a:r>
              <a:rPr lang="ru-RU" sz="1200" dirty="0" smtClean="0"/>
              <a:t>Сжатие </a:t>
            </a:r>
            <a:r>
              <a:rPr lang="ru-RU" sz="1200" dirty="0"/>
              <a:t>данных с потерями — метод сжатия данных, при использовании </a:t>
            </a:r>
            <a:r>
              <a:rPr lang="ru-RU" sz="1200" dirty="0" smtClean="0"/>
              <a:t>которого распакованные </a:t>
            </a:r>
            <a:r>
              <a:rPr lang="ru-RU" sz="1200" dirty="0"/>
              <a:t>данные отличаются от исходных, но степень отличия не </a:t>
            </a:r>
            <a:r>
              <a:rPr lang="ru-RU" sz="1200" dirty="0" smtClean="0"/>
              <a:t>является существенной </a:t>
            </a:r>
            <a:r>
              <a:rPr lang="ru-RU" sz="1200" dirty="0"/>
              <a:t>с точки зрения их дальнейшего использования</a:t>
            </a:r>
            <a:r>
              <a:rPr lang="ru-RU" sz="1200" dirty="0" smtClean="0"/>
              <a:t>.</a:t>
            </a:r>
          </a:p>
          <a:p>
            <a:pPr algn="just"/>
            <a:endParaRPr lang="ru-RU" sz="1200" dirty="0" smtClean="0"/>
          </a:p>
          <a:p>
            <a:pPr algn="just"/>
            <a:r>
              <a:rPr lang="ru-RU" sz="1200" b="1" dirty="0" smtClean="0"/>
              <a:t>*</a:t>
            </a:r>
            <a:r>
              <a:rPr lang="en-US" sz="1200" b="1" dirty="0" smtClean="0"/>
              <a:t>LOSSLESS</a:t>
            </a:r>
            <a:r>
              <a:rPr lang="en-US" sz="1200" dirty="0" smtClean="0"/>
              <a:t> </a:t>
            </a:r>
            <a:r>
              <a:rPr lang="ru-RU" sz="1200" dirty="0" smtClean="0"/>
              <a:t>- </a:t>
            </a:r>
            <a:r>
              <a:rPr lang="ru-RU" sz="1200" dirty="0"/>
              <a:t>это </a:t>
            </a:r>
            <a:r>
              <a:rPr lang="ru-RU" sz="1200" dirty="0" smtClean="0"/>
              <a:t>метод </a:t>
            </a:r>
            <a:r>
              <a:rPr lang="ru-RU" sz="1200" dirty="0"/>
              <a:t>сжатия цифровых аудио данных без потерь, от англ. - "</a:t>
            </a:r>
            <a:r>
              <a:rPr lang="ru-RU" sz="1200" dirty="0" err="1"/>
              <a:t>Lossless</a:t>
            </a:r>
            <a:r>
              <a:rPr lang="ru-RU" sz="1200" dirty="0"/>
              <a:t> </a:t>
            </a:r>
            <a:r>
              <a:rPr lang="ru-RU" sz="1200" dirty="0" err="1"/>
              <a:t>data</a:t>
            </a:r>
            <a:r>
              <a:rPr lang="ru-RU" sz="1200" dirty="0"/>
              <a:t> </a:t>
            </a:r>
            <a:r>
              <a:rPr lang="ru-RU" sz="1200" dirty="0" err="1"/>
              <a:t>compression</a:t>
            </a:r>
            <a:r>
              <a:rPr lang="ru-RU" sz="1200" dirty="0"/>
              <a:t>", что и означает в переводе "сжатие без </a:t>
            </a:r>
            <a:r>
              <a:rPr lang="ru-RU" sz="1200" dirty="0" smtClean="0"/>
              <a:t>потерь". </a:t>
            </a:r>
            <a:r>
              <a:rPr lang="ru-RU" sz="1200" dirty="0"/>
              <a:t>кодек, не удаляет никакой информации из </a:t>
            </a:r>
            <a:r>
              <a:rPr lang="ru-RU" sz="1200" dirty="0" err="1"/>
              <a:t>аудиопотока</a:t>
            </a:r>
            <a:r>
              <a:rPr lang="ru-RU" sz="1200" dirty="0"/>
              <a:t> и подходит как для прослушивания музыки на высококачественной звуковоспроизводящей аппаратуре, так и для архивирования </a:t>
            </a:r>
            <a:r>
              <a:rPr lang="ru-RU" sz="1200" dirty="0" err="1"/>
              <a:t>аудиоколлекции</a:t>
            </a:r>
            <a:r>
              <a:rPr lang="ru-RU" sz="1200" dirty="0"/>
              <a:t>.</a:t>
            </a:r>
          </a:p>
          <a:p>
            <a:pPr algn="just"/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573805"/>
            <a:ext cx="2880320" cy="5506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LOSSY</a:t>
            </a:r>
            <a:r>
              <a:rPr lang="ru-RU" b="1" dirty="0" smtClean="0"/>
              <a:t>*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1556792"/>
            <a:ext cx="2941181" cy="5676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LOSSLESS </a:t>
            </a:r>
            <a:r>
              <a:rPr lang="ru-RU" b="1" dirty="0" smtClean="0"/>
              <a:t>*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15616" y="270892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5616" y="328498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4048" y="2204864"/>
            <a:ext cx="3240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4048" y="270892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4048" y="328498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4048" y="385175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" name="Picture 2" descr="http://s1.iconbird.com/ico/0612/developer/w512h5121339360019ge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7664" y="769788"/>
            <a:ext cx="601951" cy="62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2894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Этапы работы над видеороликом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2420888"/>
            <a:ext cx="3168352" cy="5040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редактирование(монтаж)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3140968"/>
            <a:ext cx="2160240" cy="5040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озвучивание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3861048"/>
            <a:ext cx="2160240" cy="5040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сведение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4581128"/>
            <a:ext cx="3672408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Оформление (заставка, титры)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63888" y="5301208"/>
            <a:ext cx="216024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мастер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4502944" y="2185210"/>
            <a:ext cx="282127" cy="26269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4515611" y="2940563"/>
            <a:ext cx="282127" cy="26269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4490278" y="3654738"/>
            <a:ext cx="282127" cy="26269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4490278" y="4374818"/>
            <a:ext cx="282127" cy="26269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4490278" y="5100803"/>
            <a:ext cx="282127" cy="262699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63888" y="1700808"/>
            <a:ext cx="21602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запись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4763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http://www.buro247.kz/images/minions_spin_off_trail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681" y="4623922"/>
            <a:ext cx="1324096" cy="118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i1.istockimg.com/file_thumbview_approve/55090050/5/stock-illustration-55090050-boy-super-hero-flyi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0" b="11939"/>
          <a:stretch/>
        </p:blipFill>
        <p:spPr bwMode="auto">
          <a:xfrm>
            <a:off x="3907155" y="4605537"/>
            <a:ext cx="1253422" cy="101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img-fotki.yandex.ru/get/9513/206429358.2fd/0_d6e3d_208c755e_XX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947" y="4685671"/>
            <a:ext cx="1242590" cy="93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images.vectorhq.com/images/thumbs/564/filmstrip-psd-41337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537494"/>
            <a:ext cx="4028772" cy="119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Структура видеоролика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1845554"/>
            <a:ext cx="1904092" cy="23035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Титры</a:t>
            </a:r>
          </a:p>
          <a:p>
            <a:pPr algn="ctr"/>
            <a:r>
              <a:rPr lang="ru-RU" sz="1400" dirty="0" smtClean="0"/>
              <a:t>(создатели фильма, использованные произведения, слова благодарности, год выпуска, название выпускающей студии)</a:t>
            </a:r>
            <a:endParaRPr lang="ru-RU" sz="140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2489413" y="2793639"/>
            <a:ext cx="282127" cy="26269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21442818">
            <a:off x="5868193" y="2799950"/>
            <a:ext cx="282127" cy="262699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95023" y="1845554"/>
            <a:ext cx="1388745" cy="2303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Заставка</a:t>
            </a:r>
          </a:p>
          <a:p>
            <a:pPr algn="ctr"/>
            <a:r>
              <a:rPr lang="ru-RU" sz="1400" dirty="0" smtClean="0"/>
              <a:t>(название </a:t>
            </a:r>
            <a:r>
              <a:rPr lang="ru-RU" sz="1400" dirty="0"/>
              <a:t>ф</a:t>
            </a:r>
            <a:r>
              <a:rPr lang="ru-RU" sz="1400" dirty="0" smtClean="0"/>
              <a:t>ильма)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771540" y="1844824"/>
            <a:ext cx="3096604" cy="23042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Фильм</a:t>
            </a:r>
          </a:p>
          <a:p>
            <a:pPr algn="ctr"/>
            <a:r>
              <a:rPr lang="ru-RU" sz="1400" dirty="0" smtClean="0"/>
              <a:t>(ролик)</a:t>
            </a:r>
            <a:endParaRPr lang="ru-RU" sz="1400" dirty="0"/>
          </a:p>
        </p:txBody>
      </p:sp>
      <p:pic>
        <p:nvPicPr>
          <p:cNvPr id="19" name="Picture 2" descr="http://images.vectorhq.com/images/thumbs/564/filmstrip-psd-413377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55"/>
          <a:stretch/>
        </p:blipFill>
        <p:spPr bwMode="auto">
          <a:xfrm>
            <a:off x="5160577" y="4537494"/>
            <a:ext cx="2604400" cy="119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28273" y="4828476"/>
            <a:ext cx="87075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МОЙ</a:t>
            </a:r>
          </a:p>
          <a:p>
            <a:pPr algn="ctr"/>
            <a:r>
              <a:rPr lang="ru-RU" sz="1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ЛУЧШИЙ</a:t>
            </a:r>
          </a:p>
          <a:p>
            <a:pPr algn="ctr"/>
            <a:r>
              <a:rPr lang="ru-RU" sz="1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ФИЛЬМ</a:t>
            </a:r>
            <a:endParaRPr lang="ru-RU" sz="1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16216" y="4725144"/>
            <a:ext cx="11352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" b="1" dirty="0" smtClean="0"/>
              <a:t>Над фильмом работали:</a:t>
            </a:r>
          </a:p>
          <a:p>
            <a:pPr algn="ctr"/>
            <a:endParaRPr lang="ru-RU" sz="600" dirty="0" smtClean="0"/>
          </a:p>
          <a:p>
            <a:pPr algn="ctr"/>
            <a:r>
              <a:rPr lang="ru-RU" sz="600" dirty="0" smtClean="0"/>
              <a:t>Режиссер</a:t>
            </a:r>
          </a:p>
          <a:p>
            <a:pPr algn="ctr"/>
            <a:r>
              <a:rPr lang="ru-RU" sz="600" dirty="0" smtClean="0"/>
              <a:t> Анна Гладкая</a:t>
            </a:r>
          </a:p>
          <a:p>
            <a:pPr algn="ctr"/>
            <a:endParaRPr lang="ru-RU" sz="600" dirty="0" smtClean="0"/>
          </a:p>
          <a:p>
            <a:pPr algn="ctr"/>
            <a:r>
              <a:rPr lang="ru-RU" sz="600" dirty="0" smtClean="0"/>
              <a:t>Автор текста </a:t>
            </a:r>
          </a:p>
          <a:p>
            <a:pPr algn="ctr"/>
            <a:r>
              <a:rPr lang="ru-RU" sz="600" dirty="0" smtClean="0"/>
              <a:t>Миша Счастливый</a:t>
            </a:r>
            <a:endParaRPr lang="ru-RU" sz="600" dirty="0"/>
          </a:p>
        </p:txBody>
      </p:sp>
    </p:spTree>
    <p:extLst>
      <p:ext uri="{BB962C8B-B14F-4D97-AF65-F5344CB8AC3E}">
        <p14:creationId xmlns:p14="http://schemas.microsoft.com/office/powerpoint/2010/main" val="5080814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87624" y="1772816"/>
            <a:ext cx="6605205" cy="5901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Медиаконтейнеры</a:t>
            </a:r>
            <a:r>
              <a:rPr lang="ru-RU" dirty="0" smtClean="0"/>
              <a:t>*                                    Кодеки*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2362933"/>
            <a:ext cx="21602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en-US" dirty="0" smtClean="0"/>
              <a:t>AVI</a:t>
            </a:r>
            <a:endParaRPr lang="ru-RU" dirty="0" smtClean="0"/>
          </a:p>
          <a:p>
            <a:pPr algn="ctr"/>
            <a:r>
              <a:rPr lang="en-US" dirty="0" smtClean="0"/>
              <a:t>  </a:t>
            </a:r>
            <a:endParaRPr lang="ru-RU" dirty="0" smtClean="0"/>
          </a:p>
          <a:p>
            <a:pPr algn="ctr"/>
            <a:r>
              <a:rPr lang="en-US" dirty="0" smtClean="0"/>
              <a:t>MP4</a:t>
            </a:r>
            <a:endParaRPr lang="ru-RU" dirty="0" smtClean="0"/>
          </a:p>
          <a:p>
            <a:pPr algn="ctr"/>
            <a:r>
              <a:rPr lang="en-US" dirty="0" smtClean="0"/>
              <a:t>  </a:t>
            </a:r>
            <a:endParaRPr lang="ru-RU" dirty="0" smtClean="0"/>
          </a:p>
          <a:p>
            <a:pPr algn="ctr"/>
            <a:r>
              <a:rPr lang="en-US" dirty="0" smtClean="0"/>
              <a:t>MOV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/>
              <a:t>MXF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</a:rPr>
              <a:t>Форматы видео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2348880"/>
            <a:ext cx="16561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en-US" dirty="0" smtClean="0"/>
              <a:t>DivX/</a:t>
            </a:r>
            <a:r>
              <a:rPr lang="en-US" dirty="0" err="1" smtClean="0"/>
              <a:t>Xvid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H.264</a:t>
            </a:r>
            <a:endParaRPr lang="ru-RU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Apple </a:t>
            </a:r>
            <a:r>
              <a:rPr lang="en-US" dirty="0" err="1"/>
              <a:t>ProRes</a:t>
            </a:r>
            <a:endParaRPr lang="en-US" dirty="0"/>
          </a:p>
          <a:p>
            <a:pPr algn="ctr"/>
            <a:endParaRPr lang="en-US" dirty="0"/>
          </a:p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47664" y="2699628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664" y="3347700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3851756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4941168"/>
            <a:ext cx="70800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1200" b="1" dirty="0" smtClean="0"/>
              <a:t>*</a:t>
            </a:r>
            <a:r>
              <a:rPr lang="ru-RU" sz="1200" b="1" dirty="0" err="1" smtClean="0"/>
              <a:t>Медиаконтейнер</a:t>
            </a:r>
            <a:r>
              <a:rPr lang="ru-RU" sz="1200" dirty="0" smtClean="0"/>
              <a:t>— </a:t>
            </a:r>
            <a:r>
              <a:rPr lang="ru-RU" sz="1200" dirty="0"/>
              <a:t>формат файла или потоковый формат </a:t>
            </a:r>
            <a:r>
              <a:rPr lang="ru-RU" sz="1200" dirty="0" smtClean="0"/>
              <a:t> </a:t>
            </a:r>
            <a:r>
              <a:rPr lang="ru-RU" sz="1200" dirty="0"/>
              <a:t>в пределах одного файла</a:t>
            </a:r>
            <a:r>
              <a:rPr lang="ru-RU" sz="1200" dirty="0" smtClean="0"/>
              <a:t>.</a:t>
            </a:r>
          </a:p>
          <a:p>
            <a:pPr algn="just"/>
            <a:endParaRPr lang="ru-RU" sz="1200" b="1" dirty="0" smtClean="0"/>
          </a:p>
          <a:p>
            <a:pPr algn="just"/>
            <a:r>
              <a:rPr lang="ru-RU" sz="1200" b="1" dirty="0" smtClean="0"/>
              <a:t>*</a:t>
            </a:r>
            <a:r>
              <a:rPr lang="ru-RU" sz="1200" b="1" dirty="0" err="1" smtClean="0"/>
              <a:t>Ко́дек</a:t>
            </a:r>
            <a:r>
              <a:rPr lang="ru-RU" sz="1200" dirty="0"/>
              <a:t> </a:t>
            </a:r>
            <a:r>
              <a:rPr lang="ru-RU" sz="1200" dirty="0" smtClean="0"/>
              <a:t>— (шифратор/дешифратор </a:t>
            </a:r>
            <a:r>
              <a:rPr lang="ru-RU" sz="1200" dirty="0"/>
              <a:t>— кодировщик/</a:t>
            </a:r>
            <a:r>
              <a:rPr lang="ru-RU" sz="1200" dirty="0" err="1"/>
              <a:t>декодировщик</a:t>
            </a:r>
            <a:r>
              <a:rPr lang="ru-RU" sz="1200" dirty="0"/>
              <a:t> или </a:t>
            </a:r>
            <a:r>
              <a:rPr lang="ru-RU" sz="1200" dirty="0" err="1" smtClean="0"/>
              <a:t>compressor</a:t>
            </a:r>
            <a:r>
              <a:rPr lang="ru-RU" sz="1200" dirty="0" smtClean="0"/>
              <a:t>/</a:t>
            </a:r>
            <a:r>
              <a:rPr lang="ru-RU" sz="1200" dirty="0" err="1" smtClean="0"/>
              <a:t>decompressor</a:t>
            </a:r>
            <a:r>
              <a:rPr lang="ru-RU" sz="1200" dirty="0" smtClean="0"/>
              <a:t>)</a:t>
            </a:r>
          </a:p>
          <a:p>
            <a:pPr algn="just"/>
            <a:r>
              <a:rPr lang="ru-RU" sz="1200" dirty="0" smtClean="0"/>
              <a:t>— устройство </a:t>
            </a:r>
            <a:r>
              <a:rPr lang="ru-RU" sz="1200" dirty="0"/>
              <a:t>или программа, способная выполнять преобразование данных или сигнала.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47664" y="4355812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______________________________________________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4" name="Picture 2" descr="http://s1.iconbird.com/ico/0612/developer/w512h5121339360019ge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7664" y="769788"/>
            <a:ext cx="601951" cy="62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4391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95023" y="1484785"/>
            <a:ext cx="6965245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32248" y="5241974"/>
            <a:ext cx="543609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АУДИО                                            ВИДЕО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en-US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Настройки видеопроекта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s1.iconbird.com/ico/0612/developer/w512h5121339360019ge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7664" y="769788"/>
            <a:ext cx="601951" cy="62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4" t="44774" r="31562" b="32414"/>
          <a:stretch/>
        </p:blipFill>
        <p:spPr bwMode="auto">
          <a:xfrm>
            <a:off x="4427985" y="2659354"/>
            <a:ext cx="3522747" cy="256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8" t="43235" r="35209" b="27626"/>
          <a:stretch/>
        </p:blipFill>
        <p:spPr bwMode="auto">
          <a:xfrm>
            <a:off x="1196990" y="1772816"/>
            <a:ext cx="3014970" cy="321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4" t="8567" r="31562" b="81779"/>
          <a:stretch/>
        </p:blipFill>
        <p:spPr bwMode="auto">
          <a:xfrm>
            <a:off x="4427984" y="1601204"/>
            <a:ext cx="3522747" cy="10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57018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916832"/>
            <a:ext cx="6196405" cy="36038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• </a:t>
            </a:r>
            <a:r>
              <a:rPr lang="ru-RU" dirty="0" err="1"/>
              <a:t>Royalty-free</a:t>
            </a:r>
            <a:r>
              <a:rPr lang="ru-RU" dirty="0"/>
              <a:t> — записи, за повторное </a:t>
            </a:r>
          </a:p>
          <a:p>
            <a:pPr marL="0" indent="0">
              <a:buNone/>
            </a:pPr>
            <a:r>
              <a:rPr lang="ru-RU" dirty="0"/>
              <a:t>использование которых не нужно платить </a:t>
            </a:r>
          </a:p>
          <a:p>
            <a:pPr marL="0" indent="0">
              <a:buNone/>
            </a:pPr>
            <a:r>
              <a:rPr lang="ru-RU" dirty="0"/>
              <a:t>дополнительно. Могут быть платными </a:t>
            </a:r>
          </a:p>
          <a:p>
            <a:pPr marL="0" indent="0">
              <a:buNone/>
            </a:pPr>
            <a:r>
              <a:rPr lang="ru-RU" dirty="0"/>
              <a:t>и бесплатными.</a:t>
            </a:r>
          </a:p>
          <a:p>
            <a:pPr marL="0" indent="0">
              <a:buNone/>
            </a:pPr>
            <a:r>
              <a:rPr lang="ru-RU" dirty="0"/>
              <a:t>• </a:t>
            </a:r>
            <a:r>
              <a:rPr lang="ru-RU" dirty="0" err="1"/>
              <a:t>Creative</a:t>
            </a:r>
            <a:r>
              <a:rPr lang="ru-RU" dirty="0"/>
              <a:t> </a:t>
            </a:r>
            <a:r>
              <a:rPr lang="ru-RU" dirty="0" err="1"/>
              <a:t>Commons</a:t>
            </a:r>
            <a:r>
              <a:rPr lang="ru-RU" dirty="0"/>
              <a:t> </a:t>
            </a:r>
            <a:r>
              <a:rPr lang="ru-RU" dirty="0" err="1"/>
              <a:t>License</a:t>
            </a:r>
            <a:r>
              <a:rPr lang="ru-RU" dirty="0"/>
              <a:t> (СС) — лицензия, </a:t>
            </a:r>
          </a:p>
          <a:p>
            <a:pPr marL="0" indent="0">
              <a:buNone/>
            </a:pPr>
            <a:r>
              <a:rPr lang="ru-RU" dirty="0"/>
              <a:t>позволяющая свободное распространение </a:t>
            </a:r>
          </a:p>
          <a:p>
            <a:pPr marL="0" indent="0">
              <a:buNone/>
            </a:pPr>
            <a:r>
              <a:rPr lang="ru-RU" dirty="0"/>
              <a:t>записей.</a:t>
            </a:r>
          </a:p>
          <a:p>
            <a:pPr marL="0" indent="0">
              <a:buNone/>
            </a:pPr>
            <a:r>
              <a:rPr lang="ru-RU" dirty="0"/>
              <a:t>• </a:t>
            </a:r>
            <a:r>
              <a:rPr lang="ru-RU" dirty="0" err="1"/>
              <a:t>Public</a:t>
            </a:r>
            <a:r>
              <a:rPr lang="ru-RU" dirty="0"/>
              <a:t> </a:t>
            </a:r>
            <a:r>
              <a:rPr lang="ru-RU" dirty="0" err="1"/>
              <a:t>domain</a:t>
            </a:r>
            <a:r>
              <a:rPr lang="ru-RU" dirty="0"/>
              <a:t> — общественное достояние. </a:t>
            </a:r>
          </a:p>
          <a:p>
            <a:pPr marL="0" indent="0">
              <a:buNone/>
            </a:pPr>
            <a:r>
              <a:rPr lang="ru-RU" dirty="0"/>
              <a:t>Права истекли или не существовали.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</a:rPr>
              <a:t>Авторское право</a:t>
            </a:r>
          </a:p>
        </p:txBody>
      </p:sp>
      <p:pic>
        <p:nvPicPr>
          <p:cNvPr id="4098" name="Picture 2" descr="http://monobit.ru/wp-content/uploads/2015/09/wpid-a1409da36481930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764704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1292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</a:rPr>
              <a:t>Авторское право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4" t="16960" r="9488" b="6798"/>
          <a:stretch/>
        </p:blipFill>
        <p:spPr bwMode="auto">
          <a:xfrm>
            <a:off x="1095022" y="1622053"/>
            <a:ext cx="6965245" cy="4255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monobit.ru/wp-content/uploads/2015/09/wpid-a1409da3648193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764704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3114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 flipH="1" flipV="1">
            <a:off x="5436096" y="3645024"/>
            <a:ext cx="2664296" cy="1926825"/>
          </a:xfrm>
          <a:prstGeom prst="rtTriangle">
            <a:avLst/>
          </a:prstGeom>
          <a:solidFill>
            <a:srgbClr val="FF000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>
            <a:off x="5364088" y="3645026"/>
            <a:ext cx="2664296" cy="1926825"/>
          </a:xfrm>
          <a:prstGeom prst="rtTriangle">
            <a:avLst/>
          </a:prstGeom>
          <a:solidFill>
            <a:srgbClr val="7030A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YouTube Audio Library: </a:t>
            </a:r>
            <a:r>
              <a:rPr lang="ru-RU" dirty="0"/>
              <a:t>звуки и музыка</a:t>
            </a:r>
          </a:p>
          <a:p>
            <a:r>
              <a:rPr lang="en-US" dirty="0" smtClean="0"/>
              <a:t>Freemusicarchive.org</a:t>
            </a:r>
            <a:r>
              <a:rPr lang="en-US" dirty="0"/>
              <a:t>: </a:t>
            </a:r>
            <a:r>
              <a:rPr lang="ru-RU" dirty="0"/>
              <a:t>музыка</a:t>
            </a:r>
          </a:p>
          <a:p>
            <a:r>
              <a:rPr lang="en-US" dirty="0" smtClean="0"/>
              <a:t>Sampleswap.org</a:t>
            </a:r>
            <a:r>
              <a:rPr lang="en-US" dirty="0"/>
              <a:t>: </a:t>
            </a:r>
            <a:r>
              <a:rPr lang="ru-RU" dirty="0" smtClean="0"/>
              <a:t>музыка</a:t>
            </a:r>
          </a:p>
          <a:p>
            <a:r>
              <a:rPr lang="en-US" dirty="0" smtClean="0"/>
              <a:t>Freesound.org</a:t>
            </a:r>
            <a:r>
              <a:rPr lang="en-US" dirty="0"/>
              <a:t>: </a:t>
            </a:r>
            <a:r>
              <a:rPr lang="ru-RU" dirty="0"/>
              <a:t>звуки</a:t>
            </a:r>
          </a:p>
          <a:p>
            <a:r>
              <a:rPr lang="en-US" dirty="0" smtClean="0"/>
              <a:t>Flashkit.com</a:t>
            </a:r>
            <a:r>
              <a:rPr lang="en-US" dirty="0"/>
              <a:t>: </a:t>
            </a:r>
            <a:r>
              <a:rPr lang="ru-RU" dirty="0" smtClean="0"/>
              <a:t>звуки</a:t>
            </a:r>
          </a:p>
          <a:p>
            <a:r>
              <a:rPr lang="en-US" dirty="0"/>
              <a:t>cctrax.com</a:t>
            </a:r>
          </a:p>
          <a:p>
            <a:r>
              <a:rPr lang="en-US" dirty="0"/>
              <a:t>musopen.org</a:t>
            </a:r>
          </a:p>
          <a:p>
            <a:r>
              <a:rPr lang="en-US" dirty="0"/>
              <a:t>audionautix.com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      Библиотеки музыки и звуков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6" name="Picture 9" descr="Картинки по запросу fre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0620">
            <a:off x="6089795" y="4762787"/>
            <a:ext cx="1375339" cy="58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monobit.ru/wp-content/uploads/2015/09/wpid-a1409da3648193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24416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monobit.ru/wp-content/uploads/2015/09/wpid-a1409da3648193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395" y="3744342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conspot.ru/files/11124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2917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384" y="1556792"/>
            <a:ext cx="7001000" cy="437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19872" y="1412777"/>
            <a:ext cx="2952328" cy="984423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         Библиотеки музыки и звуков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7752851">
            <a:off x="3037712" y="2265851"/>
            <a:ext cx="282127" cy="262699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://iconspot.ru/files/11124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avatanplus.com/files/resources/original/5675293eb5096151b9a91d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921090"/>
            <a:ext cx="1276552" cy="95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2" t="17747" r="54717" b="71094"/>
          <a:stretch/>
        </p:blipFill>
        <p:spPr bwMode="auto">
          <a:xfrm>
            <a:off x="3491880" y="1484784"/>
            <a:ext cx="2876728" cy="84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168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2065" y="1772816"/>
            <a:ext cx="3098203" cy="360381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/>
              <a:t>Получение базовых представлений о технических средствах видео и аудиозаписи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000" dirty="0" smtClean="0"/>
          </a:p>
          <a:p>
            <a:pPr>
              <a:lnSpc>
                <a:spcPct val="150000"/>
              </a:lnSpc>
            </a:pPr>
            <a:r>
              <a:rPr lang="ru-RU" sz="2000" dirty="0" smtClean="0"/>
              <a:t>Понимание принципа работы по созданию видеороликов</a:t>
            </a:r>
            <a:endParaRPr lang="ru-RU" sz="2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      Цель занятия</a:t>
            </a:r>
            <a:r>
              <a:rPr lang="ru-RU" sz="28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6146" name="Picture 2" descr="http://mir-prekrasen.net/uploads/posts/2014-03/1395595650_anton_tang_cardboard_people_13_20111011_13392310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2" r="22561"/>
          <a:stretch/>
        </p:blipFill>
        <p:spPr bwMode="auto">
          <a:xfrm>
            <a:off x="1095023" y="1715938"/>
            <a:ext cx="3717769" cy="387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Картинки по запросу цель иконк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727570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239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187624" y="1628800"/>
            <a:ext cx="2952328" cy="4248472"/>
          </a:xfrm>
          <a:prstGeom prst="rect">
            <a:avLst/>
          </a:prstGeom>
          <a:solidFill>
            <a:srgbClr val="FFFF0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1628800"/>
            <a:ext cx="2952328" cy="42484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4048" y="909557"/>
            <a:ext cx="2520280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мультфильм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87624" y="908720"/>
            <a:ext cx="2956264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видеофильм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19456" y="908720"/>
            <a:ext cx="3736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или                           ?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 descr="http://smotri-filmi.co/uploads/posts/2014-11/1416489153_zvezdnyevoyny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010" y="1700808"/>
            <a:ext cx="2723492" cy="408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ult-online.ru/uploads/posts/2015-04/1428234442_lego-star-war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9" r="23172"/>
          <a:stretch/>
        </p:blipFill>
        <p:spPr bwMode="auto">
          <a:xfrm>
            <a:off x="5004049" y="1700808"/>
            <a:ext cx="2664296" cy="408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638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2" t="15751" r="32787" b="13633"/>
          <a:stretch/>
        </p:blipFill>
        <p:spPr bwMode="auto">
          <a:xfrm>
            <a:off x="1115617" y="1588463"/>
            <a:ext cx="4667754" cy="436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776" y="2420888"/>
            <a:ext cx="11521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bg1"/>
                </a:solidFill>
              </a:rPr>
              <a:t>         Программа для создания мультфильмов из фотографий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144" y="2420888"/>
            <a:ext cx="2192124" cy="95410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 технике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Stop Motion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72200" y="4725144"/>
            <a:ext cx="1152128" cy="100811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a_FuturicaBlack" panose="020B0902020204020304" pitchFamily="34" charset="-52"/>
              </a:rPr>
              <a:t>3+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56094" y="1628800"/>
            <a:ext cx="2016224" cy="64807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для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 Rounded MT Bold" panose="020F0704030504030204" pitchFamily="34" charset="0"/>
              </a:rPr>
              <a:t>Android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Picture 2" descr="D:\Документы\Downloads\120-1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6" b="93933"/>
          <a:stretch/>
        </p:blipFill>
        <p:spPr bwMode="auto">
          <a:xfrm>
            <a:off x="1049526" y="6093296"/>
            <a:ext cx="4824536" cy="7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486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000" dirty="0" smtClean="0">
              <a:solidFill>
                <a:schemeClr val="bg1"/>
              </a:solidFill>
            </a:endParaRPr>
          </a:p>
          <a:p>
            <a:pPr algn="l"/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Технические </a:t>
            </a:r>
            <a:r>
              <a:rPr lang="ru-RU" sz="2000" dirty="0">
                <a:solidFill>
                  <a:schemeClr val="bg1"/>
                </a:solidFill>
              </a:rPr>
              <a:t>средства для </a:t>
            </a:r>
            <a:r>
              <a:rPr lang="ru-RU" sz="2000" dirty="0" smtClean="0">
                <a:solidFill>
                  <a:schemeClr val="bg1"/>
                </a:solidFill>
              </a:rPr>
              <a:t>создания видеороликов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95023" y="1743116"/>
            <a:ext cx="6965245" cy="43895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573" y="1975820"/>
            <a:ext cx="2049249" cy="129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 descr="http://www.panasonic.ru/images/awards/Fotiki/DMC-ZX1-k_sla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869" y="1988840"/>
            <a:ext cx="1608832" cy="112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410550" y="3316342"/>
            <a:ext cx="27346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Портативная видеокамера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53708" y="3284984"/>
            <a:ext cx="2657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Портативная фотокамера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с функцией видеосъемки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2" name="Picture 6" descr="http://www.ixbt.com/short/images/2012/Apr/618267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238" y="3800751"/>
            <a:ext cx="1818173" cy="173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://topmira.com/images/5/Smartphons/%D1%81%D0%BC%D0%B0%D1%80%D1%82%D1%84%D0%BE%D0%BD%20Meizu%20MX5%2016Gb%20%D1%84%D0%BE%D1%82%D0%B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322" y="4005064"/>
            <a:ext cx="140001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770590" y="5547863"/>
            <a:ext cx="2657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Фотокамера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с функцией видеосъемки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72000" y="5691879"/>
            <a:ext cx="26314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Телефон с видеокамерой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Picture 2" descr="http://s1.iconbird.com/ico/0612/developer/w512h5121339360019gea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769788"/>
            <a:ext cx="601951" cy="62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197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095023" y="1743116"/>
            <a:ext cx="6965245" cy="43895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35696" y="5733256"/>
            <a:ext cx="5566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Фото и видеосъемка всегда осуществляется со штатива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Picture 7" descr="https://shag-navstrechu.ru/wp-content/uploads/2016/05/1188_21837463_MTItMWRh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89040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095023" y="817583"/>
            <a:ext cx="6965245" cy="595194"/>
          </a:xfrm>
          <a:prstGeom prst="rect">
            <a:avLst/>
          </a:prstGeom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bg1"/>
                </a:solidFill>
              </a:rPr>
              <a:t>     Штатив </a:t>
            </a:r>
            <a:r>
              <a:rPr lang="ru-RU" sz="2800" dirty="0">
                <a:solidFill>
                  <a:schemeClr val="bg1"/>
                </a:solidFill>
              </a:rPr>
              <a:t>–залог хорошей съемки!</a:t>
            </a:r>
          </a:p>
        </p:txBody>
      </p:sp>
      <p:pic>
        <p:nvPicPr>
          <p:cNvPr id="15" name="Picture 2" descr="https://i.ytimg.com/vi/oU-m19ltuY0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7" r="15597"/>
          <a:stretch/>
        </p:blipFill>
        <p:spPr bwMode="auto">
          <a:xfrm>
            <a:off x="1207363" y="1912330"/>
            <a:ext cx="1864312" cy="16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budni-elektrika.ru/wp-content/uploads/2015/09/videokamera%20shtati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04" r="7389"/>
          <a:stretch/>
        </p:blipFill>
        <p:spPr bwMode="auto">
          <a:xfrm>
            <a:off x="3533312" y="1988840"/>
            <a:ext cx="201523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https://alphaphoto.ru/image/data/statiy/kreplenie-k-shtativu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66954" y="4112341"/>
            <a:ext cx="2329182" cy="1548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://prophotos.ru/data/articles/0001/6884/105595/original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97" r="19515"/>
          <a:stretch/>
        </p:blipFill>
        <p:spPr bwMode="auto">
          <a:xfrm>
            <a:off x="5940152" y="1912330"/>
            <a:ext cx="1970890" cy="371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Картинки по запросу съемка иконка 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646" y="719136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312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1628800"/>
            <a:ext cx="4248472" cy="39604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dirty="0" smtClean="0"/>
              <a:t>Первая </a:t>
            </a:r>
            <a:r>
              <a:rPr lang="ru-RU" sz="1800" dirty="0"/>
              <a:t>и </a:t>
            </a:r>
            <a:r>
              <a:rPr lang="ru-RU" sz="1800" dirty="0" smtClean="0"/>
              <a:t>главная </a:t>
            </a:r>
            <a:r>
              <a:rPr lang="ru-RU" sz="1800" dirty="0"/>
              <a:t>проблема </a:t>
            </a:r>
            <a:r>
              <a:rPr lang="ru-RU" sz="1800" dirty="0" smtClean="0"/>
              <a:t>начина-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 err="1" smtClean="0"/>
              <a:t>ющего</a:t>
            </a:r>
            <a:r>
              <a:rPr lang="ru-RU" sz="1800" dirty="0" smtClean="0"/>
              <a:t> </a:t>
            </a:r>
            <a:r>
              <a:rPr lang="ru-RU" sz="1800" dirty="0"/>
              <a:t>оператора — это дрожание </a:t>
            </a:r>
            <a:r>
              <a:rPr lang="ru-RU" sz="1800" dirty="0" smtClean="0"/>
              <a:t>и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 smtClean="0"/>
              <a:t>рывки </a:t>
            </a:r>
            <a:r>
              <a:rPr lang="ru-RU" sz="1800" dirty="0"/>
              <a:t>камеры при съемке «с рук</a:t>
            </a:r>
            <a:r>
              <a:rPr lang="ru-RU" sz="1800" dirty="0" smtClean="0"/>
              <a:t>».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 smtClean="0"/>
              <a:t>Чтобы </a:t>
            </a:r>
            <a:r>
              <a:rPr lang="ru-RU" sz="1800" dirty="0"/>
              <a:t>этого избежать, лучше </a:t>
            </a:r>
            <a:r>
              <a:rPr lang="ru-RU" sz="1800" dirty="0" smtClean="0"/>
              <a:t>всего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 smtClean="0"/>
              <a:t>пользоваться </a:t>
            </a:r>
            <a:r>
              <a:rPr lang="ru-RU" sz="1800" dirty="0"/>
              <a:t>штативом или «</a:t>
            </a:r>
            <a:r>
              <a:rPr lang="ru-RU" sz="1800" dirty="0" err="1" smtClean="0"/>
              <a:t>стеди</a:t>
            </a:r>
            <a:r>
              <a:rPr lang="ru-RU" sz="1800" dirty="0" smtClean="0"/>
              <a:t>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 err="1" smtClean="0"/>
              <a:t>камом</a:t>
            </a:r>
            <a:r>
              <a:rPr lang="ru-RU" sz="1800" dirty="0"/>
              <a:t>» (</a:t>
            </a:r>
            <a:r>
              <a:rPr lang="ru-RU" sz="1800" dirty="0" err="1"/>
              <a:t>steadycam</a:t>
            </a:r>
            <a:r>
              <a:rPr lang="ru-RU" sz="1800" dirty="0"/>
              <a:t>). Но поскольку </a:t>
            </a:r>
            <a:r>
              <a:rPr lang="ru-RU" sz="1800" dirty="0" smtClean="0"/>
              <a:t>это не </a:t>
            </a:r>
            <a:r>
              <a:rPr lang="ru-RU" sz="1800" dirty="0"/>
              <a:t>всегда возможно, </a:t>
            </a:r>
            <a:r>
              <a:rPr lang="ru-RU" sz="1800" dirty="0" smtClean="0"/>
              <a:t>запомните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 smtClean="0"/>
              <a:t>основные </a:t>
            </a:r>
            <a:r>
              <a:rPr lang="ru-RU" sz="1800" dirty="0"/>
              <a:t>правила:</a:t>
            </a:r>
          </a:p>
          <a:p>
            <a:pPr>
              <a:lnSpc>
                <a:spcPct val="150000"/>
              </a:lnSpc>
            </a:pPr>
            <a:endParaRPr lang="ru-RU" sz="18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  <a:ln>
            <a:noFill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Основные правила видеосъемки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124" name="Picture 4" descr="http://www.kindermax.ru/wcmfiles/operato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311074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Картинки по запросу правила иконк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92" y="76470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802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  <a:ln>
            <a:noFill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Основные правила видеосъемки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115616" y="1700808"/>
            <a:ext cx="6912768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Brush Script MT" pitchFamily="66" charset="0"/>
              <a:buAutoNum type="arabicParenR"/>
            </a:pPr>
            <a:r>
              <a:rPr lang="ru-RU" dirty="0" smtClean="0"/>
              <a:t>не держите камеру на вытянутой руке.</a:t>
            </a:r>
          </a:p>
          <a:p>
            <a:pPr marL="457200" indent="-457200">
              <a:buFont typeface="Brush Script MT" pitchFamily="66" charset="0"/>
              <a:buAutoNum type="arabicParenR"/>
            </a:pPr>
            <a:r>
              <a:rPr lang="ru-RU" dirty="0" smtClean="0"/>
              <a:t>держите двумя руками (одна под объективом, вторая держит тушку камеры).</a:t>
            </a:r>
          </a:p>
          <a:p>
            <a:pPr marL="457200" indent="-457200">
              <a:buFont typeface="Brush Script MT" pitchFamily="66" charset="0"/>
              <a:buAutoNum type="arabicParenR"/>
            </a:pPr>
            <a:r>
              <a:rPr lang="ru-RU" dirty="0" smtClean="0"/>
              <a:t>при возможности используйте дополнительную опору (перила, дверной косяк и пр.).</a:t>
            </a:r>
          </a:p>
          <a:p>
            <a:pPr marL="457200" indent="-457200">
              <a:buFont typeface="Brush Script MT" pitchFamily="66" charset="0"/>
              <a:buAutoNum type="arabicParenR"/>
            </a:pPr>
            <a:r>
              <a:rPr lang="ru-RU" dirty="0" smtClean="0"/>
              <a:t>старайтесь не снимать на ходу,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если не хотите плохой результат.</a:t>
            </a:r>
          </a:p>
          <a:p>
            <a:pPr marL="0" indent="0">
              <a:buFont typeface="Brush Script MT" pitchFamily="66" charset="0"/>
              <a:buNone/>
            </a:pPr>
            <a:endParaRPr lang="ru-RU" dirty="0"/>
          </a:p>
        </p:txBody>
      </p:sp>
      <p:pic>
        <p:nvPicPr>
          <p:cNvPr id="9" name="Picture 4" descr="Картинки по запросу правила иконка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92" y="76470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vip-prestizh.com/images/videosemk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74" y="3856062"/>
            <a:ext cx="2093218" cy="209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288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28800"/>
            <a:ext cx="6984776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5) </a:t>
            </a:r>
            <a:r>
              <a:rPr lang="ru-RU" sz="1700" dirty="0" smtClean="0"/>
              <a:t>при </a:t>
            </a:r>
            <a:r>
              <a:rPr lang="ru-RU" sz="1700" dirty="0"/>
              <a:t>панорамной съемке </a:t>
            </a:r>
            <a:r>
              <a:rPr lang="ru-RU" sz="1700" dirty="0" smtClean="0"/>
              <a:t>камеру двигайте </a:t>
            </a:r>
            <a:r>
              <a:rPr lang="ru-RU" sz="1700" dirty="0"/>
              <a:t>плавно</a:t>
            </a:r>
            <a:r>
              <a:rPr lang="ru-RU" sz="1700" dirty="0" smtClean="0"/>
              <a:t>, не </a:t>
            </a:r>
            <a:r>
              <a:rPr lang="ru-RU" sz="1700" dirty="0"/>
              <a:t>спеша, </a:t>
            </a:r>
            <a:r>
              <a:rPr lang="ru-RU" sz="1700" dirty="0" smtClean="0"/>
              <a:t>иначе получите </a:t>
            </a:r>
            <a:r>
              <a:rPr lang="ru-RU" sz="1700" dirty="0"/>
              <a:t>сплошное мелькание</a:t>
            </a:r>
            <a:r>
              <a:rPr lang="ru-RU" sz="1700" dirty="0" smtClean="0"/>
              <a:t>. В </a:t>
            </a:r>
            <a:r>
              <a:rPr lang="ru-RU" sz="1700" dirty="0"/>
              <a:t>начале и конце панорамы </a:t>
            </a:r>
            <a:r>
              <a:rPr lang="ru-RU" sz="1700" dirty="0" smtClean="0"/>
              <a:t>желательна остановка </a:t>
            </a:r>
            <a:r>
              <a:rPr lang="ru-RU" sz="1700" dirty="0"/>
              <a:t>камеры хотя бы на секунду</a:t>
            </a:r>
            <a:r>
              <a:rPr lang="ru-RU" sz="1700" dirty="0" smtClean="0"/>
              <a:t>. Длительность </a:t>
            </a:r>
            <a:r>
              <a:rPr lang="ru-RU" sz="1700" dirty="0"/>
              <a:t>панорамы — не более 8 секунд</a:t>
            </a:r>
            <a:r>
              <a:rPr lang="ru-RU" sz="1700" dirty="0" smtClean="0"/>
              <a:t>.</a:t>
            </a:r>
          </a:p>
          <a:p>
            <a:pPr marL="0" indent="0">
              <a:buNone/>
            </a:pPr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6) </a:t>
            </a:r>
            <a:r>
              <a:rPr lang="ru-RU" sz="1700" dirty="0" smtClean="0"/>
              <a:t>не </a:t>
            </a:r>
            <a:r>
              <a:rPr lang="ru-RU" sz="1700" dirty="0"/>
              <a:t>заваливайте горизонт. Это не так сложно — просто держите вертикаль, ориентируясь на </a:t>
            </a:r>
            <a:r>
              <a:rPr lang="ru-RU" sz="1700" dirty="0" smtClean="0"/>
              <a:t>столбы</a:t>
            </a:r>
            <a:r>
              <a:rPr lang="ru-RU" sz="1700" dirty="0"/>
              <a:t>, стены и т.п</a:t>
            </a:r>
            <a:r>
              <a:rPr lang="ru-RU" sz="1700" dirty="0" smtClean="0"/>
              <a:t>.</a:t>
            </a:r>
          </a:p>
          <a:p>
            <a:pPr marL="0" indent="0">
              <a:buNone/>
            </a:pPr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7) </a:t>
            </a:r>
            <a:r>
              <a:rPr lang="ru-RU" sz="1700" dirty="0" smtClean="0"/>
              <a:t>не </a:t>
            </a:r>
            <a:r>
              <a:rPr lang="ru-RU" sz="1700" dirty="0"/>
              <a:t>снимайте «длинный кадр».  Лучше снимать кусками, менять планы и ракурсы, чтоб при монтаже было, из чего выбрать</a:t>
            </a:r>
            <a:r>
              <a:rPr lang="ru-RU" sz="1700" dirty="0" smtClean="0"/>
              <a:t>.</a:t>
            </a:r>
          </a:p>
          <a:p>
            <a:pPr marL="0" indent="0">
              <a:buNone/>
            </a:pPr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                          8) </a:t>
            </a:r>
            <a:r>
              <a:rPr lang="ru-RU" sz="1700" dirty="0" smtClean="0"/>
              <a:t>При </a:t>
            </a:r>
            <a:r>
              <a:rPr lang="ru-RU" sz="1700" dirty="0"/>
              <a:t>искусственном освещении </a:t>
            </a:r>
            <a:r>
              <a:rPr lang="ru-RU" sz="1700" dirty="0" smtClean="0"/>
              <a:t>обязательно                                     		настройте </a:t>
            </a:r>
            <a:r>
              <a:rPr lang="ru-RU" sz="1700" dirty="0"/>
              <a:t>баланс белого вручную, </a:t>
            </a:r>
            <a:r>
              <a:rPr lang="ru-RU" sz="1700" dirty="0" smtClean="0"/>
              <a:t>иначе можете 		получить </a:t>
            </a:r>
            <a:r>
              <a:rPr lang="ru-RU" sz="1700" dirty="0"/>
              <a:t>неестественные цвета. Особенно это </a:t>
            </a:r>
            <a:r>
              <a:rPr lang="ru-RU" sz="1700" dirty="0" smtClean="0"/>
              <a:t>		касается </a:t>
            </a:r>
            <a:r>
              <a:rPr lang="ru-RU" sz="1700" dirty="0"/>
              <a:t>лиц людей (без балансировки вас ждут </a:t>
            </a:r>
            <a:r>
              <a:rPr lang="ru-RU" sz="1700" dirty="0" smtClean="0"/>
              <a:t>		желтоватые </a:t>
            </a:r>
            <a:r>
              <a:rPr lang="ru-RU" sz="1700" dirty="0"/>
              <a:t>или синеватые оттенки</a:t>
            </a:r>
            <a:r>
              <a:rPr lang="ru-RU" sz="1700" dirty="0" smtClean="0"/>
              <a:t>).</a:t>
            </a:r>
            <a:endParaRPr lang="ru-RU" sz="17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  <a:ln>
            <a:noFill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Основные правила видеосъемки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4340" name="Picture 4" descr="Картинки по запросу правила иконка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92" y="76470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http://www.studiaoa.okis.ru/img/studiaoa/oper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933056"/>
            <a:ext cx="1453011" cy="168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075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72816"/>
            <a:ext cx="6984776" cy="4104456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800" dirty="0" smtClean="0"/>
              <a:t>Стандарт </a:t>
            </a:r>
            <a:r>
              <a:rPr lang="ru-RU" sz="1800" b="1" dirty="0" smtClean="0"/>
              <a:t>HD </a:t>
            </a:r>
            <a:r>
              <a:rPr lang="ru-RU" sz="1800" b="1" dirty="0"/>
              <a:t>(</a:t>
            </a:r>
            <a:r>
              <a:rPr lang="ru-RU" sz="1800" b="1" dirty="0" err="1"/>
              <a:t>High</a:t>
            </a:r>
            <a:r>
              <a:rPr lang="ru-RU" sz="1800" b="1" dirty="0"/>
              <a:t> </a:t>
            </a:r>
            <a:r>
              <a:rPr lang="ru-RU" sz="1800" b="1" dirty="0" err="1"/>
              <a:t>Definition</a:t>
            </a:r>
            <a:r>
              <a:rPr lang="ru-RU" sz="1800" b="1" dirty="0" smtClean="0"/>
              <a:t>). </a:t>
            </a:r>
            <a:r>
              <a:rPr lang="ru-RU" sz="1800" dirty="0"/>
              <a:t>Такие камеры поддерживают съемку с </a:t>
            </a:r>
            <a:r>
              <a:rPr lang="ru-RU" sz="1800" dirty="0" smtClean="0"/>
              <a:t>разрешением </a:t>
            </a:r>
            <a:r>
              <a:rPr lang="ru-RU" sz="1800" dirty="0"/>
              <a:t>1280х720 и даже 1920х1080 пикселов, при этом оставаясь достаточно приемлемыми по цене</a:t>
            </a:r>
            <a:r>
              <a:rPr lang="ru-RU" sz="1800" dirty="0" smtClean="0"/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b="1" dirty="0" smtClean="0"/>
              <a:t>Оптика </a:t>
            </a:r>
            <a:r>
              <a:rPr lang="ru-RU" sz="1800" b="1" dirty="0"/>
              <a:t>и масштабирование (зум</a:t>
            </a:r>
            <a:r>
              <a:rPr lang="ru-RU" sz="1800" b="1" dirty="0" smtClean="0"/>
              <a:t>). </a:t>
            </a:r>
            <a:r>
              <a:rPr lang="ru-RU" sz="1800" dirty="0"/>
              <a:t>Оптика – это одна из основных характеристик любой видеокамеры. Через </a:t>
            </a:r>
            <a:r>
              <a:rPr lang="ru-RU" sz="1800" b="1" dirty="0"/>
              <a:t>объектив</a:t>
            </a:r>
            <a:r>
              <a:rPr lang="ru-RU" sz="1800" dirty="0"/>
              <a:t> в камеру поступает изображение, и качество съемки напрямую зависит от качества оптики</a:t>
            </a:r>
            <a:r>
              <a:rPr lang="ru-RU" sz="1800" dirty="0" smtClean="0"/>
              <a:t>. </a:t>
            </a:r>
            <a:r>
              <a:rPr lang="ru-RU" sz="1800" dirty="0"/>
              <a:t>Именно с оптикой связана и другая немаловажная характеристика камеры – наличие </a:t>
            </a:r>
            <a:r>
              <a:rPr lang="ru-RU" sz="1800" b="1" dirty="0"/>
              <a:t>оптического зума</a:t>
            </a:r>
            <a:r>
              <a:rPr lang="ru-RU" sz="1800" dirty="0"/>
              <a:t> и его </a:t>
            </a:r>
            <a:r>
              <a:rPr lang="ru-RU" sz="1800" b="1" dirty="0" smtClean="0"/>
              <a:t>кратность</a:t>
            </a:r>
            <a:r>
              <a:rPr lang="ru-RU" sz="18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b="1" dirty="0" smtClean="0"/>
              <a:t>Носитель </a:t>
            </a:r>
            <a:r>
              <a:rPr lang="ru-RU" sz="1800" b="1" dirty="0"/>
              <a:t>для записи </a:t>
            </a:r>
            <a:r>
              <a:rPr lang="ru-RU" sz="1800" b="1" dirty="0" smtClean="0"/>
              <a:t>видео </a:t>
            </a:r>
            <a:r>
              <a:rPr lang="en-US" sz="1800" dirty="0"/>
              <a:t> </a:t>
            </a:r>
            <a:r>
              <a:rPr lang="en-US" sz="1800" b="1" dirty="0"/>
              <a:t>Flash</a:t>
            </a:r>
            <a:r>
              <a:rPr lang="en-US" sz="1800" dirty="0"/>
              <a:t>-</a:t>
            </a:r>
            <a:r>
              <a:rPr lang="ru-RU" sz="1800" dirty="0"/>
              <a:t>карта</a:t>
            </a:r>
            <a:r>
              <a:rPr lang="ru-RU" sz="1800" b="1" dirty="0" smtClean="0"/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b="1" dirty="0" smtClean="0"/>
              <a:t>Наличие стабилизатора изображения.</a:t>
            </a:r>
          </a:p>
          <a:p>
            <a:pPr marL="0" indent="0">
              <a:buNone/>
            </a:pPr>
            <a:r>
              <a:rPr lang="ru-RU" sz="1800" dirty="0"/>
              <a:t/>
            </a:r>
            <a:br>
              <a:rPr lang="ru-RU" sz="1800" dirty="0"/>
            </a:br>
            <a:endParaRPr lang="ru-RU" sz="17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  <a:ln>
            <a:noFill/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Основные характеристики видеокамеры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1268" name="Picture 4" descr="http://zvezdaplus-pa.ru/wp-content/uploads/2014/04/1u_2-300x16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4653136"/>
            <a:ext cx="2327076" cy="148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s1.iconbird.com/ico/0612/developer/w512h5121339360019ge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84282" y="769788"/>
            <a:ext cx="601951" cy="62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6169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1112</TotalTime>
  <Words>1047</Words>
  <Application>Microsoft Office PowerPoint</Application>
  <PresentationFormat>Экран (4:3)</PresentationFormat>
  <Paragraphs>258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Кнопка</vt:lpstr>
      <vt:lpstr>Создание видеороликов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Основные правила видеосъемки</vt:lpstr>
      <vt:lpstr>        Основные правила видеосъемки</vt:lpstr>
      <vt:lpstr>        Основные правила видеосъемки</vt:lpstr>
      <vt:lpstr>        Основные характеристики видеокамеры</vt:lpstr>
      <vt:lpstr>        Основные правила видеомонтажа</vt:lpstr>
      <vt:lpstr>        Основные правила видеомонтажа</vt:lpstr>
      <vt:lpstr>        Основные правила видеомонтажа</vt:lpstr>
      <vt:lpstr>        Основные правила видеомонтажа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58</cp:revision>
  <dcterms:created xsi:type="dcterms:W3CDTF">2016-09-19T16:30:27Z</dcterms:created>
  <dcterms:modified xsi:type="dcterms:W3CDTF">2017-11-08T19:37:24Z</dcterms:modified>
</cp:coreProperties>
</file>