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311" r:id="rId3"/>
    <p:sldId id="297" r:id="rId4"/>
    <p:sldId id="278" r:id="rId5"/>
    <p:sldId id="258" r:id="rId6"/>
    <p:sldId id="298" r:id="rId7"/>
    <p:sldId id="293" r:id="rId8"/>
    <p:sldId id="299" r:id="rId9"/>
    <p:sldId id="294" r:id="rId10"/>
    <p:sldId id="300" r:id="rId11"/>
    <p:sldId id="295" r:id="rId12"/>
    <p:sldId id="262" r:id="rId13"/>
    <p:sldId id="296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292" r:id="rId23"/>
    <p:sldId id="309" r:id="rId24"/>
    <p:sldId id="272" r:id="rId25"/>
    <p:sldId id="289" r:id="rId26"/>
    <p:sldId id="310" r:id="rId27"/>
    <p:sldId id="270" r:id="rId28"/>
    <p:sldId id="31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E525-B92A-4B55-AACD-088F795470AF}" type="datetimeFigureOut">
              <a:rPr lang="ru-RU" smtClean="0"/>
              <a:pPr/>
              <a:t>07.02.2020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F6304-61D5-4B81-BA59-4D1252A6D57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E525-B92A-4B55-AACD-088F795470AF}" type="datetimeFigureOut">
              <a:rPr lang="ru-RU" smtClean="0"/>
              <a:pPr/>
              <a:t>07.02.2020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F6304-61D5-4B81-BA59-4D1252A6D57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E525-B92A-4B55-AACD-088F795470AF}" type="datetimeFigureOut">
              <a:rPr lang="ru-RU" smtClean="0"/>
              <a:pPr/>
              <a:t>07.02.2020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F6304-61D5-4B81-BA59-4D1252A6D57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E525-B92A-4B55-AACD-088F795470AF}" type="datetimeFigureOut">
              <a:rPr lang="ru-RU" smtClean="0"/>
              <a:pPr/>
              <a:t>07.02.2020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F6304-61D5-4B81-BA59-4D1252A6D57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E525-B92A-4B55-AACD-088F795470AF}" type="datetimeFigureOut">
              <a:rPr lang="ru-RU" smtClean="0"/>
              <a:pPr/>
              <a:t>07.02.2020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F6304-61D5-4B81-BA59-4D1252A6D57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E525-B92A-4B55-AACD-088F795470AF}" type="datetimeFigureOut">
              <a:rPr lang="ru-RU" smtClean="0"/>
              <a:pPr/>
              <a:t>07.02.2020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F6304-61D5-4B81-BA59-4D1252A6D57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E525-B92A-4B55-AACD-088F795470AF}" type="datetimeFigureOut">
              <a:rPr lang="ru-RU" smtClean="0"/>
              <a:pPr/>
              <a:t>07.02.2020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F6304-61D5-4B81-BA59-4D1252A6D57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E525-B92A-4B55-AACD-088F795470AF}" type="datetimeFigureOut">
              <a:rPr lang="ru-RU" smtClean="0"/>
              <a:pPr/>
              <a:t>07.02.2020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F6304-61D5-4B81-BA59-4D1252A6D57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E525-B92A-4B55-AACD-088F795470AF}" type="datetimeFigureOut">
              <a:rPr lang="ru-RU" smtClean="0"/>
              <a:pPr/>
              <a:t>07.02.2020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F6304-61D5-4B81-BA59-4D1252A6D57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E525-B92A-4B55-AACD-088F795470AF}" type="datetimeFigureOut">
              <a:rPr lang="ru-RU" smtClean="0"/>
              <a:pPr/>
              <a:t>07.02.2020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F6304-61D5-4B81-BA59-4D1252A6D57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E525-B92A-4B55-AACD-088F795470AF}" type="datetimeFigureOut">
              <a:rPr lang="ru-RU" smtClean="0"/>
              <a:pPr/>
              <a:t>07.02.2020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F6304-61D5-4B81-BA59-4D1252A6D57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4E525-B92A-4B55-AACD-088F795470AF}" type="datetimeFigureOut">
              <a:rPr lang="ru-RU" smtClean="0"/>
              <a:pPr/>
              <a:t>07.02.2020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DF6304-61D5-4B81-BA59-4D1252A6D57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86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786" y="1052736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i="1" spc="-1" dirty="0">
                <a:solidFill>
                  <a:schemeClr val="accent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Microsoft YaHei"/>
                <a:cs typeface="+mn-cs"/>
              </a:rPr>
              <a:t>«Время. Единицы времени»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08920"/>
            <a:ext cx="8686800" cy="2797771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00000"/>
              </a:lnSpc>
              <a:buNone/>
            </a:pPr>
            <a:endParaRPr lang="ru-RU" sz="2400" b="1" i="1" spc="-1" dirty="0" smtClean="0">
              <a:solidFill>
                <a:srgbClr val="002060"/>
              </a:solidFill>
              <a:uFill>
                <a:solidFill>
                  <a:srgbClr val="FFFFFF"/>
                </a:solidFill>
              </a:uFill>
              <a:latin typeface="Times New Roman"/>
              <a:ea typeface="Microsoft YaHei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ru-RU" sz="2400" b="1" i="1" spc="-1" dirty="0">
              <a:solidFill>
                <a:srgbClr val="002060"/>
              </a:solidFill>
              <a:uFill>
                <a:solidFill>
                  <a:srgbClr val="FFFFFF"/>
                </a:solidFill>
              </a:uFill>
              <a:latin typeface="Times New Roman"/>
              <a:ea typeface="Microsoft YaHei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ru-RU" sz="2400" b="1" i="1" spc="-1" dirty="0" smtClean="0">
              <a:solidFill>
                <a:srgbClr val="002060"/>
              </a:solidFill>
              <a:uFill>
                <a:solidFill>
                  <a:srgbClr val="FFFFFF"/>
                </a:solidFill>
              </a:uFill>
              <a:latin typeface="Times New Roman"/>
              <a:ea typeface="Microsoft YaHei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ru-RU" sz="2400" b="1" i="1" spc="-1" dirty="0">
              <a:solidFill>
                <a:srgbClr val="002060"/>
              </a:solidFill>
              <a:uFill>
                <a:solidFill>
                  <a:srgbClr val="FFFFFF"/>
                </a:solidFill>
              </a:uFill>
              <a:latin typeface="Times New Roman"/>
              <a:ea typeface="Microsoft YaHei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ru-RU" sz="2400" b="1" i="1" spc="-1" dirty="0" smtClean="0">
              <a:solidFill>
                <a:srgbClr val="002060"/>
              </a:solidFill>
              <a:uFill>
                <a:solidFill>
                  <a:srgbClr val="FFFFFF"/>
                </a:solidFill>
              </a:uFill>
              <a:latin typeface="Times New Roman"/>
              <a:ea typeface="Microsoft YaHei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ru-RU" sz="2400" b="1" i="1" spc="-1" dirty="0">
              <a:solidFill>
                <a:srgbClr val="002060"/>
              </a:solidFill>
              <a:uFill>
                <a:solidFill>
                  <a:srgbClr val="FFFFFF"/>
                </a:solidFill>
              </a:uFill>
              <a:latin typeface="Times New Roman"/>
              <a:ea typeface="Microsoft YaHei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ru-RU" sz="2400" b="1" i="1" spc="-1" dirty="0" smtClean="0">
              <a:solidFill>
                <a:srgbClr val="002060"/>
              </a:solidFill>
              <a:uFill>
                <a:solidFill>
                  <a:srgbClr val="FFFFFF"/>
                </a:solidFill>
              </a:uFill>
              <a:latin typeface="Times New Roman"/>
              <a:ea typeface="Microsoft YaHei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ru-RU" sz="2400" b="1" i="1" spc="-1" dirty="0">
              <a:solidFill>
                <a:srgbClr val="002060"/>
              </a:solidFill>
              <a:uFill>
                <a:solidFill>
                  <a:srgbClr val="FFFFFF"/>
                </a:solidFill>
              </a:uFill>
              <a:latin typeface="Times New Roman"/>
              <a:ea typeface="Microsoft YaHei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ru-RU" sz="2400" b="1" i="1" spc="-1" dirty="0" smtClean="0">
              <a:solidFill>
                <a:srgbClr val="002060"/>
              </a:solidFill>
              <a:uFill>
                <a:solidFill>
                  <a:srgbClr val="FFFFFF"/>
                </a:solidFill>
              </a:uFill>
              <a:latin typeface="Times New Roman"/>
              <a:ea typeface="Microsoft YaHei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ru-RU" sz="2400" b="1" i="1" spc="-1" dirty="0">
              <a:solidFill>
                <a:srgbClr val="002060"/>
              </a:solidFill>
              <a:uFill>
                <a:solidFill>
                  <a:srgbClr val="FFFFFF"/>
                </a:solidFill>
              </a:uFill>
              <a:latin typeface="Times New Roman"/>
              <a:ea typeface="Microsoft YaHei"/>
            </a:endParaRPr>
          </a:p>
          <a:p>
            <a:pPr marL="0" indent="0" algn="r">
              <a:lnSpc>
                <a:spcPct val="100000"/>
              </a:lnSpc>
              <a:buNone/>
            </a:pPr>
            <a:r>
              <a:rPr lang="ru-RU" sz="9600" b="1" i="1" spc="-1" dirty="0" err="1" smtClean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Microsoft YaHei"/>
              </a:rPr>
              <a:t>Грехова</a:t>
            </a:r>
            <a:r>
              <a:rPr lang="ru-RU" sz="9600" b="1" i="1" spc="-1" dirty="0" smtClean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Microsoft YaHei"/>
              </a:rPr>
              <a:t> </a:t>
            </a:r>
            <a:r>
              <a:rPr lang="ru-RU" sz="9600" b="1" i="1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Microsoft YaHei"/>
              </a:rPr>
              <a:t>Ирина Сергеевна , </a:t>
            </a:r>
            <a:endParaRPr lang="ru-RU" sz="9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 algn="r">
              <a:lnSpc>
                <a:spcPct val="100000"/>
              </a:lnSpc>
              <a:buNone/>
            </a:pPr>
            <a:r>
              <a:rPr lang="ru-RU" sz="9600" b="1" i="1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Microsoft YaHei"/>
              </a:rPr>
              <a:t>учитель начальных классов.</a:t>
            </a:r>
            <a:endParaRPr lang="ru-RU" sz="9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 algn="r">
              <a:lnSpc>
                <a:spcPct val="100000"/>
              </a:lnSpc>
              <a:buNone/>
            </a:pPr>
            <a:r>
              <a:rPr lang="ru-RU" sz="9600" b="1" i="1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Microsoft YaHei"/>
              </a:rPr>
              <a:t>Математика «Перспектива», </a:t>
            </a:r>
            <a:r>
              <a:rPr lang="ru-RU" sz="9600" b="1" i="1" spc="-1" dirty="0" smtClean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Microsoft YaHei"/>
              </a:rPr>
              <a:t>4 класс</a:t>
            </a:r>
            <a:endParaRPr lang="ru-RU" sz="96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 algn="r">
              <a:lnSpc>
                <a:spcPct val="100000"/>
              </a:lnSpc>
              <a:buNone/>
            </a:pPr>
            <a:endParaRPr lang="ru-RU" sz="7400" b="1" i="1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icrosoft YaHei"/>
            </a:endParaRPr>
          </a:p>
          <a:p>
            <a:pPr marL="0" indent="0" algn="r">
              <a:lnSpc>
                <a:spcPct val="100000"/>
              </a:lnSpc>
              <a:buNone/>
            </a:pPr>
            <a:endParaRPr lang="ru-RU" sz="2400" b="1" i="1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icrosoft YaHei"/>
            </a:endParaRPr>
          </a:p>
          <a:p>
            <a:pPr marL="0" indent="0" algn="r">
              <a:lnSpc>
                <a:spcPct val="100000"/>
              </a:lnSpc>
              <a:buNone/>
            </a:pPr>
            <a:endParaRPr lang="ru-RU" sz="2400" b="1" i="1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icrosoft YaHei"/>
            </a:endParaRPr>
          </a:p>
          <a:p>
            <a:pPr marL="0" indent="0" algn="r">
              <a:lnSpc>
                <a:spcPct val="100000"/>
              </a:lnSpc>
              <a:buNone/>
            </a:pPr>
            <a:endParaRPr lang="ru-RU" b="1" i="1" spc="-1" dirty="0" smtClean="0">
              <a:solidFill>
                <a:srgbClr val="002060"/>
              </a:solidFill>
              <a:uFill>
                <a:solidFill>
                  <a:srgbClr val="FFFFFF"/>
                </a:solidFill>
              </a:uFill>
              <a:latin typeface="Times New Roman"/>
              <a:ea typeface="Microsoft YaHei"/>
            </a:endParaRPr>
          </a:p>
          <a:p>
            <a:pPr marL="0" indent="0" algn="r">
              <a:lnSpc>
                <a:spcPct val="100000"/>
              </a:lnSpc>
              <a:buNone/>
            </a:pPr>
            <a:endParaRPr lang="ru-RU" b="1" i="1" spc="-1" dirty="0">
              <a:solidFill>
                <a:srgbClr val="002060"/>
              </a:solidFill>
              <a:uFill>
                <a:solidFill>
                  <a:srgbClr val="FFFFFF"/>
                </a:solidFill>
              </a:uFill>
              <a:latin typeface="Times New Roman"/>
              <a:ea typeface="Microsoft YaHei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9600" b="1" i="1" spc="-1" dirty="0" smtClean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Microsoft YaHei"/>
              </a:rPr>
              <a:t>Санкт- </a:t>
            </a:r>
            <a:r>
              <a:rPr lang="ru-RU" sz="9600" b="1" i="1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Microsoft YaHei"/>
              </a:rPr>
              <a:t>Петербург</a:t>
            </a:r>
            <a:endParaRPr lang="ru-RU" sz="9600" b="1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9600" b="1" i="1" spc="-1" dirty="0" smtClean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Microsoft YaHei"/>
              </a:rPr>
              <a:t>2020г</a:t>
            </a:r>
            <a:r>
              <a:rPr lang="ru-RU" sz="9600" b="1" i="1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Microsoft YaHei"/>
              </a:rPr>
              <a:t>.</a:t>
            </a:r>
            <a:endParaRPr lang="ru-RU" sz="9600" b="1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ru-RU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736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5572164" cy="2082792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bg1"/>
                </a:solidFill>
              </a:rPr>
              <a:t>Устная работа</a:t>
            </a:r>
            <a:endParaRPr lang="ru-RU" sz="6600" dirty="0">
              <a:solidFill>
                <a:schemeClr val="bg1"/>
              </a:solidFill>
            </a:endParaRPr>
          </a:p>
        </p:txBody>
      </p:sp>
      <p:pic>
        <p:nvPicPr>
          <p:cNvPr id="6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86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79637" y="198884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1246630"/>
            <a:ext cx="5544616" cy="320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4400" dirty="0" smtClean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220 </a:t>
            </a:r>
            <a:r>
              <a:rPr lang="ru-RU" sz="44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 стали                            1200 т угля</a:t>
            </a: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44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1200 пар обуви                     2700 экз. книг</a:t>
            </a:r>
            <a:endParaRPr lang="ru-RU" sz="4400" dirty="0">
              <a:latin typeface="Monotype Corsiva" panose="03010101010201010101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620688"/>
            <a:ext cx="40991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Monotype Corsiva" panose="03010101010201010101" pitchFamily="66" charset="0"/>
              </a:rPr>
              <a:t>1 минута для страны </a:t>
            </a:r>
          </a:p>
        </p:txBody>
      </p:sp>
    </p:spTree>
    <p:extLst>
      <p:ext uri="{BB962C8B-B14F-4D97-AF65-F5344CB8AC3E}">
        <p14:creationId xmlns:p14="http://schemas.microsoft.com/office/powerpoint/2010/main" val="227117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5572164" cy="2082792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bg1"/>
                </a:solidFill>
              </a:rPr>
              <a:t>Устная работа</a:t>
            </a:r>
            <a:endParaRPr lang="ru-RU" sz="6600" dirty="0">
              <a:solidFill>
                <a:schemeClr val="bg1"/>
              </a:solidFill>
            </a:endParaRPr>
          </a:p>
        </p:txBody>
      </p:sp>
      <p:pic>
        <p:nvPicPr>
          <p:cNvPr id="6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86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79637" y="198884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30011" y="2582057"/>
            <a:ext cx="7468711" cy="821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24, 30,60,7,28,31,100,12,29,32</a:t>
            </a:r>
            <a:endParaRPr lang="ru-RU" sz="4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83499" y="908720"/>
            <a:ext cx="33922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atin typeface="Monotype Corsiva" panose="03010101010201010101" pitchFamily="66" charset="0"/>
              </a:rPr>
              <a:t>Найдите лишнее</a:t>
            </a:r>
          </a:p>
        </p:txBody>
      </p:sp>
    </p:spTree>
    <p:extLst>
      <p:ext uri="{BB962C8B-B14F-4D97-AF65-F5344CB8AC3E}">
        <p14:creationId xmlns:p14="http://schemas.microsoft.com/office/powerpoint/2010/main" val="287387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70586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Monotype Corsiva" panose="03010101010201010101" pitchFamily="66" charset="0"/>
              </a:rPr>
              <a:t>Тема урока : «Время. Единицы времени».</a:t>
            </a:r>
            <a:endParaRPr lang="ru-RU" sz="6000" dirty="0"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70586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Monotype Corsiva" panose="03010101010201010101" pitchFamily="66" charset="0"/>
              </a:rPr>
              <a:t>Цель урока: повторить </a:t>
            </a:r>
            <a:r>
              <a:rPr lang="ru-RU" sz="6000" dirty="0">
                <a:latin typeface="Monotype Corsiva" panose="03010101010201010101" pitchFamily="66" charset="0"/>
              </a:rPr>
              <a:t>и закрепить </a:t>
            </a:r>
            <a:r>
              <a:rPr lang="ru-RU" sz="6000" dirty="0" smtClean="0">
                <a:latin typeface="Monotype Corsiva" panose="03010101010201010101" pitchFamily="66" charset="0"/>
              </a:rPr>
              <a:t>полученные знания </a:t>
            </a:r>
            <a:r>
              <a:rPr lang="ru-RU" sz="6000" dirty="0">
                <a:latin typeface="Monotype Corsiva" panose="03010101010201010101" pitchFamily="66" charset="0"/>
              </a:rPr>
              <a:t>об изученных единицах времени</a:t>
            </a:r>
          </a:p>
        </p:txBody>
      </p:sp>
    </p:spTree>
    <p:extLst>
      <p:ext uri="{BB962C8B-B14F-4D97-AF65-F5344CB8AC3E}">
        <p14:creationId xmlns:p14="http://schemas.microsoft.com/office/powerpoint/2010/main" val="236123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1249363"/>
            <a:ext cx="4999037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9871" y="530438"/>
            <a:ext cx="18197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Monotype Corsiva" panose="03010101010201010101" pitchFamily="66" charset="0"/>
              </a:rPr>
              <a:t>Солнечные</a:t>
            </a:r>
            <a:endParaRPr lang="ru-RU" sz="32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2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419872" y="395372"/>
            <a:ext cx="26933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Monotype Corsiva" panose="03010101010201010101" pitchFamily="66" charset="0"/>
              </a:rPr>
              <a:t>Маятниковые</a:t>
            </a:r>
            <a:endParaRPr lang="ru-RU" sz="3600" b="1" dirty="0">
              <a:latin typeface="Monotype Corsiva" panose="03010101010201010101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962025"/>
            <a:ext cx="3713163" cy="493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924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419872" y="395372"/>
            <a:ext cx="18485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atin typeface="Monotype Corsiva" panose="03010101010201010101" pitchFamily="66" charset="0"/>
              </a:rPr>
              <a:t>Песочные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913" y="1676400"/>
            <a:ext cx="5718175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413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4" y="-794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419872" y="395372"/>
            <a:ext cx="15568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>
                <a:latin typeface="Monotype Corsiva" panose="03010101010201010101" pitchFamily="66" charset="0"/>
              </a:rPr>
              <a:t>Гелевые</a:t>
            </a:r>
            <a:endParaRPr lang="ru-RU" sz="3600" b="1" dirty="0">
              <a:latin typeface="Monotype Corsiva" panose="03010101010201010101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600" y="958850"/>
            <a:ext cx="4621213" cy="493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509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419872" y="395372"/>
            <a:ext cx="19447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atin typeface="Monotype Corsiva" panose="03010101010201010101" pitchFamily="66" charset="0"/>
              </a:rPr>
              <a:t>Башенные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703" y="962818"/>
            <a:ext cx="3932237" cy="493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384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419872" y="395372"/>
            <a:ext cx="19319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atin typeface="Monotype Corsiva" panose="03010101010201010101" pitchFamily="66" charset="0"/>
              </a:rPr>
              <a:t>Наручные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49" y="1268760"/>
            <a:ext cx="5218113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128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86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686800" cy="452596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66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 для головы полезное занятье!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66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 от безделья не зевать,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66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Полезно голову ломать!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903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9339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33863" y="258907"/>
            <a:ext cx="35477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atin typeface="Monotype Corsiva" panose="03010101010201010101" pitchFamily="66" charset="0"/>
              </a:rPr>
              <a:t>Составьте кластер</a:t>
            </a:r>
          </a:p>
        </p:txBody>
      </p:sp>
      <p:sp>
        <p:nvSpPr>
          <p:cNvPr id="4" name="Овал 3"/>
          <p:cNvSpPr/>
          <p:nvPr/>
        </p:nvSpPr>
        <p:spPr>
          <a:xfrm>
            <a:off x="2843808" y="2384884"/>
            <a:ext cx="2871171" cy="10801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Время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156176" y="21328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149780" y="2601778"/>
            <a:ext cx="25546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«Единицы измерения времени»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 flipV="1">
            <a:off x="2555776" y="1844824"/>
            <a:ext cx="1080120" cy="540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79070">
            <a:off x="4233723" y="3763332"/>
            <a:ext cx="1090613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869" y="2695440"/>
            <a:ext cx="1090613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38845">
            <a:off x="4747957" y="1648192"/>
            <a:ext cx="1090613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85238">
            <a:off x="5192334" y="3542694"/>
            <a:ext cx="1090613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14786">
            <a:off x="2926743" y="3743390"/>
            <a:ext cx="1090613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49315">
            <a:off x="1991896" y="3259534"/>
            <a:ext cx="1090613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94054">
            <a:off x="5642490" y="2183668"/>
            <a:ext cx="1090613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11772">
            <a:off x="3317025" y="1559100"/>
            <a:ext cx="1090613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вал 8"/>
          <p:cNvSpPr/>
          <p:nvPr/>
        </p:nvSpPr>
        <p:spPr>
          <a:xfrm>
            <a:off x="5134374" y="836712"/>
            <a:ext cx="1567108" cy="82344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32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482" y="1847715"/>
            <a:ext cx="15906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3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501" y="4572022"/>
            <a:ext cx="15906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4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7928" y="4192330"/>
            <a:ext cx="15906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5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442" y="4629218"/>
            <a:ext cx="15906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6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24297"/>
            <a:ext cx="15906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7" name="Picture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43573"/>
            <a:ext cx="15906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8" name="Picture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527" y="1412255"/>
            <a:ext cx="15906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9" name="Picture 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538" y="3071813"/>
            <a:ext cx="15906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037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9339"/>
            <a:ext cx="9144000" cy="6858000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2843808" y="2384884"/>
            <a:ext cx="2871171" cy="10801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Время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156176" y="21328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149780" y="2601778"/>
            <a:ext cx="25546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«Единицы измерения времени»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 flipV="1">
            <a:off x="2555776" y="1844824"/>
            <a:ext cx="1080120" cy="540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79070">
            <a:off x="4233723" y="3763332"/>
            <a:ext cx="1090613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869" y="2695440"/>
            <a:ext cx="1090613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38845">
            <a:off x="4747957" y="1648192"/>
            <a:ext cx="1090613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85238">
            <a:off x="5192334" y="3542694"/>
            <a:ext cx="1090613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14786">
            <a:off x="2926743" y="3743390"/>
            <a:ext cx="1090613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49315">
            <a:off x="1991896" y="3259534"/>
            <a:ext cx="1090613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94054">
            <a:off x="5642490" y="2183668"/>
            <a:ext cx="1090613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11772">
            <a:off x="3317025" y="1559100"/>
            <a:ext cx="1090613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вал 8"/>
          <p:cNvSpPr/>
          <p:nvPr/>
        </p:nvSpPr>
        <p:spPr>
          <a:xfrm>
            <a:off x="5134374" y="836712"/>
            <a:ext cx="1567108" cy="82344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232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482" y="1847715"/>
            <a:ext cx="15906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3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501" y="4572022"/>
            <a:ext cx="15906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4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7928" y="4192330"/>
            <a:ext cx="15906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5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442" y="4629218"/>
            <a:ext cx="15906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6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24297"/>
            <a:ext cx="15906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7" name="Picture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43573"/>
            <a:ext cx="15906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8" name="Picture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527" y="1412255"/>
            <a:ext cx="15906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9" name="Picture 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538" y="3071813"/>
            <a:ext cx="15906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639444" y="559713"/>
            <a:ext cx="14233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Тысячелетие</a:t>
            </a:r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694177" y="1063769"/>
            <a:ext cx="532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Век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81875" y="2317522"/>
            <a:ext cx="502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год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092280" y="3465004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Месяц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248541" y="4366377"/>
            <a:ext cx="904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Неделя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975658" y="4909810"/>
            <a:ext cx="734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Сутки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854922" y="4855389"/>
            <a:ext cx="617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Час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1259632" y="4040350"/>
            <a:ext cx="934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Минута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1243169" y="1649064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Секунда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865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061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Monotype Corsiva" panose="03010101010201010101" pitchFamily="66" charset="0"/>
              </a:rPr>
              <a:t>Проверь себя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547813" y="1125538"/>
            <a:ext cx="7137400" cy="499903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313" indent="-341313" defTabSz="449263">
              <a:lnSpc>
                <a:spcPct val="83000"/>
              </a:lnSpc>
            </a:pPr>
            <a:r>
              <a:rPr lang="ru-RU" altLang="ru-RU" sz="3600" b="1" smtClean="0">
                <a:latin typeface="Times New Roman" pitchFamily="18" charset="0"/>
                <a:cs typeface="Times New Roman" pitchFamily="18" charset="0"/>
              </a:rPr>
              <a:t>1век               60 с</a:t>
            </a:r>
          </a:p>
          <a:p>
            <a:pPr marL="341313" indent="-341313" defTabSz="449263">
              <a:lnSpc>
                <a:spcPct val="83000"/>
              </a:lnSpc>
            </a:pPr>
            <a:r>
              <a:rPr lang="ru-RU" altLang="ru-RU" sz="3600" b="1" smtClean="0">
                <a:latin typeface="Times New Roman" pitchFamily="18" charset="0"/>
                <a:cs typeface="Times New Roman" pitchFamily="18" charset="0"/>
              </a:rPr>
              <a:t>1 год              60 мин</a:t>
            </a:r>
          </a:p>
          <a:p>
            <a:pPr marL="341313" indent="-341313" defTabSz="449263">
              <a:lnSpc>
                <a:spcPct val="83000"/>
              </a:lnSpc>
            </a:pPr>
            <a:r>
              <a:rPr lang="ru-RU" altLang="ru-RU" sz="3600" b="1" smtClean="0">
                <a:latin typeface="Times New Roman" pitchFamily="18" charset="0"/>
                <a:cs typeface="Times New Roman" pitchFamily="18" charset="0"/>
              </a:rPr>
              <a:t>1 сут               7 сут</a:t>
            </a:r>
          </a:p>
          <a:p>
            <a:pPr marL="341313" indent="-341313" defTabSz="449263">
              <a:lnSpc>
                <a:spcPct val="83000"/>
              </a:lnSpc>
            </a:pPr>
            <a:r>
              <a:rPr lang="ru-RU" altLang="ru-RU" sz="3600" b="1" smtClean="0">
                <a:latin typeface="Times New Roman" pitchFamily="18" charset="0"/>
                <a:cs typeface="Times New Roman" pitchFamily="18" charset="0"/>
              </a:rPr>
              <a:t>1 ч                  24 ч</a:t>
            </a:r>
          </a:p>
          <a:p>
            <a:pPr marL="341313" indent="-341313" defTabSz="449263">
              <a:lnSpc>
                <a:spcPct val="83000"/>
              </a:lnSpc>
            </a:pPr>
            <a:r>
              <a:rPr lang="ru-RU" altLang="ru-RU" sz="3600" b="1" smtClean="0">
                <a:latin typeface="Times New Roman" pitchFamily="18" charset="0"/>
                <a:cs typeface="Times New Roman" pitchFamily="18" charset="0"/>
              </a:rPr>
              <a:t>1 мин             30 сут или 31сут (в       </a:t>
            </a:r>
          </a:p>
          <a:p>
            <a:pPr marL="341313" indent="-341313" defTabSz="449263">
              <a:lnSpc>
                <a:spcPct val="83000"/>
              </a:lnSpc>
              <a:buFontTx/>
              <a:buNone/>
            </a:pPr>
            <a:r>
              <a:rPr lang="ru-RU" altLang="ru-RU" sz="3600" b="1" smtClean="0">
                <a:latin typeface="Times New Roman" pitchFamily="18" charset="0"/>
                <a:cs typeface="Times New Roman" pitchFamily="18" charset="0"/>
              </a:rPr>
              <a:t>                       феврале 28 или29)</a:t>
            </a:r>
          </a:p>
          <a:p>
            <a:pPr marL="341313" indent="-341313" defTabSz="449263">
              <a:lnSpc>
                <a:spcPct val="83000"/>
              </a:lnSpc>
            </a:pPr>
            <a:r>
              <a:rPr lang="ru-RU" altLang="ru-RU" sz="3600" b="1" smtClean="0">
                <a:latin typeface="Times New Roman" pitchFamily="18" charset="0"/>
                <a:cs typeface="Times New Roman" pitchFamily="18" charset="0"/>
              </a:rPr>
              <a:t>1неделя         100 лет</a:t>
            </a:r>
          </a:p>
          <a:p>
            <a:pPr marL="341313" indent="-341313" defTabSz="449263">
              <a:lnSpc>
                <a:spcPct val="83000"/>
              </a:lnSpc>
            </a:pPr>
            <a:r>
              <a:rPr lang="ru-RU" altLang="ru-RU" sz="3600" b="1" smtClean="0">
                <a:latin typeface="Times New Roman" pitchFamily="18" charset="0"/>
                <a:cs typeface="Times New Roman" pitchFamily="18" charset="0"/>
              </a:rPr>
              <a:t>1 месяц          365 или 366 сут</a:t>
            </a:r>
          </a:p>
          <a:p>
            <a:pPr marL="341313" indent="-341313" defTabSz="449263">
              <a:lnSpc>
                <a:spcPct val="83000"/>
              </a:lnSpc>
              <a:buFontTx/>
              <a:buNone/>
            </a:pPr>
            <a:r>
              <a:rPr lang="ru-RU" altLang="ru-RU" sz="3600" b="1" smtClean="0">
                <a:latin typeface="Times New Roman" pitchFamily="18" charset="0"/>
                <a:cs typeface="Times New Roman" pitchFamily="18" charset="0"/>
              </a:rPr>
              <a:t>                        12 мес</a:t>
            </a:r>
          </a:p>
          <a:p>
            <a:pPr marL="341313" indent="-341313" defTabSz="449263">
              <a:lnSpc>
                <a:spcPct val="83000"/>
              </a:lnSpc>
            </a:pPr>
            <a:endParaRPr lang="ru-RU" altLang="ru-RU" sz="2800" dirty="0" smtClean="0">
              <a:latin typeface="Times New Roman" pitchFamily="18" charset="0"/>
            </a:endParaRPr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2627313" y="1341438"/>
            <a:ext cx="2016125" cy="324008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2916238" y="2133600"/>
            <a:ext cx="1800225" cy="302418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>
            <a:off x="2916238" y="2133600"/>
            <a:ext cx="1727200" cy="36004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auto">
          <a:xfrm>
            <a:off x="2843213" y="2565400"/>
            <a:ext cx="1728787" cy="5762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 flipV="1">
            <a:off x="2771775" y="1341438"/>
            <a:ext cx="1943100" cy="216058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auto">
          <a:xfrm flipV="1">
            <a:off x="2484438" y="1916113"/>
            <a:ext cx="2016125" cy="11525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" name="Line 11"/>
          <p:cNvSpPr>
            <a:spLocks noChangeShapeType="1"/>
          </p:cNvSpPr>
          <p:nvPr/>
        </p:nvSpPr>
        <p:spPr bwMode="auto">
          <a:xfrm flipV="1">
            <a:off x="3203575" y="2492375"/>
            <a:ext cx="1439863" cy="216058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 flipV="1">
            <a:off x="3132138" y="3573463"/>
            <a:ext cx="1512887" cy="1727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27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061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latin typeface="Monotype Corsiva" panose="03010101010201010101" pitchFamily="66" charset="0"/>
              </a:rPr>
              <a:t>Вырази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541083" y="764704"/>
            <a:ext cx="8568952" cy="396044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3600" dirty="0" smtClean="0"/>
          </a:p>
          <a:p>
            <a:pPr marL="0" indent="0">
              <a:buNone/>
            </a:pPr>
            <a:r>
              <a:rPr lang="ru-RU" sz="3600" dirty="0"/>
              <a:t> в сутках: 48 ч, 96 ч;</a:t>
            </a:r>
          </a:p>
          <a:p>
            <a:pPr marL="0" indent="0">
              <a:buNone/>
            </a:pPr>
            <a:r>
              <a:rPr lang="ru-RU" sz="3600" dirty="0"/>
              <a:t>                 в часах: 2 </a:t>
            </a:r>
            <a:r>
              <a:rPr lang="ru-RU" sz="3600" dirty="0" err="1"/>
              <a:t>сут</a:t>
            </a:r>
            <a:r>
              <a:rPr lang="ru-RU" sz="3600" dirty="0"/>
              <a:t>, 120 мин;</a:t>
            </a:r>
          </a:p>
          <a:p>
            <a:pPr marL="0" indent="0">
              <a:buNone/>
            </a:pPr>
            <a:r>
              <a:rPr lang="ru-RU" sz="3600" dirty="0"/>
              <a:t>                 в месяцах: 3 года, 8 лет и 4 </a:t>
            </a:r>
            <a:r>
              <a:rPr lang="ru-RU" sz="3600" dirty="0" err="1"/>
              <a:t>мес</a:t>
            </a:r>
            <a:r>
              <a:rPr lang="ru-RU" sz="3600" dirty="0"/>
              <a:t>;</a:t>
            </a:r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r>
              <a:rPr lang="ru-RU" sz="3600" dirty="0"/>
              <a:t>                 в годах: 60 </a:t>
            </a:r>
            <a:r>
              <a:rPr lang="ru-RU" sz="3600" dirty="0" err="1"/>
              <a:t>мес</a:t>
            </a:r>
            <a:r>
              <a:rPr lang="ru-RU" sz="3600" dirty="0"/>
              <a:t>, 84 </a:t>
            </a:r>
            <a:r>
              <a:rPr lang="ru-RU" sz="3600" dirty="0" err="1"/>
              <a:t>мес</a:t>
            </a:r>
            <a:r>
              <a:rPr lang="ru-RU" sz="3600" dirty="0"/>
              <a:t>;</a:t>
            </a:r>
          </a:p>
          <a:p>
            <a:pPr marL="0" indent="0">
              <a:buNone/>
            </a:pPr>
            <a:r>
              <a:rPr lang="ru-RU" sz="3600" dirty="0"/>
              <a:t>                 в секундах: 5 мин, 16 мин;</a:t>
            </a:r>
          </a:p>
          <a:p>
            <a:pPr marL="0" indent="0">
              <a:buNone/>
            </a:pPr>
            <a:r>
              <a:rPr lang="ru-RU" sz="3600" dirty="0"/>
              <a:t>                 в минутах: 600 с, 2 ч   .</a:t>
            </a:r>
          </a:p>
        </p:txBody>
      </p:sp>
    </p:spTree>
    <p:extLst>
      <p:ext uri="{BB962C8B-B14F-4D97-AF65-F5344CB8AC3E}">
        <p14:creationId xmlns:p14="http://schemas.microsoft.com/office/powerpoint/2010/main" val="394446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photoshop-kopona.com/uploads/posts/2016-04/1460898686_frames-for-photoshop-collection-for-children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99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43608" y="1531527"/>
            <a:ext cx="42484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100 лет </a:t>
            </a:r>
            <a:r>
              <a:rPr lang="ru-RU" sz="2400" dirty="0"/>
              <a:t>живи, </a:t>
            </a:r>
            <a:r>
              <a:rPr lang="ru-RU" sz="2400" dirty="0">
                <a:solidFill>
                  <a:srgbClr val="FF0000"/>
                </a:solidFill>
              </a:rPr>
              <a:t>100 лет</a:t>
            </a:r>
            <a:r>
              <a:rPr lang="ru-RU" sz="2400" dirty="0"/>
              <a:t> учись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dirty="0" smtClean="0"/>
              <a:t> </a:t>
            </a:r>
            <a:endParaRPr lang="ru-RU" sz="2400" dirty="0"/>
          </a:p>
          <a:p>
            <a:r>
              <a:rPr lang="ru-RU" sz="2400" dirty="0"/>
              <a:t>Обещанного </a:t>
            </a:r>
            <a:r>
              <a:rPr lang="ru-RU" sz="2400" dirty="0">
                <a:solidFill>
                  <a:srgbClr val="FF0000"/>
                </a:solidFill>
              </a:rPr>
              <a:t>36 месяцев</a:t>
            </a:r>
            <a:r>
              <a:rPr lang="ru-RU" sz="2400" dirty="0"/>
              <a:t> ждут. </a:t>
            </a:r>
            <a:endParaRPr lang="ru-RU" sz="2400" dirty="0" smtClean="0"/>
          </a:p>
          <a:p>
            <a:endParaRPr lang="ru-RU" sz="2400" dirty="0"/>
          </a:p>
          <a:p>
            <a:r>
              <a:rPr lang="ru-RU" sz="2400" dirty="0"/>
              <a:t> </a:t>
            </a:r>
          </a:p>
          <a:p>
            <a:r>
              <a:rPr lang="ru-RU" sz="2400" dirty="0"/>
              <a:t>Делу время, а потехе </a:t>
            </a:r>
            <a:r>
              <a:rPr lang="ru-RU" sz="2400" dirty="0">
                <a:solidFill>
                  <a:srgbClr val="FF0000"/>
                </a:solidFill>
              </a:rPr>
              <a:t>60 минут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dirty="0" smtClean="0"/>
              <a:t>  </a:t>
            </a:r>
            <a:endParaRPr lang="ru-RU" sz="2400" dirty="0"/>
          </a:p>
          <a:p>
            <a:r>
              <a:rPr lang="ru-RU" sz="2400" dirty="0">
                <a:solidFill>
                  <a:srgbClr val="FF0000"/>
                </a:solidFill>
              </a:rPr>
              <a:t>7 дней 12месяцев</a:t>
            </a:r>
            <a:r>
              <a:rPr lang="ru-RU" sz="2400" dirty="0"/>
              <a:t> кормит. </a:t>
            </a:r>
          </a:p>
        </p:txBody>
      </p:sp>
    </p:spTree>
    <p:extLst>
      <p:ext uri="{BB962C8B-B14F-4D97-AF65-F5344CB8AC3E}">
        <p14:creationId xmlns:p14="http://schemas.microsoft.com/office/powerpoint/2010/main" val="1845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photoshop-kopona.com/uploads/posts/2016-04/1460898686_frames-for-photoshop-collection-for-children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99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43608" y="1531527"/>
            <a:ext cx="42484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Век </a:t>
            </a:r>
            <a:r>
              <a:rPr lang="ru-RU" sz="2400" dirty="0" smtClean="0"/>
              <a:t>живи</a:t>
            </a:r>
            <a:r>
              <a:rPr lang="ru-RU" sz="2400" dirty="0"/>
              <a:t>, </a:t>
            </a:r>
            <a:r>
              <a:rPr lang="ru-RU" sz="2400" dirty="0" smtClean="0">
                <a:solidFill>
                  <a:srgbClr val="FF0000"/>
                </a:solidFill>
              </a:rPr>
              <a:t>Век </a:t>
            </a:r>
            <a:r>
              <a:rPr lang="ru-RU" sz="2400" dirty="0" smtClean="0"/>
              <a:t>учись.</a:t>
            </a:r>
          </a:p>
          <a:p>
            <a:endParaRPr lang="ru-RU" sz="2400" dirty="0"/>
          </a:p>
          <a:p>
            <a:r>
              <a:rPr lang="ru-RU" sz="2400" dirty="0" smtClean="0"/>
              <a:t> </a:t>
            </a:r>
            <a:endParaRPr lang="ru-RU" sz="2400" dirty="0"/>
          </a:p>
          <a:p>
            <a:r>
              <a:rPr lang="ru-RU" sz="2400" dirty="0"/>
              <a:t>Обещанного </a:t>
            </a:r>
            <a:r>
              <a:rPr lang="ru-RU" sz="2400" dirty="0" smtClean="0">
                <a:solidFill>
                  <a:srgbClr val="FF0000"/>
                </a:solidFill>
              </a:rPr>
              <a:t>три года</a:t>
            </a:r>
            <a:r>
              <a:rPr lang="ru-RU" sz="2400" dirty="0" smtClean="0"/>
              <a:t> </a:t>
            </a:r>
            <a:r>
              <a:rPr lang="ru-RU" sz="2400" dirty="0"/>
              <a:t>ждут. </a:t>
            </a:r>
            <a:endParaRPr lang="ru-RU" sz="2400" dirty="0" smtClean="0"/>
          </a:p>
          <a:p>
            <a:endParaRPr lang="ru-RU" sz="2400" dirty="0"/>
          </a:p>
          <a:p>
            <a:r>
              <a:rPr lang="ru-RU" sz="2400" dirty="0"/>
              <a:t> </a:t>
            </a:r>
          </a:p>
          <a:p>
            <a:r>
              <a:rPr lang="ru-RU" sz="2400" dirty="0"/>
              <a:t>Делу время, а потехе </a:t>
            </a:r>
            <a:r>
              <a:rPr lang="ru-RU" sz="2400" dirty="0" smtClean="0">
                <a:solidFill>
                  <a:srgbClr val="FF0000"/>
                </a:solidFill>
              </a:rPr>
              <a:t>час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dirty="0" smtClean="0"/>
              <a:t>  </a:t>
            </a:r>
            <a:endParaRPr lang="ru-RU" sz="2400" dirty="0"/>
          </a:p>
          <a:p>
            <a:r>
              <a:rPr lang="ru-RU" sz="2400" dirty="0" smtClean="0">
                <a:solidFill>
                  <a:srgbClr val="FF0000"/>
                </a:solidFill>
              </a:rPr>
              <a:t>Неделя год </a:t>
            </a:r>
            <a:r>
              <a:rPr lang="ru-RU" sz="2400" dirty="0" smtClean="0"/>
              <a:t>кормит</a:t>
            </a:r>
            <a:r>
              <a:rPr lang="ru-RU" sz="2400" dirty="0"/>
              <a:t>. </a:t>
            </a:r>
          </a:p>
        </p:txBody>
      </p:sp>
      <p:sp>
        <p:nvSpPr>
          <p:cNvPr id="2" name="Прямоугольная выноска 1"/>
          <p:cNvSpPr/>
          <p:nvPr/>
        </p:nvSpPr>
        <p:spPr>
          <a:xfrm rot="20814072">
            <a:off x="4857214" y="598166"/>
            <a:ext cx="2887987" cy="1577621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Спасибо, ребята!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68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061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Monotype Corsiva" panose="03010101010201010101" pitchFamily="66" charset="0"/>
              </a:rPr>
              <a:t>Проверь себя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541083" y="764704"/>
            <a:ext cx="8568952" cy="396044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>
                <a:latin typeface="Monotype Corsiva" panose="03010101010201010101" pitchFamily="66" charset="0"/>
              </a:rPr>
              <a:t>Достигли ли вы поставленной задачи?</a:t>
            </a:r>
          </a:p>
          <a:p>
            <a:pPr marL="0" indent="0">
              <a:buNone/>
            </a:pPr>
            <a:endParaRPr lang="ru-RU" sz="3600" dirty="0"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Monotype Corsiva" panose="03010101010201010101" pitchFamily="66" charset="0"/>
              </a:rPr>
              <a:t>Что у вас вызвало затруднение?</a:t>
            </a:r>
          </a:p>
          <a:p>
            <a:pPr marL="0" indent="0">
              <a:buNone/>
            </a:pPr>
            <a:endParaRPr lang="ru-RU" sz="3600" dirty="0"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Monotype Corsiva" panose="03010101010201010101" pitchFamily="66" charset="0"/>
              </a:rPr>
              <a:t>Какое задание вам понравилось? 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55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128" y="116632"/>
            <a:ext cx="895887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anose="03010101010201010101" pitchFamily="66" charset="0"/>
              </a:rPr>
              <a:t>Оцените свою деятельность на уроке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897294"/>
            <a:ext cx="644420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Monotype Corsiva" panose="03010101010201010101" pitchFamily="66" charset="0"/>
              </a:rPr>
              <a:t>«Улыбающийся»</a:t>
            </a:r>
            <a:r>
              <a:rPr lang="ru-RU" sz="3200" dirty="0">
                <a:latin typeface="Monotype Corsiva" panose="03010101010201010101" pitchFamily="66" charset="0"/>
              </a:rPr>
              <a:t>-</a:t>
            </a:r>
            <a:r>
              <a:rPr lang="ru-RU" sz="3200" b="1" dirty="0">
                <a:latin typeface="Monotype Corsiva" panose="03010101010201010101" pitchFamily="66" charset="0"/>
              </a:rPr>
              <a:t> </a:t>
            </a:r>
            <a:r>
              <a:rPr lang="ru-RU" sz="3200" dirty="0">
                <a:latin typeface="Monotype Corsiva" panose="03010101010201010101" pitchFamily="66" charset="0"/>
              </a:rPr>
              <a:t>отличное настроение я все понял на сегодняшнем </a:t>
            </a:r>
            <a:r>
              <a:rPr lang="ru-RU" sz="3200" dirty="0" smtClean="0">
                <a:latin typeface="Monotype Corsiva" panose="03010101010201010101" pitchFamily="66" charset="0"/>
              </a:rPr>
              <a:t>уроке</a:t>
            </a:r>
            <a:endParaRPr lang="ru-RU" sz="3200" dirty="0">
              <a:latin typeface="Monotype Corsiva" panose="03010101010201010101" pitchFamily="66" charset="0"/>
            </a:endParaRPr>
          </a:p>
          <a:p>
            <a:r>
              <a:rPr lang="ru-RU" sz="3200" b="1" dirty="0" smtClean="0">
                <a:latin typeface="Monotype Corsiva" panose="03010101010201010101" pitchFamily="66" charset="0"/>
              </a:rPr>
              <a:t>«Равнодушный</a:t>
            </a:r>
            <a:r>
              <a:rPr lang="ru-RU" sz="3200" b="1" dirty="0">
                <a:latin typeface="Monotype Corsiva" panose="03010101010201010101" pitchFamily="66" charset="0"/>
              </a:rPr>
              <a:t>»</a:t>
            </a:r>
            <a:r>
              <a:rPr lang="ru-RU" sz="3200" dirty="0">
                <a:latin typeface="Monotype Corsiva" panose="03010101010201010101" pitchFamily="66" charset="0"/>
              </a:rPr>
              <a:t>-</a:t>
            </a:r>
            <a:r>
              <a:rPr lang="ru-RU" sz="3200" b="1" dirty="0">
                <a:latin typeface="Monotype Corsiva" panose="03010101010201010101" pitchFamily="66" charset="0"/>
              </a:rPr>
              <a:t> </a:t>
            </a:r>
            <a:r>
              <a:rPr lang="ru-RU" sz="3200" dirty="0">
                <a:latin typeface="Monotype Corsiva" panose="03010101010201010101" pitchFamily="66" charset="0"/>
              </a:rPr>
              <a:t>у меня хорошее настроение,  я сегодня старался работать. </a:t>
            </a:r>
            <a:endParaRPr lang="ru-RU" sz="3200" dirty="0" smtClean="0">
              <a:latin typeface="Monotype Corsiva" panose="03010101010201010101" pitchFamily="66" charset="0"/>
            </a:endParaRPr>
          </a:p>
          <a:p>
            <a:r>
              <a:rPr lang="ru-RU" sz="3200" b="1" dirty="0" smtClean="0">
                <a:latin typeface="Monotype Corsiva" panose="03010101010201010101" pitchFamily="66" charset="0"/>
              </a:rPr>
              <a:t>« </a:t>
            </a:r>
            <a:r>
              <a:rPr lang="ru-RU" sz="3200" b="1" dirty="0">
                <a:latin typeface="Monotype Corsiva" panose="03010101010201010101" pitchFamily="66" charset="0"/>
              </a:rPr>
              <a:t>Грустный» </a:t>
            </a:r>
            <a:r>
              <a:rPr lang="ru-RU" sz="3200" dirty="0">
                <a:latin typeface="Monotype Corsiva" panose="03010101010201010101" pitchFamily="66" charset="0"/>
              </a:rPr>
              <a:t>- у меня плохое настроение, я сегодня работал не в полную силу, но я обещаю исправиться.</a:t>
            </a:r>
          </a:p>
        </p:txBody>
      </p:sp>
      <p:pic>
        <p:nvPicPr>
          <p:cNvPr id="10242" name="Picture 2" descr="http://media.morristechnology.com/webmedia/upload/connectstatesboro/article/b9d50c47b9080ccb5d908a0df0f27b739c44b13a25ce8e13ddaad96156cced4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788" y="1932273"/>
            <a:ext cx="1984887" cy="1488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img1.wikia.nocookie.net/__cb20120730010344/fairytail/images/d/de/Indifferen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275" y="3536375"/>
            <a:ext cx="1479911" cy="1476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cs8.pikabu.ru/images/big_size_comm/2016-10_2/14760867611935379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93" y="5039502"/>
            <a:ext cx="1692648" cy="169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061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Monotype Corsiva" panose="03010101010201010101" pitchFamily="66" charset="0"/>
              </a:rPr>
              <a:t>Источники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541083" y="764704"/>
            <a:ext cx="8568952" cy="396044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3600" dirty="0" smtClean="0"/>
          </a:p>
          <a:p>
            <a:pPr marL="0" indent="0">
              <a:buNone/>
            </a:pPr>
            <a:r>
              <a:rPr lang="en-US" sz="3600" dirty="0">
                <a:hlinkClick r:id="rId3"/>
              </a:rPr>
              <a:t>https://</a:t>
            </a:r>
            <a:r>
              <a:rPr lang="en-US" sz="3600" dirty="0" smtClean="0">
                <a:hlinkClick r:id="rId3"/>
              </a:rPr>
              <a:t>yandex.ru/images</a:t>
            </a:r>
            <a:endParaRPr lang="ru-RU" sz="3600" dirty="0" smtClean="0"/>
          </a:p>
          <a:p>
            <a:pPr marL="0" indent="0">
              <a:buNone/>
            </a:pPr>
            <a:r>
              <a:rPr lang="en-US" sz="3600" dirty="0"/>
              <a:t>https://nsportal.ru/nachalnaya-shkola/matematika/2015/10/03/urok-prezentatsiya-edinitsy-vremeni</a:t>
            </a:r>
            <a:endParaRPr lang="ru-RU" sz="3600" dirty="0" smtClean="0"/>
          </a:p>
        </p:txBody>
      </p:sp>
    </p:spTree>
    <p:extLst>
      <p:ext uri="{BB962C8B-B14F-4D97-AF65-F5344CB8AC3E}">
        <p14:creationId xmlns:p14="http://schemas.microsoft.com/office/powerpoint/2010/main" val="389776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86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4122" y="764704"/>
            <a:ext cx="9146774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– </a:t>
            </a:r>
            <a:r>
              <a:rPr lang="ru-RU" sz="68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вы </a:t>
            </a:r>
            <a:r>
              <a:rPr lang="ru-RU" sz="6800" dirty="0" smtClean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понимаете значение выражения « </a:t>
            </a:r>
            <a:r>
              <a:rPr lang="ru-RU" sz="68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ломать </a:t>
            </a:r>
            <a:r>
              <a:rPr lang="ru-RU" sz="6800" dirty="0" smtClean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голову»?</a:t>
            </a:r>
            <a:r>
              <a:rPr lang="ru-RU" sz="68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8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800" dirty="0">
              <a:latin typeface="Monotype Corsiva" panose="03010101010201010101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" t="24920" r="59762" b="22178"/>
          <a:stretch/>
        </p:blipFill>
        <p:spPr bwMode="auto">
          <a:xfrm>
            <a:off x="3203848" y="1700808"/>
            <a:ext cx="3951464" cy="436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067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6343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325257" y="1772816"/>
            <a:ext cx="6975648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1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«Незнающие  пусть научатся,</a:t>
            </a:r>
          </a:p>
          <a:p>
            <a:r>
              <a:rPr lang="ru-RU" sz="61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знающие  пусть вспомнят ещё раз»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87128" y="332656"/>
            <a:ext cx="6154249" cy="10310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1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Девиз нашего урока:</a:t>
            </a:r>
          </a:p>
        </p:txBody>
      </p:sp>
    </p:spTree>
    <p:extLst>
      <p:ext uri="{BB962C8B-B14F-4D97-AF65-F5344CB8AC3E}">
        <p14:creationId xmlns:p14="http://schemas.microsoft.com/office/powerpoint/2010/main" val="378356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5572164" cy="2082792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bg1"/>
                </a:solidFill>
              </a:rPr>
              <a:t>Устная работа</a:t>
            </a:r>
            <a:endParaRPr lang="ru-RU" sz="6600" dirty="0">
              <a:solidFill>
                <a:schemeClr val="bg1"/>
              </a:solidFill>
            </a:endParaRPr>
          </a:p>
        </p:txBody>
      </p:sp>
      <p:pic>
        <p:nvPicPr>
          <p:cNvPr id="6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86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79637" y="198884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6302" y="404664"/>
            <a:ext cx="745814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40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Разминка (числовой фокус)</a:t>
            </a:r>
          </a:p>
          <a:p>
            <a:r>
              <a:rPr lang="ru-RU" sz="40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Задумайте любое число, кроме 0.</a:t>
            </a:r>
          </a:p>
          <a:p>
            <a:r>
              <a:rPr lang="ru-RU" sz="40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Прибавьте к нему 15.</a:t>
            </a:r>
          </a:p>
          <a:p>
            <a:r>
              <a:rPr lang="ru-RU" sz="40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Отнимите 9.</a:t>
            </a:r>
          </a:p>
          <a:p>
            <a:r>
              <a:rPr lang="ru-RU" sz="40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Прибавьте 27.</a:t>
            </a:r>
          </a:p>
          <a:p>
            <a:r>
              <a:rPr lang="ru-RU" sz="40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Отнимите задуманное число.</a:t>
            </a:r>
          </a:p>
          <a:p>
            <a:r>
              <a:rPr lang="ru-RU" sz="40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Назовите полученный </a:t>
            </a:r>
            <a:r>
              <a:rPr lang="ru-RU" sz="4000" dirty="0" smtClean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r>
              <a:rPr lang="ru-RU" sz="40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5572164" cy="2082792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bg1"/>
                </a:solidFill>
              </a:rPr>
              <a:t>Устная работа</a:t>
            </a:r>
            <a:endParaRPr lang="ru-RU" sz="6600" dirty="0">
              <a:solidFill>
                <a:schemeClr val="bg1"/>
              </a:solidFill>
            </a:endParaRPr>
          </a:p>
        </p:txBody>
      </p:sp>
      <p:pic>
        <p:nvPicPr>
          <p:cNvPr id="6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86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79637" y="198884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4489" y="3140968"/>
            <a:ext cx="4572000" cy="1600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+ 15 – 9 + 27 – с</a:t>
            </a:r>
            <a:endParaRPr lang="ru-RU" sz="4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+ 15 – 9 + 27 – 5</a:t>
            </a:r>
            <a:endParaRPr lang="ru-RU" sz="4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905961"/>
            <a:ext cx="57606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Monotype Corsiva" panose="03010101010201010101" pitchFamily="66" charset="0"/>
                <a:ea typeface="MingLiU-ExtB" panose="02020500000000000000" pitchFamily="18" charset="-120"/>
              </a:rPr>
              <a:t>(</a:t>
            </a:r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r>
              <a:rPr lang="ru-RU" sz="3200" b="1" dirty="0" smtClean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b="1" dirty="0">
              <a:latin typeface="Monotype Corsiva" panose="03010101010201010101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Почему у всех получилось 33? </a:t>
            </a:r>
            <a:r>
              <a:rPr lang="ru-RU" sz="3200" b="1" dirty="0" smtClean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вы это объясните?</a:t>
            </a:r>
          </a:p>
        </p:txBody>
      </p:sp>
    </p:spTree>
    <p:extLst>
      <p:ext uri="{BB962C8B-B14F-4D97-AF65-F5344CB8AC3E}">
        <p14:creationId xmlns:p14="http://schemas.microsoft.com/office/powerpoint/2010/main" val="72063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5572164" cy="2082792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bg1"/>
                </a:solidFill>
              </a:rPr>
              <a:t>Устная работа</a:t>
            </a:r>
            <a:endParaRPr lang="ru-RU" sz="6600" dirty="0">
              <a:solidFill>
                <a:schemeClr val="bg1"/>
              </a:solidFill>
            </a:endParaRPr>
          </a:p>
        </p:txBody>
      </p:sp>
      <p:pic>
        <p:nvPicPr>
          <p:cNvPr id="6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513" y="-11507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79637" y="198884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56006" y="2069577"/>
            <a:ext cx="4572000" cy="8252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ru-RU" sz="4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93895" y="0"/>
            <a:ext cx="6777992" cy="653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 верное утверждение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1час = 50 мин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1 год = 12 месяцев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в) 1 сутки = 12 часов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 ошибки, если они есть: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самый короткий месяц - февраль;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декабрь - первый месяц в году;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в) март-первый месяц весны.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Самая крупная единица измерения времени из данных: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месяц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 </a:t>
            </a: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час;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год.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11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5572164" cy="2082792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bg1"/>
                </a:solidFill>
              </a:rPr>
              <a:t>Устная работа</a:t>
            </a:r>
            <a:endParaRPr lang="ru-RU" sz="6600" dirty="0">
              <a:solidFill>
                <a:schemeClr val="bg1"/>
              </a:solidFill>
            </a:endParaRPr>
          </a:p>
        </p:txBody>
      </p:sp>
      <p:pic>
        <p:nvPicPr>
          <p:cNvPr id="6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513" y="-11507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79637" y="198884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56006" y="2069577"/>
            <a:ext cx="4572000" cy="8252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ru-RU" sz="4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93895" y="0"/>
            <a:ext cx="6777992" cy="653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 верное утверждение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1час = 50 мин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20955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1 год = 12 месяцев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в) 1 сутки = 12 часов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 ошибки, если они есть: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самый короткий месяц - февраль;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20955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декабрь - первый месяц в году;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в) март-первый месяц весны.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Самая крупная единица измерения времени из данных: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месяц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 </a:t>
            </a: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час;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2095500" algn="l"/>
              </a:tabLs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год.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50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5572164" cy="2082792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bg1"/>
                </a:solidFill>
              </a:rPr>
              <a:t>Устная работа</a:t>
            </a:r>
            <a:endParaRPr lang="ru-RU" sz="6600" dirty="0">
              <a:solidFill>
                <a:schemeClr val="bg1"/>
              </a:solidFill>
            </a:endParaRPr>
          </a:p>
        </p:txBody>
      </p:sp>
      <p:pic>
        <p:nvPicPr>
          <p:cNvPr id="6" name="Picture 2" descr="C:\Documents and Settings\Admin\Мои документы\Мои рисунки\shablony-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86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79637" y="198884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07328" y="688666"/>
            <a:ext cx="6681095" cy="3960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Запишите как можно больше слов или фраз : Что можно сделать за минуту? </a:t>
            </a: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44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ПОДУМАЙ</a:t>
            </a: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095500" algn="l"/>
              </a:tabLst>
            </a:pPr>
            <a:r>
              <a:rPr lang="ru-RU" sz="4400" dirty="0"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ЗАПИШИ</a:t>
            </a:r>
          </a:p>
        </p:txBody>
      </p:sp>
    </p:spTree>
    <p:extLst>
      <p:ext uri="{BB962C8B-B14F-4D97-AF65-F5344CB8AC3E}">
        <p14:creationId xmlns:p14="http://schemas.microsoft.com/office/powerpoint/2010/main" val="91377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B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1035</TotalTime>
  <Words>606</Words>
  <Application>Microsoft Office PowerPoint</Application>
  <PresentationFormat>Экран (4:3)</PresentationFormat>
  <Paragraphs>156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6" baseType="lpstr">
      <vt:lpstr>Microsoft YaHei</vt:lpstr>
      <vt:lpstr>MingLiU-ExtB</vt:lpstr>
      <vt:lpstr>Arial</vt:lpstr>
      <vt:lpstr>Calibri</vt:lpstr>
      <vt:lpstr>Monotype Corsiva</vt:lpstr>
      <vt:lpstr>Times New Roman</vt:lpstr>
      <vt:lpstr>Wingdings</vt:lpstr>
      <vt:lpstr>Тема Office</vt:lpstr>
      <vt:lpstr>«Время. Единицы времени»</vt:lpstr>
      <vt:lpstr>Презентация PowerPoint</vt:lpstr>
      <vt:lpstr>– Как вы понимаете значение выражения « ломать голову»? </vt:lpstr>
      <vt:lpstr>Презентация PowerPoint</vt:lpstr>
      <vt:lpstr>Устная работа</vt:lpstr>
      <vt:lpstr>Устная работа</vt:lpstr>
      <vt:lpstr>Устная работа</vt:lpstr>
      <vt:lpstr>Устная работа</vt:lpstr>
      <vt:lpstr>Устная работа</vt:lpstr>
      <vt:lpstr>Устная работа</vt:lpstr>
      <vt:lpstr>Устная работа</vt:lpstr>
      <vt:lpstr>Тема урока : «Время. Единицы времени».</vt:lpstr>
      <vt:lpstr>Цель урока: повторить и закрепить полученные знания об изученных единицах времени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Проверь себя</vt:lpstr>
      <vt:lpstr>Вырази</vt:lpstr>
      <vt:lpstr>Презентация PowerPoint</vt:lpstr>
      <vt:lpstr>Презентация PowerPoint</vt:lpstr>
      <vt:lpstr>Проверь себя</vt:lpstr>
      <vt:lpstr>Презентация PowerPoint</vt:lpstr>
      <vt:lpstr>Источники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Ирина</cp:lastModifiedBy>
  <cp:revision>64</cp:revision>
  <dcterms:created xsi:type="dcterms:W3CDTF">2014-03-27T12:21:23Z</dcterms:created>
  <dcterms:modified xsi:type="dcterms:W3CDTF">2020-02-07T12:18:54Z</dcterms:modified>
</cp:coreProperties>
</file>