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70" r:id="rId4"/>
    <p:sldId id="278" r:id="rId5"/>
    <p:sldId id="271" r:id="rId6"/>
    <p:sldId id="279" r:id="rId7"/>
    <p:sldId id="287" r:id="rId8"/>
    <p:sldId id="288" r:id="rId9"/>
    <p:sldId id="289" r:id="rId10"/>
    <p:sldId id="293" r:id="rId11"/>
    <p:sldId id="290" r:id="rId12"/>
    <p:sldId id="291" r:id="rId13"/>
    <p:sldId id="292" r:id="rId14"/>
    <p:sldId id="294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275" r:id="rId26"/>
    <p:sldId id="27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1" autoAdjust="0"/>
    <p:restoredTop sz="94719" autoAdjust="0"/>
  </p:normalViewPr>
  <p:slideViewPr>
    <p:cSldViewPr>
      <p:cViewPr varScale="1">
        <p:scale>
          <a:sx n="108" d="100"/>
          <a:sy n="108" d="100"/>
        </p:scale>
        <p:origin x="100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159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71678"/>
          </a:xfrm>
        </p:spPr>
        <p:txBody>
          <a:bodyPr>
            <a:noAutofit/>
          </a:bodyPr>
          <a:lstStyle/>
          <a:p>
            <a:pPr algn="ctr"/>
            <a:r>
              <a:rPr lang="ru-RU" sz="3200" b="0" dirty="0">
                <a:solidFill>
                  <a:schemeClr val="bg2">
                    <a:lumMod val="50000"/>
                  </a:schemeClr>
                </a:solidFill>
              </a:rPr>
              <a:t>Использование дидактических и народных игр в нравственно – патриотическом воспитании детей группы №7</a:t>
            </a:r>
          </a:p>
        </p:txBody>
      </p:sp>
      <p:pic>
        <p:nvPicPr>
          <p:cNvPr id="7" name="Рисунок 6" descr="IMG-20190207-WA000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7" y="1643049"/>
            <a:ext cx="7111641" cy="4429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143636" y="6000768"/>
            <a:ext cx="2786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Составили :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Борискина Н.М.</a:t>
            </a:r>
          </a:p>
          <a:p>
            <a:pPr algn="r"/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                    </a:t>
            </a:r>
            <a:r>
              <a:rPr lang="ru-RU" sz="14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Даюнова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Е.Д.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NEW 20 редких фото российских звезд, которые вы ещё не видели">
            <a:hlinkClick r:id="" action="ppaction://media"/>
            <a:extLst>
              <a:ext uri="{FF2B5EF4-FFF2-40B4-BE49-F238E27FC236}">
                <a16:creationId xmlns:a16="http://schemas.microsoft.com/office/drawing/2014/main" id="{9A091730-FBB3-451A-9310-0A8A0458F1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66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1" cy="500066"/>
          </a:xfrm>
        </p:spPr>
        <p:txBody>
          <a:bodyPr/>
          <a:lstStyle/>
          <a:p>
            <a:pPr algn="l"/>
            <a:r>
              <a:rPr lang="ru-RU" sz="2000" i="1" dirty="0"/>
              <a:t>Дидактическая игра «Черкесск. Было - стало.»</a:t>
            </a:r>
            <a:r>
              <a:rPr lang="ru-RU" sz="2000" dirty="0"/>
              <a:t> </a:t>
            </a:r>
            <a:br>
              <a:rPr lang="ru-RU" sz="20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выявить знания детей о прошлом и настоящем города Черкесска. </a:t>
            </a:r>
            <a:br>
              <a:rPr lang="ru-RU" sz="2000" i="1" dirty="0"/>
            </a:br>
            <a:endParaRPr lang="ru-RU" sz="2000" i="1" dirty="0"/>
          </a:p>
        </p:txBody>
      </p:sp>
      <p:pic>
        <p:nvPicPr>
          <p:cNvPr id="3" name="Рисунок 2" descr="0_1819e7_908422f6_XX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80" y="1071546"/>
            <a:ext cx="4784150" cy="3221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0_93ea2_c93c74df_ori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3711890"/>
            <a:ext cx="4714876" cy="3146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215238" cy="785818"/>
          </a:xfrm>
        </p:spPr>
        <p:txBody>
          <a:bodyPr/>
          <a:lstStyle/>
          <a:p>
            <a:pPr algn="l">
              <a:buNone/>
            </a:pP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2800" dirty="0"/>
            </a:b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14290"/>
            <a:ext cx="6215090" cy="73866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Д/и </a:t>
            </a:r>
            <a:r>
              <a:rPr lang="ru-RU" sz="1400" b="1" dirty="0"/>
              <a:t>«Моя малая Родина – Карачаево-Черкесия»</a:t>
            </a:r>
            <a:b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1400" b="1" dirty="0"/>
              <a:t>выявить знания детей о своей малой Родине.</a:t>
            </a:r>
          </a:p>
          <a:p>
            <a:endParaRPr lang="ru-RU" sz="1400" dirty="0"/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928670"/>
            <a:ext cx="2352083" cy="4193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714356"/>
            <a:ext cx="3066463" cy="5466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1000108"/>
            <a:ext cx="2244032" cy="400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142852"/>
            <a:ext cx="7805766" cy="1143008"/>
          </a:xfrm>
        </p:spPr>
        <p:txBody>
          <a:bodyPr/>
          <a:lstStyle/>
          <a:p>
            <a:pPr algn="l"/>
            <a:r>
              <a:rPr lang="ru-RU" sz="2800" dirty="0"/>
              <a:t>Страна.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«Флаг России»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способствовать закреплению знаний Флага своей страны, закреплять основные цвета Флага, что они обозначают.</a:t>
            </a:r>
            <a:br>
              <a:rPr lang="ru-RU" sz="1400" dirty="0"/>
            </a:br>
            <a:br>
              <a:rPr lang="ru-RU" sz="2800" dirty="0"/>
            </a:b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928934"/>
            <a:ext cx="778674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  <a:p>
            <a:endParaRPr lang="ru-RU" sz="1400" dirty="0"/>
          </a:p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Д/и </a:t>
            </a:r>
            <a:r>
              <a:rPr lang="ru-RU" sz="1400" dirty="0"/>
              <a:t>«Герб России»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1400" dirty="0"/>
              <a:t>способствовать закреплению знаний Герба своей страны, закреплять знания о том, что нарисовано на Гербе и что это обозначает.</a:t>
            </a:r>
          </a:p>
        </p:txBody>
      </p:sp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3" y="1571612"/>
            <a:ext cx="2190765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1357297"/>
            <a:ext cx="2643206" cy="1982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4286256"/>
            <a:ext cx="3214678" cy="2411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4357694"/>
            <a:ext cx="3000364" cy="2250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215238" cy="785818"/>
          </a:xfrm>
        </p:spPr>
        <p:txBody>
          <a:bodyPr/>
          <a:lstStyle/>
          <a:p>
            <a:pPr algn="l">
              <a:buNone/>
            </a:pP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2800" dirty="0"/>
            </a:b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14290"/>
            <a:ext cx="6215090" cy="95410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Д/и </a:t>
            </a:r>
            <a:r>
              <a:rPr lang="ru-RU" sz="1400" dirty="0"/>
              <a:t>«Путешествие по планете Земля»</a:t>
            </a:r>
            <a:br>
              <a:rPr lang="ru-RU" sz="1400" dirty="0"/>
            </a:b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1400" dirty="0"/>
              <a:t>закрепить знания детей о том, что Земля-планета шарообразной формы. Помочь детям найти на глобусе воду, сушу.</a:t>
            </a:r>
          </a:p>
          <a:p>
            <a:endParaRPr lang="ru-RU" sz="1400" dirty="0"/>
          </a:p>
        </p:txBody>
      </p:sp>
      <p:pic>
        <p:nvPicPr>
          <p:cNvPr id="11" name="Рисунок 10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049" y="1071546"/>
            <a:ext cx="2845130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1071546"/>
            <a:ext cx="2845116" cy="5072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3" cy="714356"/>
          </a:xfrm>
        </p:spPr>
        <p:txBody>
          <a:bodyPr/>
          <a:lstStyle/>
          <a:p>
            <a:pPr algn="l"/>
            <a:r>
              <a:rPr lang="ru-RU" sz="2400" b="0" dirty="0"/>
              <a:t>Знакомство с русскими, национальными традициями и народными промыслами.</a:t>
            </a:r>
            <a:br>
              <a:rPr lang="ru-RU" sz="2400" b="0" dirty="0"/>
            </a:br>
            <a:r>
              <a:rPr lang="ru-RU" sz="2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dirty="0"/>
              <a:t>«Составь матрёшку»</a:t>
            </a:r>
            <a:br>
              <a:rPr lang="ru-RU" sz="1400" dirty="0"/>
            </a:br>
            <a:r>
              <a:rPr lang="ru-RU" sz="1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</a:t>
            </a:r>
            <a:r>
              <a:rPr lang="ru-RU" sz="1400" dirty="0"/>
              <a:t>: познакомить с историей матрешки, сформировать представление о ней, как о   предмете искусства, сделанного руками русских мастеров, учить сравнивать предметы один с другим. </a:t>
            </a:r>
            <a:endParaRPr lang="ru-RU" sz="1400" b="0" dirty="0"/>
          </a:p>
        </p:txBody>
      </p:sp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2285992"/>
            <a:ext cx="3161132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928802"/>
            <a:ext cx="3071834" cy="4095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7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1857364"/>
            <a:ext cx="3214692" cy="4286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142852"/>
            <a:ext cx="7805766" cy="1143008"/>
          </a:xfrm>
        </p:spPr>
        <p:txBody>
          <a:bodyPr/>
          <a:lstStyle/>
          <a:p>
            <a:pPr algn="l">
              <a:buNone/>
            </a:pP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dirty="0"/>
              <a:t>«Подбери наряд кукле»</a:t>
            </a: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знакомить детей с национальной одеждой, прививать интерес к национальной культуре.</a:t>
            </a:r>
            <a:br>
              <a:rPr lang="ru-RU" sz="1400" dirty="0"/>
            </a:br>
            <a:br>
              <a:rPr lang="ru-RU" sz="2800" dirty="0"/>
            </a:b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928934"/>
            <a:ext cx="364333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  <a:p>
            <a:endParaRPr lang="ru-RU" sz="1400" dirty="0"/>
          </a:p>
          <a:p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Д/и </a:t>
            </a:r>
            <a:r>
              <a:rPr lang="ru-RU" sz="1400" dirty="0"/>
              <a:t>«Выложи орнамент»</a:t>
            </a:r>
            <a:br>
              <a:rPr lang="ru-RU" sz="1400" dirty="0"/>
            </a:b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1400" dirty="0"/>
              <a:t>закрепить знания в распознавании национальных орнаментов КЧР.</a:t>
            </a:r>
          </a:p>
        </p:txBody>
      </p:sp>
      <p:pic>
        <p:nvPicPr>
          <p:cNvPr id="9" name="Рисунок 8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1214422"/>
            <a:ext cx="2924756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000108"/>
            <a:ext cx="2857488" cy="2143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6" y="3357562"/>
            <a:ext cx="2571768" cy="3418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215238" cy="785818"/>
          </a:xfrm>
        </p:spPr>
        <p:txBody>
          <a:bodyPr/>
          <a:lstStyle/>
          <a:p>
            <a:pPr algn="l">
              <a:buNone/>
            </a:pP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2800" dirty="0"/>
            </a:b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14290"/>
            <a:ext cx="6215090" cy="116955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Д/и </a:t>
            </a:r>
            <a:r>
              <a:rPr lang="ru-RU" sz="1400" dirty="0"/>
              <a:t>«Собери картинку»</a:t>
            </a:r>
            <a:br>
              <a:rPr lang="ru-RU" sz="1400" dirty="0"/>
            </a:b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1400" dirty="0"/>
              <a:t>знакомить детей с народными промыслами России, прививать интерес к русским традициям, учить узнавать и отличать различные промыслы.</a:t>
            </a:r>
          </a:p>
          <a:p>
            <a:endParaRPr lang="ru-RU" sz="1400" dirty="0"/>
          </a:p>
        </p:txBody>
      </p:sp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214422"/>
            <a:ext cx="3804074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714488"/>
            <a:ext cx="3696899" cy="4929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3" cy="714356"/>
          </a:xfrm>
        </p:spPr>
        <p:txBody>
          <a:bodyPr/>
          <a:lstStyle/>
          <a:p>
            <a:pPr algn="l"/>
            <a:r>
              <a:rPr lang="ru-RU" sz="2400" b="0" dirty="0"/>
              <a:t>Народные игры.</a:t>
            </a:r>
            <a:br>
              <a:rPr lang="ru-RU" sz="2400" b="0" dirty="0"/>
            </a:br>
            <a:r>
              <a:rPr lang="ru-RU" sz="2400" dirty="0"/>
              <a:t> </a:t>
            </a:r>
            <a:r>
              <a:rPr lang="ru-RU" sz="1400" dirty="0"/>
              <a:t>Это жанр устного народного творчества. В них заключена информация, дающая представление о повседневной жизни наших предков - их быте, мировоззрении и т.д. 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Карачаевская народная игра «Перетяни канат»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Абазинская народная игра «Перетяни веревку»  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endParaRPr lang="ru-RU" sz="1400" b="0" dirty="0"/>
          </a:p>
        </p:txBody>
      </p:sp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191237"/>
            <a:ext cx="3357586" cy="2518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4111081"/>
            <a:ext cx="3281588" cy="2461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4000504"/>
            <a:ext cx="3429024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01121" cy="357166"/>
          </a:xfrm>
        </p:spPr>
        <p:txBody>
          <a:bodyPr/>
          <a:lstStyle/>
          <a:p>
            <a:pPr algn="l">
              <a:buNone/>
            </a:pP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Русская народная игра «Горелки»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Ногайская игра «Наездники»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endParaRPr lang="ru-RU" sz="1400" b="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1DF850-CEFF-4867-8631-1BBF5E6937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67" y="672030"/>
            <a:ext cx="3014543" cy="249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6B5A06-ECB2-47D2-8E59-7827EBFB03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03900"/>
            <a:ext cx="1850641" cy="2961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3490DF-B445-4316-90D9-C6FBABE5C5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880502"/>
            <a:ext cx="4067944" cy="2773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01121" cy="357166"/>
          </a:xfrm>
        </p:spPr>
        <p:txBody>
          <a:bodyPr/>
          <a:lstStyle/>
          <a:p>
            <a:pPr algn="l">
              <a:buNone/>
            </a:pP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Ногайская народная игра «Юрта»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r>
              <a:rPr lang="ru-RU" sz="1400" dirty="0"/>
              <a:t>Народные игры представляют собой основу начального этапа формирования гармонически развитой, активной личности.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endParaRPr lang="ru-RU" sz="1400" b="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9AE19D-2F1A-490F-BF68-36FE0760D4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55451"/>
            <a:ext cx="3048929" cy="4065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ED711D-BA59-4A0A-A033-0D1EAB1175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764703"/>
            <a:ext cx="3048929" cy="4065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8868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00042"/>
            <a:ext cx="8229600" cy="178595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i="1" dirty="0">
                <a:solidFill>
                  <a:srgbClr val="FF0000"/>
                </a:solidFill>
              </a:rPr>
              <a:t>Цель:</a:t>
            </a:r>
            <a:r>
              <a:rPr lang="ru-RU" sz="3200" i="1" dirty="0">
                <a:solidFill>
                  <a:srgbClr val="FF0000"/>
                </a:solidFill>
              </a:rPr>
              <a:t> </a:t>
            </a:r>
            <a:r>
              <a:rPr lang="ru-RU" sz="2400" i="1" dirty="0">
                <a:solidFill>
                  <a:srgbClr val="002060"/>
                </a:solidFill>
              </a:rPr>
              <a:t>В</a:t>
            </a:r>
            <a:r>
              <a:rPr lang="ru-RU" sz="2400" dirty="0">
                <a:solidFill>
                  <a:srgbClr val="002060"/>
                </a:solidFill>
              </a:rPr>
              <a:t>оспитание гражданина и патриота своей страны, формирование нравственных ценностей, создание предметно-развивающей среды, способствующей этому воспитанию.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331640" y="2564904"/>
            <a:ext cx="7128792" cy="3618736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r>
              <a:rPr lang="ru-RU" sz="8000" b="1" i="1" u="sng" dirty="0">
                <a:solidFill>
                  <a:srgbClr val="FF0000"/>
                </a:solidFill>
              </a:rPr>
              <a:t>Задачи:</a:t>
            </a:r>
            <a:endParaRPr lang="ru-RU" sz="8000" b="1" u="sng" dirty="0">
              <a:solidFill>
                <a:srgbClr val="FF0000"/>
              </a:solidFill>
            </a:endParaRPr>
          </a:p>
          <a:p>
            <a:pPr lvl="0"/>
            <a:r>
              <a:rPr lang="ru-RU" sz="8000" dirty="0"/>
              <a:t>Воспитывать любовь к родному дому, семье, детскому саду, родному краю.</a:t>
            </a:r>
          </a:p>
          <a:p>
            <a:r>
              <a:rPr lang="ru-RU" sz="8000" dirty="0"/>
              <a:t>Упражнять детей в проявлении сострадания, внимания к родным и близким, друзьям и сверстникам, к тем, кто о них заботится.</a:t>
            </a:r>
          </a:p>
          <a:p>
            <a:pPr lvl="0"/>
            <a:r>
              <a:rPr lang="ru-RU" sz="8000" dirty="0"/>
              <a:t>Формирование бережного отношения к природе и всему живому. </a:t>
            </a:r>
          </a:p>
          <a:p>
            <a:pPr lvl="0"/>
            <a:r>
              <a:rPr lang="ru-RU" sz="8000" dirty="0"/>
              <a:t>Развитие интереса к русским традициям и промыслам.</a:t>
            </a:r>
          </a:p>
          <a:p>
            <a:pPr lvl="0"/>
            <a:r>
              <a:rPr lang="ru-RU" sz="8000" dirty="0"/>
              <a:t>Расширение представления о России.</a:t>
            </a:r>
          </a:p>
          <a:p>
            <a:pPr lvl="0"/>
            <a:r>
              <a:rPr lang="ru-RU" sz="8000" dirty="0"/>
              <a:t>Знакомство детей с символами государства (герб, флаг, гимн)</a:t>
            </a:r>
          </a:p>
          <a:p>
            <a:pPr lvl="0"/>
            <a:r>
              <a:rPr lang="ru-RU" sz="8000" dirty="0"/>
              <a:t>Формирование толерантности, чувства уважения к другим народам, их традициям.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4040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3" cy="714356"/>
          </a:xfrm>
        </p:spPr>
        <p:txBody>
          <a:bodyPr/>
          <a:lstStyle/>
          <a:p>
            <a:pPr algn="l"/>
            <a:r>
              <a:rPr lang="ru-RU" sz="2400" b="0" dirty="0"/>
              <a:t>Воспитание положительного отношения к природе.</a:t>
            </a:r>
            <a:br>
              <a:rPr lang="ru-RU" sz="2400" b="0" dirty="0"/>
            </a:br>
            <a:r>
              <a:rPr lang="ru-RU" sz="2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dirty="0"/>
              <a:t>«Узнай дерево по стволу»</a:t>
            </a:r>
            <a:br>
              <a:rPr lang="ru-RU" sz="1400" dirty="0"/>
            </a:br>
            <a:r>
              <a:rPr lang="ru-RU" sz="1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научить детей различать деревья по стволу, классифицировать деревья: хвойные или лиственные . 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r>
              <a:rPr lang="ru-RU" sz="1400" dirty="0"/>
              <a:t>Эту истину знаю от роду</a:t>
            </a:r>
            <a:br>
              <a:rPr lang="ru-RU" sz="1400" dirty="0"/>
            </a:br>
            <a:r>
              <a:rPr lang="ru-RU" sz="1400" dirty="0"/>
              <a:t>И её никогда не таю:</a:t>
            </a:r>
            <a:br>
              <a:rPr lang="ru-RU" sz="1400" dirty="0"/>
            </a:br>
            <a:r>
              <a:rPr lang="ru-RU" sz="1400" dirty="0"/>
              <a:t>Кто не любит родную природу,</a:t>
            </a:r>
            <a:br>
              <a:rPr lang="ru-RU" sz="1400" dirty="0"/>
            </a:br>
            <a:r>
              <a:rPr lang="ru-RU" sz="1400" dirty="0"/>
              <a:t>Тот не любит Отчизну свою.</a:t>
            </a:r>
            <a:br>
              <a:rPr lang="ru-RU" sz="1400" dirty="0"/>
            </a:br>
            <a:r>
              <a:rPr lang="ru-RU" sz="1400" dirty="0"/>
              <a:t> </a:t>
            </a:r>
            <a:br>
              <a:rPr lang="ru-RU" sz="1400" dirty="0"/>
            </a:br>
            <a:endParaRPr lang="ru-RU" sz="1400" b="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39DFD3-E081-46AF-8606-DA7AB2147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8"/>
            <a:ext cx="2880320" cy="3458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20E060-8EF2-4FB9-9E29-2D5040D576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340768"/>
            <a:ext cx="3878235" cy="4612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882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3" cy="714356"/>
          </a:xfrm>
        </p:spPr>
        <p:txBody>
          <a:bodyPr/>
          <a:lstStyle/>
          <a:p>
            <a:pPr algn="l"/>
            <a:r>
              <a:rPr lang="ru-RU" sz="2000" b="0" dirty="0"/>
              <a:t>Особое значение в рамках нравственно – патриотического воспитания имеет тема «Защитники Отечества».</a:t>
            </a:r>
            <a:br>
              <a:rPr lang="ru-RU" sz="2400" b="0" dirty="0"/>
            </a:br>
            <a:r>
              <a:rPr lang="ru-RU" sz="2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dirty="0"/>
              <a:t>«Отгадай военную профессию»</a:t>
            </a:r>
            <a:br>
              <a:rPr lang="ru-RU" sz="1400" dirty="0"/>
            </a:br>
            <a:r>
              <a:rPr lang="ru-RU" sz="1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закрепить знания о военных профессиях (танкист, военный летчик, артиллерист и др.) воспитывать любовь к Родине. 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dirty="0"/>
              <a:t>«Защитим наше Отечество»</a:t>
            </a:r>
            <a:br>
              <a:rPr lang="ru-RU" sz="1400" dirty="0"/>
            </a:br>
            <a:r>
              <a:rPr lang="ru-RU" sz="1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закрепить знание детей о разных родах войск </a:t>
            </a:r>
            <a:br>
              <a:rPr lang="ru-RU" sz="1400" dirty="0"/>
            </a:br>
            <a:r>
              <a:rPr lang="ru-RU" sz="1400" dirty="0"/>
              <a:t>Российской армии, воспитывать патриотов своей страны. </a:t>
            </a:r>
            <a:br>
              <a:rPr lang="ru-RU" sz="1400" dirty="0"/>
            </a:br>
            <a:br>
              <a:rPr lang="ru-RU" sz="1400" dirty="0"/>
            </a:br>
            <a:endParaRPr lang="ru-RU" sz="1400" b="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1D5A62-66F8-4248-A149-58AF10E5AB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80" y="1556792"/>
            <a:ext cx="1667076" cy="2232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8DE237-9724-4DD7-BCC9-198E6E704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133" y="1316196"/>
            <a:ext cx="1958979" cy="2621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5CAE7FE-64D8-4384-ADD7-72AB8A2901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0" y="4653135"/>
            <a:ext cx="2785576" cy="1534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E1B555F-D2DE-457F-ABE0-1899894AF9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87" y="4653134"/>
            <a:ext cx="3183515" cy="1728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8148093-C644-42A6-9D93-FEDD0E5B64E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089" y="3533060"/>
            <a:ext cx="2349721" cy="3132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610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3" cy="714356"/>
          </a:xfrm>
        </p:spPr>
        <p:txBody>
          <a:bodyPr/>
          <a:lstStyle/>
          <a:p>
            <a:pPr marL="0" indent="0" algn="l">
              <a:buNone/>
            </a:pP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dirty="0"/>
              <a:t>«Награды ВОВ»</a:t>
            </a:r>
            <a:br>
              <a:rPr lang="ru-RU" sz="1400" dirty="0"/>
            </a:br>
            <a:r>
              <a:rPr lang="ru-RU" sz="1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воспитывать чувство благодарности ко </a:t>
            </a:r>
            <a:br>
              <a:rPr lang="ru-RU" sz="1400" dirty="0"/>
            </a:br>
            <a:r>
              <a:rPr lang="ru-RU" sz="1400" dirty="0"/>
              <a:t>всем, кто защищал Родину, учить различать медали и ордена. 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dirty="0"/>
              <a:t>«Они сражались за Родину»</a:t>
            </a:r>
            <a:br>
              <a:rPr lang="ru-RU" sz="1400" dirty="0"/>
            </a:br>
            <a:r>
              <a:rPr lang="ru-RU" sz="1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называть героев ВОВ, воспитывать</a:t>
            </a:r>
            <a:br>
              <a:rPr lang="ru-RU" sz="1400" dirty="0"/>
            </a:br>
            <a:r>
              <a:rPr lang="ru-RU" sz="1400" dirty="0"/>
              <a:t> чувство гордости за народ, победивший врага. 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endParaRPr lang="ru-RU" sz="1400" b="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EFEF67-7497-4826-9E16-EB3201944A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4624"/>
            <a:ext cx="1656184" cy="29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377F81-0359-4B15-98C2-759D461CBE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818" y="795497"/>
            <a:ext cx="1322045" cy="2356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743670D-2A69-4A47-90AD-515F72C0E2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32448"/>
            <a:ext cx="2592288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A826408-EBD8-45BF-9A63-15344EB256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48004"/>
            <a:ext cx="1944216" cy="3466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60D91CF-68C3-4922-8986-E9122816002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5499" y="3248004"/>
            <a:ext cx="1944217" cy="3466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6891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3" cy="714356"/>
          </a:xfrm>
        </p:spPr>
        <p:txBody>
          <a:bodyPr/>
          <a:lstStyle/>
          <a:p>
            <a:pPr algn="ctr"/>
            <a:r>
              <a:rPr lang="ru-RU" sz="2000" i="1" dirty="0">
                <a:solidFill>
                  <a:schemeClr val="bg2">
                    <a:lumMod val="25000"/>
                  </a:schemeClr>
                </a:solidFill>
              </a:rPr>
              <a:t>Оснащение предметно – развивающей среды группы</a:t>
            </a:r>
            <a:br>
              <a:rPr lang="ru-RU" sz="2000" i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i="1" dirty="0">
                <a:solidFill>
                  <a:schemeClr val="bg2">
                    <a:lumMod val="25000"/>
                  </a:schemeClr>
                </a:solidFill>
              </a:rPr>
              <a:t>Уголок патриотического воспитания </a:t>
            </a:r>
            <a:br>
              <a:rPr lang="ru-RU" sz="2400" b="0" dirty="0"/>
            </a:br>
            <a:r>
              <a:rPr lang="ru-RU" sz="2400" dirty="0"/>
              <a:t> </a:t>
            </a: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endParaRPr lang="ru-RU" sz="1400" b="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71CE57-9231-482F-AC0E-89DE7BD0DD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41351"/>
            <a:ext cx="3312368" cy="5898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DB5A07-CC82-42AC-AC68-C7739F3F4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530" y="1124744"/>
            <a:ext cx="4508934" cy="476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8731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6AD79E-67FF-4801-9AE1-7A1CBAF3F4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071" y="116632"/>
            <a:ext cx="4425857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E0743F-FA88-4E84-9F75-44271358A3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31" y="2732202"/>
            <a:ext cx="2905969" cy="3877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0A22AD6-6D9A-45E3-A488-E4C9E166E8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78" y="2732202"/>
            <a:ext cx="2720240" cy="380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19D3461-F3B9-4333-9E61-54B2EF2957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854" y="2828021"/>
            <a:ext cx="2067470" cy="3685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7329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 invX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512511" cy="1143000"/>
          </a:xfrm>
        </p:spPr>
        <p:txBody>
          <a:bodyPr/>
          <a:lstStyle/>
          <a:p>
            <a:pPr algn="ctr"/>
            <a:r>
              <a:rPr lang="ru-RU" sz="4000" dirty="0"/>
              <a:t>Таким образом,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268760"/>
            <a:ext cx="7632848" cy="4770864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1800" dirty="0"/>
              <a:t>в ходе работы с детьми по нравственно – патриотическому воспитанию мы пришли к выводу, что дидактические и народные игры объединяют детей общими впечатлениями, переживаниями, эмоциями, способствуют формированию коллективных взаимоотношений. Проводимая нами работа помогает детям испытывать любовь и привязанность к родному дому, семье, городу, краю; испытывать гордость и уважение за русскую и национальную культуру, язык, традиции, гордиться своим народом, его достижениями, историческим прошлым, учит любоваться природой, бережно относиться к ней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DC009C-BF18-4ABB-B822-AA0F51486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301" y="4077072"/>
            <a:ext cx="3197155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0216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777\Desktop\img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" y="188640"/>
            <a:ext cx="914400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10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136904" cy="3474720"/>
          </a:xfrm>
        </p:spPr>
        <p:txBody>
          <a:bodyPr>
            <a:normAutofit fontScale="25000" lnSpcReduction="20000"/>
          </a:bodyPr>
          <a:lstStyle/>
          <a:p>
            <a:pPr marL="45720" indent="0" algn="just">
              <a:buNone/>
            </a:pPr>
            <a:r>
              <a:rPr lang="ru-RU" sz="8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современных условиях, когда происходят глубочайшие изменения в жизни общества, одним из центральных направлений работы с подрастающим поколением становиться патриотическое воспитание. Сейчас, в период нестабильности в обществе, возникает необходимость вернуться к лучшим традициям нашего народа, к его вековым корням, к таким вечным понятиям, как род, родство, Родина. </a:t>
            </a:r>
          </a:p>
          <a:p>
            <a:pPr marL="45720" indent="0" algn="just">
              <a:buNone/>
            </a:pPr>
            <a:r>
              <a:rPr lang="ru-RU" sz="8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Чувство патриотизма многогранно по своему содержанию: это и любовь к родным местам, и гордость за свой народ, и ощущение неразрывности с окружающим, и желание сохранить, приумножить богатство своей страны. </a:t>
            </a:r>
          </a:p>
          <a:p>
            <a:pPr marL="45720" indent="0" algn="ctr">
              <a:buNone/>
            </a:pPr>
            <a:r>
              <a:rPr lang="ru-RU" sz="96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Быть патриотом </a:t>
            </a:r>
            <a:r>
              <a:rPr lang="ru-RU" sz="8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значит ощущать себя неотъемлемой частью Отечества. Это сложное чувство возникает еще в дошкольном детстве, когда закладываются основы ценностного отношения к окружающему миру, и формируется в ребёнке постепенно, в ходе воспитания любви к своим ближним, к детскому саду, к родным местам, родной стране. Дошкольный возраст как период становления личности имеет свои потенциальные возможности для формирования высших нравственных чувств, к которым и относиться чувство патриотизма.</a:t>
            </a:r>
          </a:p>
          <a:p>
            <a:endParaRPr lang="ru-RU" sz="7200" dirty="0"/>
          </a:p>
          <a:p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840481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/>
          <a:lstStyle/>
          <a:p>
            <a:pPr algn="ctr"/>
            <a:r>
              <a:rPr lang="ru-RU" sz="2800" dirty="0"/>
              <a:t>Работу по нравственно-патриотическому воспитанию строим по следующим блокам</a:t>
            </a:r>
          </a:p>
        </p:txBody>
      </p:sp>
      <p:sp>
        <p:nvSpPr>
          <p:cNvPr id="11" name="Овал 10"/>
          <p:cNvSpPr/>
          <p:nvPr/>
        </p:nvSpPr>
        <p:spPr>
          <a:xfrm>
            <a:off x="5796136" y="4842195"/>
            <a:ext cx="2520280" cy="151216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Страна, столица, символика.</a:t>
            </a:r>
          </a:p>
        </p:txBody>
      </p:sp>
      <p:sp>
        <p:nvSpPr>
          <p:cNvPr id="12" name="Овал 11"/>
          <p:cNvSpPr/>
          <p:nvPr/>
        </p:nvSpPr>
        <p:spPr>
          <a:xfrm>
            <a:off x="488116" y="1999126"/>
            <a:ext cx="2520280" cy="151216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Семья</a:t>
            </a:r>
          </a:p>
        </p:txBody>
      </p:sp>
      <p:sp>
        <p:nvSpPr>
          <p:cNvPr id="13" name="Овал 12"/>
          <p:cNvSpPr/>
          <p:nvPr/>
        </p:nvSpPr>
        <p:spPr>
          <a:xfrm>
            <a:off x="6218196" y="1860848"/>
            <a:ext cx="2520280" cy="151216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Народы Традиции.</a:t>
            </a:r>
          </a:p>
        </p:txBody>
      </p:sp>
      <p:sp>
        <p:nvSpPr>
          <p:cNvPr id="14" name="Овал 13"/>
          <p:cNvSpPr/>
          <p:nvPr/>
        </p:nvSpPr>
        <p:spPr>
          <a:xfrm>
            <a:off x="755576" y="4797152"/>
            <a:ext cx="2520280" cy="1512168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Родной город, улица.</a:t>
            </a:r>
          </a:p>
        </p:txBody>
      </p:sp>
      <p:cxnSp>
        <p:nvCxnSpPr>
          <p:cNvPr id="6" name="Прямая со стрелкой 5"/>
          <p:cNvCxnSpPr>
            <a:stCxn id="12" idx="4"/>
          </p:cNvCxnSpPr>
          <p:nvPr/>
        </p:nvCxnSpPr>
        <p:spPr>
          <a:xfrm>
            <a:off x="1748256" y="3511294"/>
            <a:ext cx="447480" cy="12858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14" idx="6"/>
          </p:cNvCxnSpPr>
          <p:nvPr/>
        </p:nvCxnSpPr>
        <p:spPr>
          <a:xfrm>
            <a:off x="3275856" y="5553236"/>
            <a:ext cx="252028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7478336" y="3373016"/>
            <a:ext cx="262016" cy="14691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369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827" y="116632"/>
            <a:ext cx="8964488" cy="460851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Реализуем нравственно-патриотическое воспитание дошкольников через разные методы и приемы, чаще опираясь на дидактические и народные игры. Дидактическая игра позволяет  узнать что-то новое и применить полученные знания на практике.</a:t>
            </a:r>
          </a:p>
        </p:txBody>
      </p:sp>
      <p:pic>
        <p:nvPicPr>
          <p:cNvPr id="3078" name="Picture 6" descr="C:\Users\777\Desktop\52377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913" y="2714621"/>
            <a:ext cx="6912479" cy="4114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70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142852"/>
            <a:ext cx="7805766" cy="1143008"/>
          </a:xfrm>
        </p:spPr>
        <p:txBody>
          <a:bodyPr/>
          <a:lstStyle/>
          <a:p>
            <a:pPr algn="l"/>
            <a:r>
              <a:rPr lang="ru-RU" sz="2800" dirty="0"/>
              <a:t>Семья.</a:t>
            </a:r>
            <a:br>
              <a:rPr lang="ru-RU" sz="2800" dirty="0"/>
            </a:br>
            <a:r>
              <a:rPr lang="ru-RU" sz="1400" dirty="0"/>
              <a:t>Понимание Родины у дошкольников тесно связана с конкретными представлениями о том, что им близко и дорого. Оно начинается у ребенка с отношения к семье, к самым близким людям – к матери, отцу, бабушке, дедушке. Это корни, связывающие его с родным домом  ближайшим окружением. 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dirty="0"/>
              <a:t>«Составим и опишем древо»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закреплять знания членов своей семьи.</a:t>
            </a:r>
            <a:br>
              <a:rPr lang="ru-RU" sz="1400" dirty="0"/>
            </a:br>
            <a:br>
              <a:rPr lang="ru-RU" sz="2800" dirty="0"/>
            </a:br>
            <a:endParaRPr lang="ru-RU" sz="1600" dirty="0"/>
          </a:p>
        </p:txBody>
      </p:sp>
      <p:pic>
        <p:nvPicPr>
          <p:cNvPr id="5" name="Рисунок 4" descr="IMG-20190412-WA00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857496"/>
            <a:ext cx="2453113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-20190412-WA003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2214554"/>
            <a:ext cx="2404335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2285992"/>
            <a:ext cx="2406898" cy="4286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215238" cy="785818"/>
          </a:xfrm>
        </p:spPr>
        <p:txBody>
          <a:bodyPr/>
          <a:lstStyle/>
          <a:p>
            <a:pPr algn="l">
              <a:buNone/>
            </a:pP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2800" dirty="0"/>
            </a:b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14290"/>
            <a:ext cx="6215090" cy="95410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Д/и </a:t>
            </a:r>
            <a:r>
              <a:rPr lang="ru-RU" sz="1400" dirty="0"/>
              <a:t>«Моя семья»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1400" dirty="0"/>
              <a:t>закреплять умение детей четко называть членов своей семьи по имени, по имени отчеству, воспитывать любовь к своей семье.</a:t>
            </a:r>
          </a:p>
          <a:p>
            <a:endParaRPr lang="ru-RU" sz="1400" dirty="0"/>
          </a:p>
        </p:txBody>
      </p:sp>
      <p:pic>
        <p:nvPicPr>
          <p:cNvPr id="15" name="Рисунок 14" descr="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071546"/>
            <a:ext cx="2678926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2285992"/>
            <a:ext cx="2678925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60" y="1000108"/>
            <a:ext cx="2678925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215238" cy="785818"/>
          </a:xfrm>
        </p:spPr>
        <p:txBody>
          <a:bodyPr/>
          <a:lstStyle/>
          <a:p>
            <a:pPr algn="l">
              <a:buNone/>
            </a:pPr>
            <a:br>
              <a:rPr lang="ru-RU" sz="1400" dirty="0"/>
            </a:br>
            <a:br>
              <a:rPr lang="ru-RU" sz="1400" dirty="0"/>
            </a:br>
            <a:br>
              <a:rPr lang="ru-RU" sz="1400" dirty="0"/>
            </a:br>
            <a:br>
              <a:rPr lang="ru-RU" sz="2800" dirty="0"/>
            </a:b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14290"/>
            <a:ext cx="6715172" cy="73866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Д/и </a:t>
            </a:r>
            <a:r>
              <a:rPr lang="ru-RU" sz="1400" dirty="0"/>
              <a:t>«</a:t>
            </a:r>
            <a:r>
              <a:rPr lang="ru-RU" sz="1400" dirty="0" err="1"/>
              <a:t>Радиоэфир</a:t>
            </a:r>
            <a:r>
              <a:rPr lang="ru-RU" sz="1400" dirty="0"/>
              <a:t>»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1400" dirty="0"/>
              <a:t>формировать умение и знание детей называть свой домашний адрес.</a:t>
            </a:r>
          </a:p>
          <a:p>
            <a:endParaRPr lang="ru-RU" sz="1400" dirty="0"/>
          </a:p>
        </p:txBody>
      </p:sp>
      <p:pic>
        <p:nvPicPr>
          <p:cNvPr id="7" name="Рисунок 6" descr="IMG_20191118_1015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2435" y="3214686"/>
            <a:ext cx="4667283" cy="3500462"/>
          </a:xfrm>
          <a:prstGeom prst="rect">
            <a:avLst/>
          </a:prstGeom>
        </p:spPr>
      </p:pic>
      <p:pic>
        <p:nvPicPr>
          <p:cNvPr id="8" name="Рисунок 7" descr="IMG_20191118_1015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785794"/>
            <a:ext cx="4786314" cy="35897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142852"/>
            <a:ext cx="7805766" cy="1143008"/>
          </a:xfrm>
        </p:spPr>
        <p:txBody>
          <a:bodyPr/>
          <a:lstStyle/>
          <a:p>
            <a:pPr algn="l"/>
            <a:r>
              <a:rPr lang="ru-RU" sz="2800" dirty="0"/>
              <a:t>Мой город.</a:t>
            </a:r>
            <a:br>
              <a:rPr lang="ru-RU" sz="2800" dirty="0"/>
            </a:br>
            <a:r>
              <a:rPr lang="ru-RU" sz="1400" dirty="0"/>
              <a:t>О малой Родине мы часто говорим,</a:t>
            </a:r>
            <a:br>
              <a:rPr lang="ru-RU" sz="1400" dirty="0"/>
            </a:br>
            <a:r>
              <a:rPr lang="ru-RU" sz="1400" dirty="0"/>
              <a:t>Нет лучше на земле родного края.</a:t>
            </a:r>
            <a:br>
              <a:rPr lang="ru-RU" sz="1400" dirty="0"/>
            </a:br>
            <a:r>
              <a:rPr lang="ru-RU" sz="1400" dirty="0"/>
              <a:t>Гордятся дети городом своим,</a:t>
            </a:r>
            <a:br>
              <a:rPr lang="ru-RU" sz="1400" dirty="0"/>
            </a:br>
            <a:r>
              <a:rPr lang="ru-RU" sz="1400" dirty="0"/>
              <a:t>И лучше города не знают. 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Д/и </a:t>
            </a:r>
            <a:r>
              <a:rPr lang="ru-RU" sz="1400" dirty="0"/>
              <a:t>«Путешествие по городу Черкесску»</a:t>
            </a:r>
            <a:b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Цель: </a:t>
            </a:r>
            <a:r>
              <a:rPr lang="ru-RU" sz="1400" dirty="0"/>
              <a:t>знакомить с родным городом, с его прошлым и настоящим, с достопримечательностями города.</a:t>
            </a:r>
            <a:br>
              <a:rPr lang="ru-RU" sz="1400" dirty="0"/>
            </a:br>
            <a:br>
              <a:rPr lang="ru-RU" sz="2800" dirty="0"/>
            </a:br>
            <a:endParaRPr lang="ru-RU" sz="1600" dirty="0"/>
          </a:p>
        </p:txBody>
      </p:sp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493455"/>
            <a:ext cx="2357454" cy="4198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2571744"/>
            <a:ext cx="2085977" cy="3714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12" y="2285992"/>
            <a:ext cx="2447027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1134</TotalTime>
  <Words>543</Words>
  <Application>Microsoft Office PowerPoint</Application>
  <PresentationFormat>Экран (4:3)</PresentationFormat>
  <Paragraphs>52</Paragraphs>
  <Slides>26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Georgia</vt:lpstr>
      <vt:lpstr>Times New Roman</vt:lpstr>
      <vt:lpstr>Trebuchet MS</vt:lpstr>
      <vt:lpstr>Воздушный поток</vt:lpstr>
      <vt:lpstr>Использование дидактических и народных игр в нравственно – патриотическом воспитании детей группы №7</vt:lpstr>
      <vt:lpstr>Цель: Воспитание гражданина и патриота своей страны, формирование нравственных ценностей, создание предметно-развивающей среды, способствующей этому воспитанию.</vt:lpstr>
      <vt:lpstr>Презентация PowerPoint</vt:lpstr>
      <vt:lpstr>Работу по нравственно-патриотическому воспитанию строим по следующим блокам</vt:lpstr>
      <vt:lpstr>Реализуем нравственно-патриотическое воспитание дошкольников через разные методы и приемы, чаще опираясь на дидактические и народные игры. Дидактическая игра позволяет  узнать что-то новое и применить полученные знания на практике.</vt:lpstr>
      <vt:lpstr>Семья. Понимание Родины у дошкольников тесно связана с конкретными представлениями о том, что им близко и дорого. Оно начинается у ребенка с отношения к семье, к самым близким людям – к матери, отцу, бабушке, дедушке. Это корни, связывающие его с родным домом  ближайшим окружением.   Д/и «Составим и опишем древо» Цель: закреплять знания членов своей семьи.  </vt:lpstr>
      <vt:lpstr>    </vt:lpstr>
      <vt:lpstr>    </vt:lpstr>
      <vt:lpstr>Мой город. О малой Родине мы часто говорим, Нет лучше на земле родного края. Гордятся дети городом своим, И лучше города не знают.   Д/и «Путешествие по городу Черкесску» Цель: знакомить с родным городом, с его прошлым и настоящим, с достопримечательностями города.  </vt:lpstr>
      <vt:lpstr>Дидактическая игра «Черкесск. Было - стало.»  Цель: выявить знания детей о прошлом и настоящем города Черкесска.  </vt:lpstr>
      <vt:lpstr>    </vt:lpstr>
      <vt:lpstr>Страна.  Д/и «Флаг России» Цель: способствовать закреплению знаний Флага своей страны, закреплять основные цвета Флага, что они обозначают.  </vt:lpstr>
      <vt:lpstr>    </vt:lpstr>
      <vt:lpstr>Знакомство с русскими, национальными традициями и народными промыслами.  Д/и «Составь матрёшку»  Цель: познакомить с историей матрешки, сформировать представление о ней, как о   предмете искусства, сделанного руками русских мастеров, учить сравнивать предметы один с другим. </vt:lpstr>
      <vt:lpstr> Д/и «Подбери наряд кукле» Цель: знакомить детей с национальной одеждой, прививать интерес к национальной культуре.  </vt:lpstr>
      <vt:lpstr>    </vt:lpstr>
      <vt:lpstr>Народные игры.  Это жанр устного народного творчества. В них заключена информация, дающая представление о повседневной жизни наших предков - их быте, мировоззрении и т.д.   Карачаевская народная игра «Перетяни канат»            Абазинская народная игра «Перетяни веревку»          </vt:lpstr>
      <vt:lpstr> Русская народная игра «Горелки»               Ногайская игра «Наездники»               </vt:lpstr>
      <vt:lpstr> Ногайская народная игра «Юрта»                       Народные игры представляют собой основу начального этапа формирования гармонически развитой, активной личности.               </vt:lpstr>
      <vt:lpstr>Воспитание положительного отношения к природе.  Д/и «Узнай дерево по стволу»  Цель: научить детей различать деревья по стволу, классифицировать деревья: хвойные или лиственные .                     Эту истину знаю от роду И её никогда не таю: Кто не любит родную природу, Тот не любит Отчизну свою.   </vt:lpstr>
      <vt:lpstr>Особое значение в рамках нравственно – патриотического воспитания имеет тема «Защитники Отечества».  Д/и «Отгадай военную профессию»  Цель: закрепить знания о военных профессиях (танкист, военный летчик, артиллерист и др.) воспитывать любовь к Родине.             Д/и «Защитим наше Отечество»  Цель: закрепить знание детей о разных родах войск  Российской армии, воспитывать патриотов своей страны.   </vt:lpstr>
      <vt:lpstr>Д/и «Награды ВОВ»  Цель: воспитывать чувство благодарности ко  всем, кто защищал Родину, учить различать медали и ордена.              Д/и «Они сражались за Родину»  Цель: называть героев ВОВ, воспитывать  чувство гордости за народ, победивший врага.    </vt:lpstr>
      <vt:lpstr>Оснащение предметно – развивающей среды группы Уголок патриотического воспитания                </vt:lpstr>
      <vt:lpstr>Презентация PowerPoint</vt:lpstr>
      <vt:lpstr>Таким образом,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Духовно – нравственное воспитание детей старшего дошкольного возраста</dc:title>
  <dc:creator>владелец</dc:creator>
  <cp:lastModifiedBy>User</cp:lastModifiedBy>
  <cp:revision>112</cp:revision>
  <cp:lastPrinted>2018-08-13T04:32:03Z</cp:lastPrinted>
  <dcterms:created xsi:type="dcterms:W3CDTF">2018-07-24T04:41:21Z</dcterms:created>
  <dcterms:modified xsi:type="dcterms:W3CDTF">2019-11-26T21:57:12Z</dcterms:modified>
</cp:coreProperties>
</file>