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3.xml" ContentType="application/vnd.openxmlformats-officedocument.theme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7" r:id="rId1"/>
    <p:sldMasterId id="2147483802" r:id="rId2"/>
    <p:sldMasterId id="2147483814" r:id="rId3"/>
    <p:sldMasterId id="2147483939" r:id="rId4"/>
  </p:sldMasterIdLst>
  <p:notesMasterIdLst>
    <p:notesMasterId r:id="rId72"/>
  </p:notesMasterIdLst>
  <p:sldIdLst>
    <p:sldId id="256" r:id="rId5"/>
    <p:sldId id="282" r:id="rId6"/>
    <p:sldId id="257" r:id="rId7"/>
    <p:sldId id="283" r:id="rId8"/>
    <p:sldId id="284" r:id="rId9"/>
    <p:sldId id="285" r:id="rId10"/>
    <p:sldId id="346" r:id="rId11"/>
    <p:sldId id="286" r:id="rId12"/>
    <p:sldId id="287" r:id="rId13"/>
    <p:sldId id="288" r:id="rId14"/>
    <p:sldId id="289" r:id="rId15"/>
    <p:sldId id="290" r:id="rId16"/>
    <p:sldId id="291" r:id="rId17"/>
    <p:sldId id="347" r:id="rId18"/>
    <p:sldId id="293" r:id="rId19"/>
    <p:sldId id="294" r:id="rId20"/>
    <p:sldId id="295" r:id="rId21"/>
    <p:sldId id="296" r:id="rId22"/>
    <p:sldId id="297" r:id="rId23"/>
    <p:sldId id="298" r:id="rId24"/>
    <p:sldId id="299" r:id="rId25"/>
    <p:sldId id="300" r:id="rId26"/>
    <p:sldId id="301" r:id="rId27"/>
    <p:sldId id="302" r:id="rId28"/>
    <p:sldId id="303" r:id="rId29"/>
    <p:sldId id="304" r:id="rId30"/>
    <p:sldId id="305" r:id="rId31"/>
    <p:sldId id="306" r:id="rId32"/>
    <p:sldId id="343" r:id="rId33"/>
    <p:sldId id="344" r:id="rId34"/>
    <p:sldId id="348" r:id="rId35"/>
    <p:sldId id="349" r:id="rId36"/>
    <p:sldId id="307" r:id="rId37"/>
    <p:sldId id="308" r:id="rId38"/>
    <p:sldId id="345" r:id="rId39"/>
    <p:sldId id="309" r:id="rId40"/>
    <p:sldId id="310" r:id="rId41"/>
    <p:sldId id="311" r:id="rId42"/>
    <p:sldId id="312" r:id="rId43"/>
    <p:sldId id="313" r:id="rId44"/>
    <p:sldId id="258" r:id="rId45"/>
    <p:sldId id="314" r:id="rId46"/>
    <p:sldId id="315" r:id="rId47"/>
    <p:sldId id="316" r:id="rId48"/>
    <p:sldId id="317" r:id="rId49"/>
    <p:sldId id="318" r:id="rId50"/>
    <p:sldId id="319" r:id="rId51"/>
    <p:sldId id="320" r:id="rId52"/>
    <p:sldId id="321" r:id="rId53"/>
    <p:sldId id="322" r:id="rId54"/>
    <p:sldId id="325" r:id="rId55"/>
    <p:sldId id="324" r:id="rId56"/>
    <p:sldId id="329" r:id="rId57"/>
    <p:sldId id="327" r:id="rId58"/>
    <p:sldId id="331" r:id="rId59"/>
    <p:sldId id="330" r:id="rId60"/>
    <p:sldId id="332" r:id="rId61"/>
    <p:sldId id="334" r:id="rId62"/>
    <p:sldId id="335" r:id="rId63"/>
    <p:sldId id="333" r:id="rId64"/>
    <p:sldId id="336" r:id="rId65"/>
    <p:sldId id="337" r:id="rId66"/>
    <p:sldId id="338" r:id="rId67"/>
    <p:sldId id="342" r:id="rId68"/>
    <p:sldId id="341" r:id="rId69"/>
    <p:sldId id="350" r:id="rId70"/>
    <p:sldId id="339" r:id="rId7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2E767"/>
    <a:srgbClr val="FFFFFF"/>
    <a:srgbClr val="6A9EA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6D9F66E-5EB9-4882-86FB-DCBF35E3C3E4}" styleName="Средний стиль 4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902" autoAdjust="0"/>
    <p:restoredTop sz="94651" autoAdjust="0"/>
  </p:normalViewPr>
  <p:slideViewPr>
    <p:cSldViewPr>
      <p:cViewPr varScale="1">
        <p:scale>
          <a:sx n="84" d="100"/>
          <a:sy n="84" d="100"/>
        </p:scale>
        <p:origin x="-282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496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63" Type="http://schemas.openxmlformats.org/officeDocument/2006/relationships/slide" Target="slides/slide59.xml"/><Relationship Id="rId68" Type="http://schemas.openxmlformats.org/officeDocument/2006/relationships/slide" Target="slides/slide64.xml"/><Relationship Id="rId76" Type="http://schemas.openxmlformats.org/officeDocument/2006/relationships/tableStyles" Target="tableStyles.xml"/><Relationship Id="rId7" Type="http://schemas.openxmlformats.org/officeDocument/2006/relationships/slide" Target="slides/slide3.xml"/><Relationship Id="rId71" Type="http://schemas.openxmlformats.org/officeDocument/2006/relationships/slide" Target="slides/slide67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66" Type="http://schemas.openxmlformats.org/officeDocument/2006/relationships/slide" Target="slides/slide62.xml"/><Relationship Id="rId74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61" Type="http://schemas.openxmlformats.org/officeDocument/2006/relationships/slide" Target="slides/slide57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slide" Target="slides/slide56.xml"/><Relationship Id="rId65" Type="http://schemas.openxmlformats.org/officeDocument/2006/relationships/slide" Target="slides/slide61.xml"/><Relationship Id="rId73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slide" Target="slides/slide52.xml"/><Relationship Id="rId64" Type="http://schemas.openxmlformats.org/officeDocument/2006/relationships/slide" Target="slides/slide60.xml"/><Relationship Id="rId69" Type="http://schemas.openxmlformats.org/officeDocument/2006/relationships/slide" Target="slides/slide65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72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slide" Target="slides/slide55.xml"/><Relationship Id="rId67" Type="http://schemas.openxmlformats.org/officeDocument/2006/relationships/slide" Target="slides/slide63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slide" Target="slides/slide58.xml"/><Relationship Id="rId70" Type="http://schemas.openxmlformats.org/officeDocument/2006/relationships/slide" Target="slides/slide66.xml"/><Relationship Id="rId75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0610134436401243"/>
          <c:y val="2.2181146025878003E-2"/>
          <c:w val="0.69493278179937956"/>
          <c:h val="0.9593345656192237"/>
        </c:manualLayout>
      </c:layout>
      <c:barChart>
        <c:barDir val="bar"/>
        <c:grouping val="clustered"/>
        <c:varyColors val="1"/>
        <c:ser>
          <c:idx val="0"/>
          <c:order val="0"/>
          <c:tx>
            <c:strRef>
              <c:f>Sheet1!$A$2</c:f>
              <c:strCache>
                <c:ptCount val="1"/>
              </c:strCache>
            </c:strRef>
          </c:tx>
          <c:spPr>
            <a:solidFill>
              <a:schemeClr val="accent1"/>
            </a:solidFill>
            <a:ln w="11724">
              <a:solidFill>
                <a:schemeClr val="tx1"/>
              </a:solidFill>
              <a:prstDash val="solid"/>
            </a:ln>
          </c:spPr>
          <c:invertIfNegative val="0"/>
          <c:dPt>
            <c:idx val="0"/>
            <c:invertIfNegative val="0"/>
            <c:bubble3D val="0"/>
          </c:dPt>
          <c:dPt>
            <c:idx val="1"/>
            <c:invertIfNegative val="0"/>
            <c:bubble3D val="0"/>
            <c:spPr>
              <a:solidFill>
                <a:schemeClr val="accent2"/>
              </a:solidFill>
              <a:ln w="11724">
                <a:solidFill>
                  <a:schemeClr val="tx1"/>
                </a:solidFill>
                <a:prstDash val="solid"/>
              </a:ln>
            </c:spPr>
          </c:dPt>
          <c:dPt>
            <c:idx val="2"/>
            <c:invertIfNegative val="0"/>
            <c:bubble3D val="0"/>
            <c:spPr>
              <a:solidFill>
                <a:schemeClr val="hlink"/>
              </a:solidFill>
              <a:ln w="11724">
                <a:solidFill>
                  <a:schemeClr val="tx1"/>
                </a:solidFill>
                <a:prstDash val="solid"/>
              </a:ln>
            </c:spPr>
          </c:dPt>
          <c:dPt>
            <c:idx val="3"/>
            <c:invertIfNegative val="0"/>
            <c:bubble3D val="0"/>
            <c:spPr>
              <a:solidFill>
                <a:schemeClr val="folHlink"/>
              </a:solidFill>
              <a:ln w="11724">
                <a:solidFill>
                  <a:schemeClr val="tx1"/>
                </a:solidFill>
                <a:prstDash val="solid"/>
              </a:ln>
            </c:spPr>
          </c:dPt>
          <c:dPt>
            <c:idx val="4"/>
            <c:invertIfNegative val="0"/>
            <c:bubble3D val="0"/>
            <c:spPr>
              <a:solidFill>
                <a:schemeClr val="bg2"/>
              </a:solidFill>
              <a:ln w="11724">
                <a:solidFill>
                  <a:schemeClr val="tx1"/>
                </a:solidFill>
                <a:prstDash val="solid"/>
              </a:ln>
            </c:spPr>
          </c:dPt>
          <c:dPt>
            <c:idx val="5"/>
            <c:invertIfNegative val="0"/>
            <c:bubble3D val="0"/>
            <c:spPr>
              <a:solidFill>
                <a:schemeClr val="tx2"/>
              </a:solidFill>
              <a:ln w="11724">
                <a:solidFill>
                  <a:schemeClr val="tx1"/>
                </a:solidFill>
                <a:prstDash val="solid"/>
              </a:ln>
            </c:spPr>
          </c:dPt>
          <c:dPt>
            <c:idx val="6"/>
            <c:invertIfNegative val="0"/>
            <c:bubble3D val="0"/>
            <c:spPr>
              <a:solidFill>
                <a:srgbClr val="0066CC"/>
              </a:solidFill>
              <a:ln w="11724">
                <a:solidFill>
                  <a:schemeClr val="tx1"/>
                </a:solidFill>
                <a:prstDash val="solid"/>
              </a:ln>
            </c:spPr>
          </c:dPt>
          <c:dPt>
            <c:idx val="7"/>
            <c:invertIfNegative val="0"/>
            <c:bubble3D val="0"/>
            <c:spPr>
              <a:solidFill>
                <a:srgbClr val="CCCCFF"/>
              </a:solidFill>
              <a:ln w="11724">
                <a:solidFill>
                  <a:schemeClr val="tx1"/>
                </a:solidFill>
                <a:prstDash val="solid"/>
              </a:ln>
            </c:spPr>
          </c:dPt>
          <c:dPt>
            <c:idx val="8"/>
            <c:invertIfNegative val="0"/>
            <c:bubble3D val="0"/>
            <c:spPr>
              <a:solidFill>
                <a:srgbClr val="FF0000"/>
              </a:solidFill>
              <a:ln w="11724">
                <a:solidFill>
                  <a:schemeClr val="tx1"/>
                </a:solidFill>
                <a:prstDash val="solid"/>
              </a:ln>
            </c:spPr>
          </c:dPt>
          <c:dPt>
            <c:idx val="9"/>
            <c:invertIfNegative val="0"/>
            <c:bubble3D val="0"/>
            <c:spPr>
              <a:solidFill>
                <a:srgbClr val="FFFF00"/>
              </a:solidFill>
              <a:ln w="11724">
                <a:solidFill>
                  <a:schemeClr val="tx1"/>
                </a:solidFill>
                <a:prstDash val="solid"/>
              </a:ln>
            </c:spPr>
          </c:dPt>
          <c:dPt>
            <c:idx val="10"/>
            <c:invertIfNegative val="0"/>
            <c:bubble3D val="0"/>
            <c:spPr>
              <a:solidFill>
                <a:srgbClr val="00FF00"/>
              </a:solidFill>
              <a:ln w="11724">
                <a:solidFill>
                  <a:schemeClr val="tx1"/>
                </a:solidFill>
                <a:prstDash val="solid"/>
              </a:ln>
            </c:spPr>
          </c:dPt>
          <c:dLbls>
            <c:dLbl>
              <c:idx val="1"/>
              <c:layout/>
              <c:tx>
                <c:rich>
                  <a:bodyPr/>
                  <a:lstStyle/>
                  <a:p>
                    <a:r>
                      <a:rPr lang="ru-RU" smtClean="0"/>
                      <a:t>23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ru-RU" smtClean="0"/>
                      <a:t>28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68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/>
              <c:tx>
                <c:rich>
                  <a:bodyPr/>
                  <a:lstStyle/>
                  <a:p>
                    <a:r>
                      <a:rPr lang="ru-RU" smtClean="0"/>
                      <a:t>100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/>
              <c:tx>
                <c:rich>
                  <a:bodyPr/>
                  <a:lstStyle/>
                  <a:p>
                    <a:r>
                      <a:rPr lang="ru-RU" smtClean="0"/>
                      <a:t>109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/>
              <c:tx>
                <c:rich>
                  <a:bodyPr/>
                  <a:lstStyle/>
                  <a:p>
                    <a:r>
                      <a:rPr lang="ru-RU" smtClean="0"/>
                      <a:t>110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/>
              <c:tx>
                <c:rich>
                  <a:bodyPr/>
                  <a:lstStyle/>
                  <a:p>
                    <a:r>
                      <a:rPr lang="ru-RU" smtClean="0"/>
                      <a:t>160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8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162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9"/>
              <c:layout/>
              <c:tx>
                <c:rich>
                  <a:bodyPr/>
                  <a:lstStyle/>
                  <a:p>
                    <a:r>
                      <a:rPr lang="ru-RU" smtClean="0"/>
                      <a:t>174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0"/>
              <c:layout/>
              <c:tx>
                <c:rich>
                  <a:bodyPr/>
                  <a:lstStyle/>
                  <a:p>
                    <a:r>
                      <a:rPr lang="ru-RU" smtClean="0"/>
                      <a:t>385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 w="23447">
                <a:noFill/>
              </a:ln>
            </c:spPr>
            <c:txPr>
              <a:bodyPr/>
              <a:lstStyle/>
              <a:p>
                <a:pPr>
                  <a:defRPr sz="1985" b="1" i="0" u="none" strike="noStrike" baseline="0">
                    <a:solidFill>
                      <a:schemeClr val="tx1"/>
                    </a:solidFill>
                    <a:latin typeface="Tahoma"/>
                    <a:ea typeface="Tahoma"/>
                    <a:cs typeface="Tahoma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Sheet1!$B$1:$L$1</c:f>
              <c:strCache>
                <c:ptCount val="11"/>
                <c:pt idx="0">
                  <c:v>Немецкий язык</c:v>
                </c:pt>
                <c:pt idx="1">
                  <c:v>Французский язык</c:v>
                </c:pt>
                <c:pt idx="2">
                  <c:v>География</c:v>
                </c:pt>
                <c:pt idx="3">
                  <c:v>Информатика и ИКТ</c:v>
                </c:pt>
                <c:pt idx="4">
                  <c:v>Литература</c:v>
                </c:pt>
                <c:pt idx="5">
                  <c:v>Английский язык</c:v>
                </c:pt>
                <c:pt idx="6">
                  <c:v>Химия</c:v>
                </c:pt>
                <c:pt idx="7">
                  <c:v>Биология</c:v>
                </c:pt>
                <c:pt idx="8">
                  <c:v>История</c:v>
                </c:pt>
                <c:pt idx="9">
                  <c:v>Физика</c:v>
                </c:pt>
                <c:pt idx="10">
                  <c:v>Обществознание</c:v>
                </c:pt>
              </c:strCache>
            </c:strRef>
          </c:cat>
          <c:val>
            <c:numRef>
              <c:f>Sheet1!$B$2:$L$2</c:f>
              <c:numCache>
                <c:formatCode>General</c:formatCode>
                <c:ptCount val="11"/>
                <c:pt idx="0">
                  <c:v>21</c:v>
                </c:pt>
                <c:pt idx="1">
                  <c:v>27</c:v>
                </c:pt>
                <c:pt idx="2">
                  <c:v>38</c:v>
                </c:pt>
                <c:pt idx="3">
                  <c:v>218</c:v>
                </c:pt>
                <c:pt idx="4">
                  <c:v>279</c:v>
                </c:pt>
                <c:pt idx="5">
                  <c:v>367</c:v>
                </c:pt>
                <c:pt idx="6">
                  <c:v>416</c:v>
                </c:pt>
                <c:pt idx="7">
                  <c:v>630</c:v>
                </c:pt>
                <c:pt idx="8">
                  <c:v>829</c:v>
                </c:pt>
                <c:pt idx="9">
                  <c:v>953</c:v>
                </c:pt>
                <c:pt idx="10">
                  <c:v>1988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0"/>
        <c:axId val="107097088"/>
        <c:axId val="107111168"/>
      </c:barChart>
      <c:catAx>
        <c:axId val="10709708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ln w="2931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1639" b="1" i="0" u="none" strike="noStrike" baseline="0">
                <a:solidFill>
                  <a:schemeClr val="folHlink"/>
                </a:solidFill>
                <a:latin typeface="Tahoma"/>
                <a:ea typeface="Tahoma"/>
                <a:cs typeface="Tahoma"/>
              </a:defRPr>
            </a:pPr>
            <a:endParaRPr lang="ru-RU"/>
          </a:p>
        </c:txPr>
        <c:crossAx val="107111168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07111168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07097088"/>
        <c:crosses val="autoZero"/>
        <c:crossBetween val="between"/>
      </c:valAx>
      <c:spPr>
        <a:noFill/>
        <a:ln w="23447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985" b="1" i="0" u="none" strike="noStrike" baseline="0">
          <a:solidFill>
            <a:schemeClr val="tx1"/>
          </a:solidFill>
          <a:latin typeface="Tahoma"/>
          <a:ea typeface="Tahoma"/>
          <a:cs typeface="Tahoma"/>
        </a:defRPr>
      </a:pPr>
      <a:endParaRPr lang="ru-RU"/>
    </a:p>
  </c:txPr>
  <c:externalData r:id="rId1">
    <c:autoUpdate val="0"/>
  </c:externalData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41D87A-680D-42DD-AB17-D1ABA4BA42B4}" type="datetimeFigureOut">
              <a:rPr lang="ru-RU" smtClean="0"/>
              <a:t>22.11.2019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BC313B2-869D-48D1-A023-AB627FDB6A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17446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6246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alt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9234" name="Rectangle 25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defTabSz="392113" eaLnBrk="0" hangingPunct="0">
              <a:tabLst>
                <a:tab pos="0" algn="l"/>
                <a:tab pos="392113" algn="l"/>
                <a:tab pos="785813" algn="l"/>
                <a:tab pos="1179513" algn="l"/>
                <a:tab pos="1573213" algn="l"/>
                <a:tab pos="1966913" algn="l"/>
                <a:tab pos="2360613" algn="l"/>
                <a:tab pos="2754313" algn="l"/>
                <a:tab pos="3148013" algn="l"/>
                <a:tab pos="3543300" algn="l"/>
                <a:tab pos="3937000" algn="l"/>
                <a:tab pos="4330700" algn="l"/>
                <a:tab pos="4724400" algn="l"/>
                <a:tab pos="5118100" algn="l"/>
                <a:tab pos="5511800" algn="l"/>
                <a:tab pos="5905500" algn="l"/>
                <a:tab pos="6299200" algn="l"/>
                <a:tab pos="6692900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defTabSz="392113" eaLnBrk="0" hangingPunct="0">
              <a:tabLst>
                <a:tab pos="0" algn="l"/>
                <a:tab pos="392113" algn="l"/>
                <a:tab pos="785813" algn="l"/>
                <a:tab pos="1179513" algn="l"/>
                <a:tab pos="1573213" algn="l"/>
                <a:tab pos="1966913" algn="l"/>
                <a:tab pos="2360613" algn="l"/>
                <a:tab pos="2754313" algn="l"/>
                <a:tab pos="3148013" algn="l"/>
                <a:tab pos="3543300" algn="l"/>
                <a:tab pos="3937000" algn="l"/>
                <a:tab pos="4330700" algn="l"/>
                <a:tab pos="4724400" algn="l"/>
                <a:tab pos="5118100" algn="l"/>
                <a:tab pos="5511800" algn="l"/>
                <a:tab pos="5905500" algn="l"/>
                <a:tab pos="6299200" algn="l"/>
                <a:tab pos="6692900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defTabSz="392113" eaLnBrk="0" hangingPunct="0">
              <a:tabLst>
                <a:tab pos="0" algn="l"/>
                <a:tab pos="392113" algn="l"/>
                <a:tab pos="785813" algn="l"/>
                <a:tab pos="1179513" algn="l"/>
                <a:tab pos="1573213" algn="l"/>
                <a:tab pos="1966913" algn="l"/>
                <a:tab pos="2360613" algn="l"/>
                <a:tab pos="2754313" algn="l"/>
                <a:tab pos="3148013" algn="l"/>
                <a:tab pos="3543300" algn="l"/>
                <a:tab pos="3937000" algn="l"/>
                <a:tab pos="4330700" algn="l"/>
                <a:tab pos="4724400" algn="l"/>
                <a:tab pos="5118100" algn="l"/>
                <a:tab pos="5511800" algn="l"/>
                <a:tab pos="5905500" algn="l"/>
                <a:tab pos="6299200" algn="l"/>
                <a:tab pos="6692900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defTabSz="392113" eaLnBrk="0" hangingPunct="0">
              <a:tabLst>
                <a:tab pos="0" algn="l"/>
                <a:tab pos="392113" algn="l"/>
                <a:tab pos="785813" algn="l"/>
                <a:tab pos="1179513" algn="l"/>
                <a:tab pos="1573213" algn="l"/>
                <a:tab pos="1966913" algn="l"/>
                <a:tab pos="2360613" algn="l"/>
                <a:tab pos="2754313" algn="l"/>
                <a:tab pos="3148013" algn="l"/>
                <a:tab pos="3543300" algn="l"/>
                <a:tab pos="3937000" algn="l"/>
                <a:tab pos="4330700" algn="l"/>
                <a:tab pos="4724400" algn="l"/>
                <a:tab pos="5118100" algn="l"/>
                <a:tab pos="5511800" algn="l"/>
                <a:tab pos="5905500" algn="l"/>
                <a:tab pos="6299200" algn="l"/>
                <a:tab pos="6692900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defTabSz="392113" eaLnBrk="0" hangingPunct="0">
              <a:tabLst>
                <a:tab pos="0" algn="l"/>
                <a:tab pos="392113" algn="l"/>
                <a:tab pos="785813" algn="l"/>
                <a:tab pos="1179513" algn="l"/>
                <a:tab pos="1573213" algn="l"/>
                <a:tab pos="1966913" algn="l"/>
                <a:tab pos="2360613" algn="l"/>
                <a:tab pos="2754313" algn="l"/>
                <a:tab pos="3148013" algn="l"/>
                <a:tab pos="3543300" algn="l"/>
                <a:tab pos="3937000" algn="l"/>
                <a:tab pos="4330700" algn="l"/>
                <a:tab pos="4724400" algn="l"/>
                <a:tab pos="5118100" algn="l"/>
                <a:tab pos="5511800" algn="l"/>
                <a:tab pos="5905500" algn="l"/>
                <a:tab pos="6299200" algn="l"/>
                <a:tab pos="6692900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defTabSz="39211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392113" algn="l"/>
                <a:tab pos="785813" algn="l"/>
                <a:tab pos="1179513" algn="l"/>
                <a:tab pos="1573213" algn="l"/>
                <a:tab pos="1966913" algn="l"/>
                <a:tab pos="2360613" algn="l"/>
                <a:tab pos="2754313" algn="l"/>
                <a:tab pos="3148013" algn="l"/>
                <a:tab pos="3543300" algn="l"/>
                <a:tab pos="3937000" algn="l"/>
                <a:tab pos="4330700" algn="l"/>
                <a:tab pos="4724400" algn="l"/>
                <a:tab pos="5118100" algn="l"/>
                <a:tab pos="5511800" algn="l"/>
                <a:tab pos="5905500" algn="l"/>
                <a:tab pos="6299200" algn="l"/>
                <a:tab pos="6692900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defTabSz="39211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392113" algn="l"/>
                <a:tab pos="785813" algn="l"/>
                <a:tab pos="1179513" algn="l"/>
                <a:tab pos="1573213" algn="l"/>
                <a:tab pos="1966913" algn="l"/>
                <a:tab pos="2360613" algn="l"/>
                <a:tab pos="2754313" algn="l"/>
                <a:tab pos="3148013" algn="l"/>
                <a:tab pos="3543300" algn="l"/>
                <a:tab pos="3937000" algn="l"/>
                <a:tab pos="4330700" algn="l"/>
                <a:tab pos="4724400" algn="l"/>
                <a:tab pos="5118100" algn="l"/>
                <a:tab pos="5511800" algn="l"/>
                <a:tab pos="5905500" algn="l"/>
                <a:tab pos="6299200" algn="l"/>
                <a:tab pos="6692900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defTabSz="39211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392113" algn="l"/>
                <a:tab pos="785813" algn="l"/>
                <a:tab pos="1179513" algn="l"/>
                <a:tab pos="1573213" algn="l"/>
                <a:tab pos="1966913" algn="l"/>
                <a:tab pos="2360613" algn="l"/>
                <a:tab pos="2754313" algn="l"/>
                <a:tab pos="3148013" algn="l"/>
                <a:tab pos="3543300" algn="l"/>
                <a:tab pos="3937000" algn="l"/>
                <a:tab pos="4330700" algn="l"/>
                <a:tab pos="4724400" algn="l"/>
                <a:tab pos="5118100" algn="l"/>
                <a:tab pos="5511800" algn="l"/>
                <a:tab pos="5905500" algn="l"/>
                <a:tab pos="6299200" algn="l"/>
                <a:tab pos="6692900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defTabSz="39211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392113" algn="l"/>
                <a:tab pos="785813" algn="l"/>
                <a:tab pos="1179513" algn="l"/>
                <a:tab pos="1573213" algn="l"/>
                <a:tab pos="1966913" algn="l"/>
                <a:tab pos="2360613" algn="l"/>
                <a:tab pos="2754313" algn="l"/>
                <a:tab pos="3148013" algn="l"/>
                <a:tab pos="3543300" algn="l"/>
                <a:tab pos="3937000" algn="l"/>
                <a:tab pos="4330700" algn="l"/>
                <a:tab pos="4724400" algn="l"/>
                <a:tab pos="5118100" algn="l"/>
                <a:tab pos="5511800" algn="l"/>
                <a:tab pos="5905500" algn="l"/>
                <a:tab pos="6299200" algn="l"/>
                <a:tab pos="6692900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1" hangingPunct="1"/>
            <a:fld id="{0C10C329-D0B5-4826-BFF5-1E70FA0FF4D0}" type="slidenum">
              <a:rPr lang="ru-RU" altLang="ru-RU">
                <a:solidFill>
                  <a:srgbClr val="000000"/>
                </a:solidFill>
                <a:latin typeface="Times New Roman" pitchFamily="18" charset="0"/>
                <a:ea typeface="Arial Unicode MS" pitchFamily="34" charset="-128"/>
                <a:cs typeface="Arial Unicode MS" pitchFamily="34" charset="-128"/>
              </a:rPr>
              <a:pPr eaLnBrk="1" hangingPunct="1"/>
              <a:t>8</a:t>
            </a:fld>
            <a:endParaRPr lang="ru-RU" altLang="ru-RU">
              <a:solidFill>
                <a:srgbClr val="000000"/>
              </a:solidFill>
              <a:latin typeface="Times New Roman" pitchFamily="18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479235" name="Text Box 1"/>
          <p:cNvSpPr txBox="1">
            <a:spLocks noChangeArrowheads="1"/>
          </p:cNvSpPr>
          <p:nvPr/>
        </p:nvSpPr>
        <p:spPr bwMode="auto">
          <a:xfrm>
            <a:off x="2143125" y="695325"/>
            <a:ext cx="2571750" cy="3429000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80165" tIns="40083" rIns="80165" bIns="40083"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prstClr val="white"/>
              </a:solidFill>
              <a:latin typeface="Arial" pitchFamily="34" charset="0"/>
              <a:ea typeface="SimSun" pitchFamily="2" charset="-122"/>
            </a:endParaRPr>
          </a:p>
        </p:txBody>
      </p:sp>
      <p:sp>
        <p:nvSpPr>
          <p:cNvPr id="479236" name="Rectangle 2"/>
          <p:cNvSpPr>
            <a:spLocks noGrp="1" noChangeArrowheads="1"/>
          </p:cNvSpPr>
          <p:nvPr>
            <p:ph type="body"/>
          </p:nvPr>
        </p:nvSpPr>
        <p:spPr bwMode="auto">
          <a:xfrm>
            <a:off x="685800" y="4343400"/>
            <a:ext cx="5464175" cy="409257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numCol="1" anchor="ctr" anchorCtr="0" compatLnSpc="1">
            <a:prstTxWarp prst="textNoShape">
              <a:avLst/>
            </a:prstTxWarp>
          </a:bodyPr>
          <a:lstStyle/>
          <a:p>
            <a:endParaRPr lang="ru-RU" alt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0258" name="Rectangle 25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defTabSz="392113" eaLnBrk="0" hangingPunct="0">
              <a:tabLst>
                <a:tab pos="0" algn="l"/>
                <a:tab pos="392113" algn="l"/>
                <a:tab pos="785813" algn="l"/>
                <a:tab pos="1179513" algn="l"/>
                <a:tab pos="1573213" algn="l"/>
                <a:tab pos="1966913" algn="l"/>
                <a:tab pos="2360613" algn="l"/>
                <a:tab pos="2754313" algn="l"/>
                <a:tab pos="3148013" algn="l"/>
                <a:tab pos="3543300" algn="l"/>
                <a:tab pos="3937000" algn="l"/>
                <a:tab pos="4330700" algn="l"/>
                <a:tab pos="4724400" algn="l"/>
                <a:tab pos="5118100" algn="l"/>
                <a:tab pos="5511800" algn="l"/>
                <a:tab pos="5905500" algn="l"/>
                <a:tab pos="6299200" algn="l"/>
                <a:tab pos="6692900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defTabSz="392113" eaLnBrk="0" hangingPunct="0">
              <a:tabLst>
                <a:tab pos="0" algn="l"/>
                <a:tab pos="392113" algn="l"/>
                <a:tab pos="785813" algn="l"/>
                <a:tab pos="1179513" algn="l"/>
                <a:tab pos="1573213" algn="l"/>
                <a:tab pos="1966913" algn="l"/>
                <a:tab pos="2360613" algn="l"/>
                <a:tab pos="2754313" algn="l"/>
                <a:tab pos="3148013" algn="l"/>
                <a:tab pos="3543300" algn="l"/>
                <a:tab pos="3937000" algn="l"/>
                <a:tab pos="4330700" algn="l"/>
                <a:tab pos="4724400" algn="l"/>
                <a:tab pos="5118100" algn="l"/>
                <a:tab pos="5511800" algn="l"/>
                <a:tab pos="5905500" algn="l"/>
                <a:tab pos="6299200" algn="l"/>
                <a:tab pos="6692900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defTabSz="392113" eaLnBrk="0" hangingPunct="0">
              <a:tabLst>
                <a:tab pos="0" algn="l"/>
                <a:tab pos="392113" algn="l"/>
                <a:tab pos="785813" algn="l"/>
                <a:tab pos="1179513" algn="l"/>
                <a:tab pos="1573213" algn="l"/>
                <a:tab pos="1966913" algn="l"/>
                <a:tab pos="2360613" algn="l"/>
                <a:tab pos="2754313" algn="l"/>
                <a:tab pos="3148013" algn="l"/>
                <a:tab pos="3543300" algn="l"/>
                <a:tab pos="3937000" algn="l"/>
                <a:tab pos="4330700" algn="l"/>
                <a:tab pos="4724400" algn="l"/>
                <a:tab pos="5118100" algn="l"/>
                <a:tab pos="5511800" algn="l"/>
                <a:tab pos="5905500" algn="l"/>
                <a:tab pos="6299200" algn="l"/>
                <a:tab pos="6692900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defTabSz="392113" eaLnBrk="0" hangingPunct="0">
              <a:tabLst>
                <a:tab pos="0" algn="l"/>
                <a:tab pos="392113" algn="l"/>
                <a:tab pos="785813" algn="l"/>
                <a:tab pos="1179513" algn="l"/>
                <a:tab pos="1573213" algn="l"/>
                <a:tab pos="1966913" algn="l"/>
                <a:tab pos="2360613" algn="l"/>
                <a:tab pos="2754313" algn="l"/>
                <a:tab pos="3148013" algn="l"/>
                <a:tab pos="3543300" algn="l"/>
                <a:tab pos="3937000" algn="l"/>
                <a:tab pos="4330700" algn="l"/>
                <a:tab pos="4724400" algn="l"/>
                <a:tab pos="5118100" algn="l"/>
                <a:tab pos="5511800" algn="l"/>
                <a:tab pos="5905500" algn="l"/>
                <a:tab pos="6299200" algn="l"/>
                <a:tab pos="6692900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defTabSz="392113" eaLnBrk="0" hangingPunct="0">
              <a:tabLst>
                <a:tab pos="0" algn="l"/>
                <a:tab pos="392113" algn="l"/>
                <a:tab pos="785813" algn="l"/>
                <a:tab pos="1179513" algn="l"/>
                <a:tab pos="1573213" algn="l"/>
                <a:tab pos="1966913" algn="l"/>
                <a:tab pos="2360613" algn="l"/>
                <a:tab pos="2754313" algn="l"/>
                <a:tab pos="3148013" algn="l"/>
                <a:tab pos="3543300" algn="l"/>
                <a:tab pos="3937000" algn="l"/>
                <a:tab pos="4330700" algn="l"/>
                <a:tab pos="4724400" algn="l"/>
                <a:tab pos="5118100" algn="l"/>
                <a:tab pos="5511800" algn="l"/>
                <a:tab pos="5905500" algn="l"/>
                <a:tab pos="6299200" algn="l"/>
                <a:tab pos="6692900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defTabSz="39211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392113" algn="l"/>
                <a:tab pos="785813" algn="l"/>
                <a:tab pos="1179513" algn="l"/>
                <a:tab pos="1573213" algn="l"/>
                <a:tab pos="1966913" algn="l"/>
                <a:tab pos="2360613" algn="l"/>
                <a:tab pos="2754313" algn="l"/>
                <a:tab pos="3148013" algn="l"/>
                <a:tab pos="3543300" algn="l"/>
                <a:tab pos="3937000" algn="l"/>
                <a:tab pos="4330700" algn="l"/>
                <a:tab pos="4724400" algn="l"/>
                <a:tab pos="5118100" algn="l"/>
                <a:tab pos="5511800" algn="l"/>
                <a:tab pos="5905500" algn="l"/>
                <a:tab pos="6299200" algn="l"/>
                <a:tab pos="6692900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defTabSz="39211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392113" algn="l"/>
                <a:tab pos="785813" algn="l"/>
                <a:tab pos="1179513" algn="l"/>
                <a:tab pos="1573213" algn="l"/>
                <a:tab pos="1966913" algn="l"/>
                <a:tab pos="2360613" algn="l"/>
                <a:tab pos="2754313" algn="l"/>
                <a:tab pos="3148013" algn="l"/>
                <a:tab pos="3543300" algn="l"/>
                <a:tab pos="3937000" algn="l"/>
                <a:tab pos="4330700" algn="l"/>
                <a:tab pos="4724400" algn="l"/>
                <a:tab pos="5118100" algn="l"/>
                <a:tab pos="5511800" algn="l"/>
                <a:tab pos="5905500" algn="l"/>
                <a:tab pos="6299200" algn="l"/>
                <a:tab pos="6692900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defTabSz="39211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392113" algn="l"/>
                <a:tab pos="785813" algn="l"/>
                <a:tab pos="1179513" algn="l"/>
                <a:tab pos="1573213" algn="l"/>
                <a:tab pos="1966913" algn="l"/>
                <a:tab pos="2360613" algn="l"/>
                <a:tab pos="2754313" algn="l"/>
                <a:tab pos="3148013" algn="l"/>
                <a:tab pos="3543300" algn="l"/>
                <a:tab pos="3937000" algn="l"/>
                <a:tab pos="4330700" algn="l"/>
                <a:tab pos="4724400" algn="l"/>
                <a:tab pos="5118100" algn="l"/>
                <a:tab pos="5511800" algn="l"/>
                <a:tab pos="5905500" algn="l"/>
                <a:tab pos="6299200" algn="l"/>
                <a:tab pos="6692900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defTabSz="39211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392113" algn="l"/>
                <a:tab pos="785813" algn="l"/>
                <a:tab pos="1179513" algn="l"/>
                <a:tab pos="1573213" algn="l"/>
                <a:tab pos="1966913" algn="l"/>
                <a:tab pos="2360613" algn="l"/>
                <a:tab pos="2754313" algn="l"/>
                <a:tab pos="3148013" algn="l"/>
                <a:tab pos="3543300" algn="l"/>
                <a:tab pos="3937000" algn="l"/>
                <a:tab pos="4330700" algn="l"/>
                <a:tab pos="4724400" algn="l"/>
                <a:tab pos="5118100" algn="l"/>
                <a:tab pos="5511800" algn="l"/>
                <a:tab pos="5905500" algn="l"/>
                <a:tab pos="6299200" algn="l"/>
                <a:tab pos="6692900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1" hangingPunct="1"/>
            <a:fld id="{1EE47F47-4C1D-4F7F-AF40-92386663BA10}" type="slidenum">
              <a:rPr lang="ru-RU" altLang="ru-RU">
                <a:solidFill>
                  <a:srgbClr val="000000"/>
                </a:solidFill>
                <a:latin typeface="Times New Roman" pitchFamily="18" charset="0"/>
                <a:ea typeface="Arial Unicode MS" pitchFamily="34" charset="-128"/>
                <a:cs typeface="Arial Unicode MS" pitchFamily="34" charset="-128"/>
              </a:rPr>
              <a:pPr eaLnBrk="1" hangingPunct="1"/>
              <a:t>9</a:t>
            </a:fld>
            <a:endParaRPr lang="ru-RU" altLang="ru-RU">
              <a:solidFill>
                <a:srgbClr val="000000"/>
              </a:solidFill>
              <a:latin typeface="Times New Roman" pitchFamily="18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480259" name="Text Box 1"/>
          <p:cNvSpPr txBox="1">
            <a:spLocks noChangeArrowheads="1"/>
          </p:cNvSpPr>
          <p:nvPr/>
        </p:nvSpPr>
        <p:spPr bwMode="auto">
          <a:xfrm>
            <a:off x="2143125" y="695325"/>
            <a:ext cx="2571750" cy="3429000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80165" tIns="40083" rIns="80165" bIns="40083"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prstClr val="white"/>
              </a:solidFill>
              <a:latin typeface="Arial" pitchFamily="34" charset="0"/>
              <a:ea typeface="SimSun" pitchFamily="2" charset="-122"/>
            </a:endParaRPr>
          </a:p>
        </p:txBody>
      </p:sp>
      <p:sp>
        <p:nvSpPr>
          <p:cNvPr id="480260" name="Rectangle 2"/>
          <p:cNvSpPr>
            <a:spLocks noGrp="1" noChangeArrowheads="1"/>
          </p:cNvSpPr>
          <p:nvPr>
            <p:ph type="body"/>
          </p:nvPr>
        </p:nvSpPr>
        <p:spPr bwMode="auto">
          <a:xfrm>
            <a:off x="685800" y="4343400"/>
            <a:ext cx="5464175" cy="409257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numCol="1" anchor="ctr" anchorCtr="0" compatLnSpc="1">
            <a:prstTxWarp prst="textNoShape">
              <a:avLst/>
            </a:prstTxWarp>
          </a:bodyPr>
          <a:lstStyle/>
          <a:p>
            <a:endParaRPr lang="ru-RU" alt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76400"/>
            <a:ext cx="7772400" cy="18288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84995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2D1061-3D08-4B7C-8984-461DC73F1988}" type="datetime1">
              <a:rPr lang="ru-RU">
                <a:solidFill>
                  <a:srgbClr val="FFFFFF"/>
                </a:solidFill>
              </a:rPr>
              <a:pPr>
                <a:defRPr/>
              </a:pPr>
              <a:t>22.11.2019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131C83-5B49-4237-BB90-9971BDBCECF4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6744330"/>
      </p:ext>
    </p:extLst>
  </p:cSld>
  <p:clrMapOvr>
    <a:masterClrMapping/>
  </p:clrMapOvr>
  <p:transition>
    <p:wheel spokes="8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381000"/>
            <a:ext cx="2057400" cy="5715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031523" cy="57150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E1BC59-F877-4B17-96DC-1516546FE05A}" type="datetime1">
              <a:rPr lang="ru-RU">
                <a:solidFill>
                  <a:srgbClr val="FFFFFF"/>
                </a:solidFill>
              </a:rPr>
              <a:pPr>
                <a:defRPr/>
              </a:pPr>
              <a:t>22.11.2019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1CCD51-3A8F-44D6-83F0-B19BF3847EC9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2457117"/>
      </p:ext>
    </p:extLst>
  </p:cSld>
  <p:clrMapOvr>
    <a:masterClrMapping/>
  </p:clrMapOvr>
  <p:transition>
    <p:wheel spokes="8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EA382A-EC26-4B83-9605-7A6B78416B1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D2F38E-D67C-4BB8-AC3F-B2B17011C50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99920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EA382A-EC26-4B83-9605-7A6B78416B1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D2F38E-D67C-4BB8-AC3F-B2B17011C50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17463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EA382A-EC26-4B83-9605-7A6B78416B1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D2F38E-D67C-4BB8-AC3F-B2B17011C50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544399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EA382A-EC26-4B83-9605-7A6B78416B1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D2F38E-D67C-4BB8-AC3F-B2B17011C50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809237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EA382A-EC26-4B83-9605-7A6B78416B1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D2F38E-D67C-4BB8-AC3F-B2B17011C50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798556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EA382A-EC26-4B83-9605-7A6B78416B1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D2F38E-D67C-4BB8-AC3F-B2B17011C50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203290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EA382A-EC26-4B83-9605-7A6B78416B1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D2F38E-D67C-4BB8-AC3F-B2B17011C50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901318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EA382A-EC26-4B83-9605-7A6B78416B1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D2F38E-D67C-4BB8-AC3F-B2B17011C50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175226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EA382A-EC26-4B83-9605-7A6B78416B1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D2F38E-D67C-4BB8-AC3F-B2B17011C50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68617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435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435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D9D1D2-5839-4B9C-8E42-51DE21B8B80B}" type="datetime1">
              <a:rPr lang="ru-RU">
                <a:solidFill>
                  <a:srgbClr val="FFFFFF"/>
                </a:solidFill>
              </a:rPr>
              <a:pPr>
                <a:defRPr/>
              </a:pPr>
              <a:t>22.11.2019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7AB35C-BD2C-42EA-9D5E-5BC47F71B747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7493920"/>
      </p:ext>
    </p:extLst>
  </p:cSld>
  <p:clrMapOvr>
    <a:masterClrMapping/>
  </p:clrMapOvr>
  <p:transition>
    <p:wheel spokes="8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EA382A-EC26-4B83-9605-7A6B78416B1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D2F38E-D67C-4BB8-AC3F-B2B17011C50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005319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EA382A-EC26-4B83-9605-7A6B78416B1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D2F38E-D67C-4BB8-AC3F-B2B17011C50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532832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EA382A-EC26-4B83-9605-7A6B78416B1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D2F38E-D67C-4BB8-AC3F-B2B17011C50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73874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EA382A-EC26-4B83-9605-7A6B78416B1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D2F38E-D67C-4BB8-AC3F-B2B17011C50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415861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EA382A-EC26-4B83-9605-7A6B78416B1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D2F38E-D67C-4BB8-AC3F-B2B17011C50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443124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EA382A-EC26-4B83-9605-7A6B78416B1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D2F38E-D67C-4BB8-AC3F-B2B17011C50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039516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EA382A-EC26-4B83-9605-7A6B78416B1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D2F38E-D67C-4BB8-AC3F-B2B17011C50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127548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EA382A-EC26-4B83-9605-7A6B78416B1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D2F38E-D67C-4BB8-AC3F-B2B17011C50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973200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EA382A-EC26-4B83-9605-7A6B78416B1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D2F38E-D67C-4BB8-AC3F-B2B17011C50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451286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EA382A-EC26-4B83-9605-7A6B78416B1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D2F38E-D67C-4BB8-AC3F-B2B17011C50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29341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44462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2338" y="1981200"/>
            <a:ext cx="4044462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41A804-4EAB-4D97-903E-AAEC6C555225}" type="datetime1">
              <a:rPr lang="ru-RU">
                <a:solidFill>
                  <a:srgbClr val="FFFFFF"/>
                </a:solidFill>
              </a:rPr>
              <a:pPr>
                <a:defRPr/>
              </a:pPr>
              <a:t>22.11.2019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A99B14-0E7F-4C84-A0F3-8B1629D2D769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7453010"/>
      </p:ext>
    </p:extLst>
  </p:cSld>
  <p:clrMapOvr>
    <a:masterClrMapping/>
  </p:clrMapOvr>
  <p:transition>
    <p:wheel spokes="8"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EA382A-EC26-4B83-9605-7A6B78416B1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D2F38E-D67C-4BB8-AC3F-B2B17011C50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744483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EA382A-EC26-4B83-9605-7A6B78416B1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D2F38E-D67C-4BB8-AC3F-B2B17011C50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579595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EA382A-EC26-4B83-9605-7A6B78416B1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D2F38E-D67C-4BB8-AC3F-B2B17011C50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98617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5" name="Group 94"/>
          <p:cNvGrpSpPr/>
          <p:nvPr/>
        </p:nvGrpSpPr>
        <p:grpSpPr>
          <a:xfrm>
            <a:off x="0" y="-30477"/>
            <a:ext cx="9067800" cy="6889273"/>
            <a:chOff x="0" y="-30477"/>
            <a:chExt cx="9067800" cy="6889273"/>
          </a:xfrm>
        </p:grpSpPr>
        <p:cxnSp>
          <p:nvCxnSpPr>
            <p:cNvPr id="110" name="Straight Connector 109"/>
            <p:cNvCxnSpPr/>
            <p:nvPr/>
          </p:nvCxnSpPr>
          <p:spPr>
            <a:xfrm rot="16200000" flipH="1">
              <a:off x="-14478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Straight Connector 176"/>
            <p:cNvCxnSpPr/>
            <p:nvPr/>
          </p:nvCxnSpPr>
          <p:spPr>
            <a:xfrm rot="16200000" flipH="1">
              <a:off x="-16383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Straight Connector 177"/>
            <p:cNvCxnSpPr/>
            <p:nvPr/>
          </p:nvCxnSpPr>
          <p:spPr>
            <a:xfrm rot="5400000">
              <a:off x="-14859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1" name="Straight Connector 180"/>
            <p:cNvCxnSpPr/>
            <p:nvPr/>
          </p:nvCxnSpPr>
          <p:spPr>
            <a:xfrm rot="5400000">
              <a:off x="-3238500" y="3314700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2" name="Straight Connector 181"/>
            <p:cNvCxnSpPr/>
            <p:nvPr/>
          </p:nvCxnSpPr>
          <p:spPr>
            <a:xfrm rot="16200000" flipH="1">
              <a:off x="-3314700" y="3314700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3" name="Straight Connector 182"/>
            <p:cNvCxnSpPr/>
            <p:nvPr/>
          </p:nvCxnSpPr>
          <p:spPr>
            <a:xfrm rot="16200000" flipH="1">
              <a:off x="-1371600" y="2971800"/>
              <a:ext cx="6858000" cy="9144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4" name="Straight Connector 183"/>
            <p:cNvCxnSpPr/>
            <p:nvPr/>
          </p:nvCxnSpPr>
          <p:spPr>
            <a:xfrm rot="16200000" flipH="1">
              <a:off x="-2819400" y="3200400"/>
              <a:ext cx="6858000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5" name="Straight Connector 184"/>
            <p:cNvCxnSpPr/>
            <p:nvPr/>
          </p:nvCxnSpPr>
          <p:spPr>
            <a:xfrm rot="5400000">
              <a:off x="-2705099" y="3238500"/>
              <a:ext cx="6858000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" name="Straight Connector 185"/>
            <p:cNvCxnSpPr/>
            <p:nvPr/>
          </p:nvCxnSpPr>
          <p:spPr>
            <a:xfrm rot="16200000" flipH="1">
              <a:off x="-2133600" y="3200400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" name="Straight Connector 186"/>
            <p:cNvCxnSpPr/>
            <p:nvPr/>
          </p:nvCxnSpPr>
          <p:spPr>
            <a:xfrm rot="16200000" flipH="1">
              <a:off x="-31242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" name="Straight Connector 187"/>
            <p:cNvCxnSpPr/>
            <p:nvPr/>
          </p:nvCxnSpPr>
          <p:spPr>
            <a:xfrm rot="16200000" flipH="1">
              <a:off x="-1828799" y="3352799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" name="Straight Connector 188"/>
            <p:cNvCxnSpPr/>
            <p:nvPr/>
          </p:nvCxnSpPr>
          <p:spPr>
            <a:xfrm rot="16200000" flipH="1">
              <a:off x="-28194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0" name="Straight Connector 189"/>
            <p:cNvCxnSpPr/>
            <p:nvPr/>
          </p:nvCxnSpPr>
          <p:spPr>
            <a:xfrm rot="16200000" flipH="1">
              <a:off x="-2438400" y="3124200"/>
              <a:ext cx="6858000" cy="609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" name="Straight Connector 164"/>
            <p:cNvCxnSpPr/>
            <p:nvPr/>
          </p:nvCxnSpPr>
          <p:spPr>
            <a:xfrm rot="5400000">
              <a:off x="-1731645" y="2722245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" name="Straight Connector 165"/>
            <p:cNvCxnSpPr/>
            <p:nvPr/>
          </p:nvCxnSpPr>
          <p:spPr>
            <a:xfrm rot="5400000">
              <a:off x="-1142048" y="3277552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Straight Connector 168"/>
            <p:cNvCxnSpPr/>
            <p:nvPr/>
          </p:nvCxnSpPr>
          <p:spPr>
            <a:xfrm rot="5400000">
              <a:off x="-9144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" name="Straight Connector 172"/>
            <p:cNvCxnSpPr/>
            <p:nvPr/>
          </p:nvCxnSpPr>
          <p:spPr>
            <a:xfrm rot="5400000">
              <a:off x="-1855470" y="3227070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Straight Connector 120"/>
            <p:cNvCxnSpPr/>
            <p:nvPr/>
          </p:nvCxnSpPr>
          <p:spPr>
            <a:xfrm rot="16200000" flipH="1">
              <a:off x="-2643187" y="3252788"/>
              <a:ext cx="6858000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Straight Connector 144"/>
            <p:cNvCxnSpPr/>
            <p:nvPr/>
          </p:nvCxnSpPr>
          <p:spPr>
            <a:xfrm rot="16200000" flipH="1">
              <a:off x="-1954530" y="3326130"/>
              <a:ext cx="6858000" cy="20574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07"/>
            <p:cNvCxnSpPr/>
            <p:nvPr/>
          </p:nvCxnSpPr>
          <p:spPr>
            <a:xfrm rot="16200000" flipH="1">
              <a:off x="-23622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9" name="Straight Connector 208"/>
            <p:cNvCxnSpPr/>
            <p:nvPr/>
          </p:nvCxnSpPr>
          <p:spPr>
            <a:xfrm rot="16200000" flipH="1">
              <a:off x="-21336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0" name="Straight Connector 209"/>
            <p:cNvCxnSpPr/>
            <p:nvPr/>
          </p:nvCxnSpPr>
          <p:spPr>
            <a:xfrm rot="16200000" flipH="1">
              <a:off x="10668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1" name="Straight Connector 210"/>
            <p:cNvCxnSpPr/>
            <p:nvPr/>
          </p:nvCxnSpPr>
          <p:spPr>
            <a:xfrm rot="16200000" flipH="1">
              <a:off x="8763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2" name="Straight Connector 211"/>
            <p:cNvCxnSpPr/>
            <p:nvPr/>
          </p:nvCxnSpPr>
          <p:spPr>
            <a:xfrm rot="5400000">
              <a:off x="1028700" y="3238500"/>
              <a:ext cx="6858000" cy="3810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3" name="Straight Connector 212"/>
            <p:cNvCxnSpPr/>
            <p:nvPr/>
          </p:nvCxnSpPr>
          <p:spPr>
            <a:xfrm rot="5400000">
              <a:off x="-723900" y="3314700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4" name="Straight Connector 213"/>
            <p:cNvCxnSpPr/>
            <p:nvPr/>
          </p:nvCxnSpPr>
          <p:spPr>
            <a:xfrm rot="16200000" flipH="1">
              <a:off x="-800100" y="3314700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5" name="Straight Connector 214"/>
            <p:cNvCxnSpPr/>
            <p:nvPr/>
          </p:nvCxnSpPr>
          <p:spPr>
            <a:xfrm rot="5400000">
              <a:off x="-152400" y="3429000"/>
              <a:ext cx="6858000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6" name="Straight Connector 215"/>
            <p:cNvCxnSpPr/>
            <p:nvPr/>
          </p:nvCxnSpPr>
          <p:spPr>
            <a:xfrm rot="16200000" flipH="1">
              <a:off x="-304800" y="3200400"/>
              <a:ext cx="6858000" cy="4572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7" name="Straight Connector 216"/>
            <p:cNvCxnSpPr/>
            <p:nvPr/>
          </p:nvCxnSpPr>
          <p:spPr>
            <a:xfrm rot="5400000">
              <a:off x="-190499" y="3238500"/>
              <a:ext cx="6858000" cy="3810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8" name="Straight Connector 217"/>
            <p:cNvCxnSpPr/>
            <p:nvPr/>
          </p:nvCxnSpPr>
          <p:spPr>
            <a:xfrm rot="16200000" flipH="1">
              <a:off x="381000" y="3200400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9" name="Straight Connector 218"/>
            <p:cNvCxnSpPr/>
            <p:nvPr/>
          </p:nvCxnSpPr>
          <p:spPr>
            <a:xfrm rot="16200000" flipH="1">
              <a:off x="-6096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0" name="Straight Connector 219"/>
            <p:cNvCxnSpPr/>
            <p:nvPr/>
          </p:nvCxnSpPr>
          <p:spPr>
            <a:xfrm rot="16200000" flipH="1">
              <a:off x="685801" y="3352799"/>
              <a:ext cx="6858000" cy="152401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1" name="Straight Connector 220"/>
            <p:cNvCxnSpPr/>
            <p:nvPr/>
          </p:nvCxnSpPr>
          <p:spPr>
            <a:xfrm rot="16200000" flipH="1">
              <a:off x="-3048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2" name="Straight Connector 221"/>
            <p:cNvCxnSpPr/>
            <p:nvPr/>
          </p:nvCxnSpPr>
          <p:spPr>
            <a:xfrm rot="5400000">
              <a:off x="-1028700" y="3314700"/>
              <a:ext cx="6858000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3" name="Straight Connector 222"/>
            <p:cNvCxnSpPr/>
            <p:nvPr/>
          </p:nvCxnSpPr>
          <p:spPr>
            <a:xfrm rot="5400000">
              <a:off x="782955" y="2722245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4" name="Straight Connector 223"/>
            <p:cNvCxnSpPr/>
            <p:nvPr/>
          </p:nvCxnSpPr>
          <p:spPr>
            <a:xfrm rot="5400000">
              <a:off x="1372552" y="3277552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5" name="Straight Connector 224"/>
            <p:cNvCxnSpPr/>
            <p:nvPr/>
          </p:nvCxnSpPr>
          <p:spPr>
            <a:xfrm rot="5400000">
              <a:off x="16002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6" name="Straight Connector 225"/>
            <p:cNvCxnSpPr/>
            <p:nvPr/>
          </p:nvCxnSpPr>
          <p:spPr>
            <a:xfrm rot="5400000">
              <a:off x="659130" y="3227070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7" name="Straight Connector 226"/>
            <p:cNvCxnSpPr/>
            <p:nvPr/>
          </p:nvCxnSpPr>
          <p:spPr>
            <a:xfrm rot="16200000" flipH="1">
              <a:off x="-128587" y="3252788"/>
              <a:ext cx="6858000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8" name="Straight Connector 227"/>
            <p:cNvCxnSpPr/>
            <p:nvPr/>
          </p:nvCxnSpPr>
          <p:spPr>
            <a:xfrm rot="16200000" flipH="1">
              <a:off x="560070" y="3326130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9" name="Straight Connector 228"/>
            <p:cNvCxnSpPr/>
            <p:nvPr/>
          </p:nvCxnSpPr>
          <p:spPr>
            <a:xfrm rot="16200000" flipH="1">
              <a:off x="1524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0" name="Straight Connector 229"/>
            <p:cNvCxnSpPr/>
            <p:nvPr/>
          </p:nvCxnSpPr>
          <p:spPr>
            <a:xfrm rot="16200000" flipH="1">
              <a:off x="3810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7" name="Straight Connector 236"/>
            <p:cNvCxnSpPr/>
            <p:nvPr/>
          </p:nvCxnSpPr>
          <p:spPr>
            <a:xfrm rot="16200000" flipH="1">
              <a:off x="2743200" y="3352801"/>
              <a:ext cx="6858000" cy="1524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8" name="Straight Connector 237"/>
            <p:cNvCxnSpPr/>
            <p:nvPr/>
          </p:nvCxnSpPr>
          <p:spPr>
            <a:xfrm rot="16200000" flipH="1">
              <a:off x="2095501" y="3238501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9" name="Straight Connector 238"/>
            <p:cNvCxnSpPr/>
            <p:nvPr/>
          </p:nvCxnSpPr>
          <p:spPr>
            <a:xfrm rot="5400000">
              <a:off x="2705100" y="3238501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0" name="Straight Connector 239"/>
            <p:cNvCxnSpPr/>
            <p:nvPr/>
          </p:nvCxnSpPr>
          <p:spPr>
            <a:xfrm rot="5400000">
              <a:off x="1828801" y="3276600"/>
              <a:ext cx="6857999" cy="3048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1" name="Straight Connector 240"/>
            <p:cNvCxnSpPr/>
            <p:nvPr/>
          </p:nvCxnSpPr>
          <p:spPr>
            <a:xfrm rot="16200000" flipH="1">
              <a:off x="1066800" y="3200402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2" name="Straight Connector 241"/>
            <p:cNvCxnSpPr/>
            <p:nvPr/>
          </p:nvCxnSpPr>
          <p:spPr>
            <a:xfrm rot="16200000" flipH="1">
              <a:off x="2362201" y="3352800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3" name="Straight Connector 242"/>
            <p:cNvCxnSpPr/>
            <p:nvPr/>
          </p:nvCxnSpPr>
          <p:spPr>
            <a:xfrm rot="5400000">
              <a:off x="2646045" y="2722246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5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4" name="Straight Connector 243"/>
            <p:cNvCxnSpPr/>
            <p:nvPr/>
          </p:nvCxnSpPr>
          <p:spPr>
            <a:xfrm rot="5400000">
              <a:off x="3048952" y="3277553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5" name="Straight Connector 244"/>
            <p:cNvCxnSpPr/>
            <p:nvPr/>
          </p:nvCxnSpPr>
          <p:spPr>
            <a:xfrm rot="5400000">
              <a:off x="2895600" y="3276601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6" name="Straight Connector 245"/>
            <p:cNvCxnSpPr/>
            <p:nvPr/>
          </p:nvCxnSpPr>
          <p:spPr>
            <a:xfrm rot="5400000">
              <a:off x="2388870" y="3227071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7" name="Straight Connector 246"/>
            <p:cNvCxnSpPr/>
            <p:nvPr/>
          </p:nvCxnSpPr>
          <p:spPr>
            <a:xfrm rot="16200000" flipH="1">
              <a:off x="2236470" y="3326131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8" name="Straight Connector 247"/>
            <p:cNvCxnSpPr/>
            <p:nvPr/>
          </p:nvCxnSpPr>
          <p:spPr>
            <a:xfrm rot="16200000" flipH="1">
              <a:off x="1752600" y="3352801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9" name="Straight Connector 248"/>
            <p:cNvCxnSpPr/>
            <p:nvPr/>
          </p:nvCxnSpPr>
          <p:spPr>
            <a:xfrm rot="16200000" flipH="1">
              <a:off x="19812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0" name="Straight Connector 249"/>
            <p:cNvCxnSpPr/>
            <p:nvPr/>
          </p:nvCxnSpPr>
          <p:spPr>
            <a:xfrm rot="5400000">
              <a:off x="3467100" y="3314701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1" name="Straight Connector 250"/>
            <p:cNvCxnSpPr/>
            <p:nvPr/>
          </p:nvCxnSpPr>
          <p:spPr>
            <a:xfrm rot="16200000" flipH="1">
              <a:off x="3467099" y="3314701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2" name="Straight Connector 251"/>
            <p:cNvCxnSpPr/>
            <p:nvPr/>
          </p:nvCxnSpPr>
          <p:spPr>
            <a:xfrm rot="5400000">
              <a:off x="4038600" y="3429001"/>
              <a:ext cx="6858000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3" name="Straight Connector 252"/>
            <p:cNvCxnSpPr/>
            <p:nvPr/>
          </p:nvCxnSpPr>
          <p:spPr>
            <a:xfrm rot="16200000" flipH="1">
              <a:off x="3886200" y="3200401"/>
              <a:ext cx="6858000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4" name="Straight Connector 253"/>
            <p:cNvCxnSpPr/>
            <p:nvPr/>
          </p:nvCxnSpPr>
          <p:spPr>
            <a:xfrm rot="5400000">
              <a:off x="4000501" y="3238501"/>
              <a:ext cx="6858000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5" name="Straight Connector 254"/>
            <p:cNvCxnSpPr/>
            <p:nvPr/>
          </p:nvCxnSpPr>
          <p:spPr>
            <a:xfrm rot="16200000" flipH="1">
              <a:off x="4572000" y="3200401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7" name="Straight Connector 256"/>
            <p:cNvCxnSpPr/>
            <p:nvPr/>
          </p:nvCxnSpPr>
          <p:spPr>
            <a:xfrm rot="16200000" flipH="1">
              <a:off x="37338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8" name="Straight Connector 257"/>
            <p:cNvCxnSpPr/>
            <p:nvPr/>
          </p:nvCxnSpPr>
          <p:spPr>
            <a:xfrm rot="5400000">
              <a:off x="3619500" y="3314700"/>
              <a:ext cx="6858000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9" name="Straight Connector 258"/>
            <p:cNvCxnSpPr/>
            <p:nvPr/>
          </p:nvCxnSpPr>
          <p:spPr>
            <a:xfrm rot="16200000" flipH="1">
              <a:off x="4214813" y="3252788"/>
              <a:ext cx="6858000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0" name="Straight Connector 259"/>
            <p:cNvCxnSpPr/>
            <p:nvPr/>
          </p:nvCxnSpPr>
          <p:spPr>
            <a:xfrm rot="16200000" flipH="1">
              <a:off x="4751070" y="3326131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1" name="Straight Connector 260"/>
            <p:cNvCxnSpPr/>
            <p:nvPr/>
          </p:nvCxnSpPr>
          <p:spPr>
            <a:xfrm rot="16200000" flipH="1">
              <a:off x="4343400" y="3352801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2" name="Straight Connector 261"/>
            <p:cNvCxnSpPr/>
            <p:nvPr/>
          </p:nvCxnSpPr>
          <p:spPr>
            <a:xfrm rot="16200000" flipH="1">
              <a:off x="4572000" y="3352801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4" name="Straight Connector 263"/>
            <p:cNvCxnSpPr/>
            <p:nvPr/>
          </p:nvCxnSpPr>
          <p:spPr>
            <a:xfrm rot="16200000" flipH="1">
              <a:off x="5257800" y="3352802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5" name="Straight Connector 264"/>
            <p:cNvCxnSpPr/>
            <p:nvPr/>
          </p:nvCxnSpPr>
          <p:spPr>
            <a:xfrm rot="16200000" flipH="1">
              <a:off x="5067300" y="3238502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6" name="Straight Connector 265"/>
            <p:cNvCxnSpPr/>
            <p:nvPr/>
          </p:nvCxnSpPr>
          <p:spPr>
            <a:xfrm rot="5400000">
              <a:off x="5219700" y="3238502"/>
              <a:ext cx="6858000" cy="3810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7" name="Straight Connector 266"/>
            <p:cNvCxnSpPr/>
            <p:nvPr/>
          </p:nvCxnSpPr>
          <p:spPr>
            <a:xfrm rot="16200000" flipH="1">
              <a:off x="4876801" y="3352801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8" name="Straight Connector 267"/>
            <p:cNvCxnSpPr/>
            <p:nvPr/>
          </p:nvCxnSpPr>
          <p:spPr>
            <a:xfrm rot="5400000">
              <a:off x="5527994" y="3318196"/>
              <a:ext cx="6888479" cy="191133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0" name="Straight Connector 269"/>
            <p:cNvCxnSpPr/>
            <p:nvPr/>
          </p:nvCxnSpPr>
          <p:spPr>
            <a:xfrm rot="5400000">
              <a:off x="4850130" y="3227072"/>
              <a:ext cx="6858000" cy="40386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1" name="Straight Connector 270"/>
            <p:cNvCxnSpPr/>
            <p:nvPr/>
          </p:nvCxnSpPr>
          <p:spPr>
            <a:xfrm rot="16200000" flipH="1">
              <a:off x="4751070" y="3326132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8" name="Straight Connector 277"/>
            <p:cNvCxnSpPr/>
            <p:nvPr/>
          </p:nvCxnSpPr>
          <p:spPr>
            <a:xfrm rot="5400000">
              <a:off x="5562599" y="3429001"/>
              <a:ext cx="6858002" cy="1588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3" name="Straight Connector 282"/>
            <p:cNvCxnSpPr/>
            <p:nvPr/>
          </p:nvCxnSpPr>
          <p:spPr>
            <a:xfrm rot="5400000">
              <a:off x="2552700" y="3390900"/>
              <a:ext cx="6858000" cy="76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9" name="Straight Connector 288"/>
            <p:cNvCxnSpPr/>
            <p:nvPr/>
          </p:nvCxnSpPr>
          <p:spPr>
            <a:xfrm rot="16200000" flipH="1">
              <a:off x="3048000" y="3352800"/>
              <a:ext cx="6858000" cy="1524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2" name="Straight Connector 291"/>
            <p:cNvCxnSpPr/>
            <p:nvPr/>
          </p:nvCxnSpPr>
          <p:spPr>
            <a:xfrm rot="16200000" flipH="1">
              <a:off x="3238500" y="3238500"/>
              <a:ext cx="6858000" cy="381000"/>
            </a:xfrm>
            <a:prstGeom prst="line">
              <a:avLst/>
            </a:prstGeom>
            <a:ln w="19050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4" name="Straight Connector 293"/>
            <p:cNvCxnSpPr/>
            <p:nvPr/>
          </p:nvCxnSpPr>
          <p:spPr>
            <a:xfrm rot="5400000">
              <a:off x="2133600" y="3276600"/>
              <a:ext cx="6858000" cy="3048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8" name="Straight Connector 297"/>
            <p:cNvCxnSpPr/>
            <p:nvPr/>
          </p:nvCxnSpPr>
          <p:spPr>
            <a:xfrm rot="16200000" flipH="1">
              <a:off x="3148013" y="3252789"/>
              <a:ext cx="6858000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9" name="Straight Connector 298"/>
            <p:cNvCxnSpPr/>
            <p:nvPr/>
          </p:nvCxnSpPr>
          <p:spPr>
            <a:xfrm rot="5400000">
              <a:off x="37719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2" name="Straight Connector 301"/>
            <p:cNvCxnSpPr/>
            <p:nvPr/>
          </p:nvCxnSpPr>
          <p:spPr>
            <a:xfrm rot="5400000">
              <a:off x="4229100" y="2933700"/>
              <a:ext cx="6858000" cy="990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7" name="Straight Connector 306"/>
            <p:cNvCxnSpPr/>
            <p:nvPr/>
          </p:nvCxnSpPr>
          <p:spPr>
            <a:xfrm rot="16200000" flipH="1">
              <a:off x="1371600" y="3200403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A080F1-A637-4688-BD4E-D08C60F45C6D}" type="datetimeFigureOut">
              <a:rPr lang="ru-RU" smtClean="0">
                <a:solidFill>
                  <a:srgbClr val="D4D2D0">
                    <a:shade val="50000"/>
                  </a:srgbClr>
                </a:solidFill>
              </a:rPr>
              <a:pPr/>
              <a:t>22.11.2019</a:t>
            </a:fld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4F3D88-58C0-41A0-A52D-9AA61CA3B057}" type="slidenum">
              <a:rPr lang="ru-RU" smtClean="0">
                <a:solidFill>
                  <a:srgbClr val="D4D2D0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113" name="Rectangle 112"/>
          <p:cNvSpPr/>
          <p:nvPr/>
        </p:nvSpPr>
        <p:spPr>
          <a:xfrm>
            <a:off x="0" y="1905000"/>
            <a:ext cx="4953000" cy="31242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grpSp>
        <p:nvGrpSpPr>
          <p:cNvPr id="94" name="Group 93"/>
          <p:cNvGrpSpPr/>
          <p:nvPr/>
        </p:nvGrpSpPr>
        <p:grpSpPr>
          <a:xfrm>
            <a:off x="0" y="2057400"/>
            <a:ext cx="4801394" cy="2820988"/>
            <a:chOff x="0" y="2057400"/>
            <a:chExt cx="4801394" cy="2820988"/>
          </a:xfrm>
        </p:grpSpPr>
        <p:cxnSp>
          <p:nvCxnSpPr>
            <p:cNvPr id="117" name="Straight Connector 116"/>
            <p:cNvCxnSpPr/>
            <p:nvPr/>
          </p:nvCxnSpPr>
          <p:spPr>
            <a:xfrm>
              <a:off x="0" y="2057400"/>
              <a:ext cx="4800600" cy="1588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Straight Connector 117"/>
            <p:cNvCxnSpPr/>
            <p:nvPr/>
          </p:nvCxnSpPr>
          <p:spPr>
            <a:xfrm>
              <a:off x="0" y="4876800"/>
              <a:ext cx="4800600" cy="1588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Straight Connector 119"/>
            <p:cNvCxnSpPr/>
            <p:nvPr/>
          </p:nvCxnSpPr>
          <p:spPr>
            <a:xfrm rot="5400000">
              <a:off x="3391694" y="3467100"/>
              <a:ext cx="2818606" cy="794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2130425"/>
            <a:ext cx="4419600" cy="1600327"/>
          </a:xfrm>
        </p:spPr>
        <p:txBody>
          <a:bodyPr anchor="b">
            <a:normAutofit/>
          </a:bodyPr>
          <a:lstStyle>
            <a:lvl1pPr algn="l">
              <a:defRPr sz="3600" b="1" cap="none" spc="40" baseline="0">
                <a:ln w="13335" cmpd="sng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" y="3733800"/>
            <a:ext cx="4419600" cy="1066800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A080F1-A637-4688-BD4E-D08C60F45C6D}" type="datetimeFigureOut">
              <a:rPr lang="ru-RU" smtClean="0">
                <a:solidFill>
                  <a:srgbClr val="D4D2D0">
                    <a:shade val="50000"/>
                  </a:srgbClr>
                </a:solidFill>
              </a:rPr>
              <a:pPr/>
              <a:t>22.11.2019</a:t>
            </a:fld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4F3D88-58C0-41A0-A52D-9AA61CA3B057}" type="slidenum">
              <a:rPr lang="ru-RU" smtClean="0">
                <a:solidFill>
                  <a:srgbClr val="D4D2D0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92"/>
          <p:cNvGrpSpPr/>
          <p:nvPr/>
        </p:nvGrpSpPr>
        <p:grpSpPr>
          <a:xfrm>
            <a:off x="1" y="-30478"/>
            <a:ext cx="9067799" cy="4846320"/>
            <a:chOff x="1" y="-30477"/>
            <a:chExt cx="9067799" cy="4526277"/>
          </a:xfrm>
        </p:grpSpPr>
        <p:cxnSp>
          <p:nvCxnSpPr>
            <p:cNvPr id="8" name="Straight Connector 7"/>
            <p:cNvCxnSpPr/>
            <p:nvPr/>
          </p:nvCxnSpPr>
          <p:spPr>
            <a:xfrm rot="16200000" flipH="1">
              <a:off x="-27166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rot="16200000" flipH="1">
              <a:off x="-46216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rot="5400000">
              <a:off x="-30976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5400000">
              <a:off x="-206236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rot="16200000" flipH="1">
              <a:off x="-2138565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rot="16200000" flipH="1">
              <a:off x="-195465" y="1785212"/>
              <a:ext cx="4505731" cy="9144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6200000" flipH="1">
              <a:off x="-1643265" y="2013812"/>
              <a:ext cx="4505731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5400000">
              <a:off x="-1528964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6200000" flipH="1">
              <a:off x="-957465" y="2013812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6200000" flipH="1">
              <a:off x="-194806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6200000" flipH="1">
              <a:off x="-652664" y="2166211"/>
              <a:ext cx="4505731" cy="152401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 rot="16200000" flipH="1">
              <a:off x="-164326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rot="16200000" flipH="1">
              <a:off x="-1790700" y="2019300"/>
              <a:ext cx="4495800" cy="4572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rot="5400000">
              <a:off x="-55551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 rot="5400000">
              <a:off x="34087" y="2090964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 rot="5400000">
              <a:off x="2617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>
            <a:xfrm rot="5400000">
              <a:off x="-67933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 rot="16200000" flipH="1">
              <a:off x="-1467052" y="2066200"/>
              <a:ext cx="4505731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 rot="16200000" flipH="1">
              <a:off x="-77839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 rot="16200000" flipH="1">
              <a:off x="-118606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 rot="16200000" flipH="1">
              <a:off x="-95746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 rot="16200000" flipH="1">
              <a:off x="22429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 rot="16200000" flipH="1">
              <a:off x="20524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 rot="5400000">
              <a:off x="2204835" y="2051912"/>
              <a:ext cx="4505731" cy="3810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/>
          </p:nvCxnSpPr>
          <p:spPr>
            <a:xfrm rot="5400000">
              <a:off x="45223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 rot="16200000" flipH="1">
              <a:off x="376035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 rot="5400000">
              <a:off x="1023735" y="2242139"/>
              <a:ext cx="4505731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/>
            <p:nvPr/>
          </p:nvCxnSpPr>
          <p:spPr>
            <a:xfrm rot="16200000" flipH="1">
              <a:off x="871335" y="2013812"/>
              <a:ext cx="4505731" cy="4572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/>
            <p:cNvCxnSpPr/>
            <p:nvPr/>
          </p:nvCxnSpPr>
          <p:spPr>
            <a:xfrm rot="5400000">
              <a:off x="985636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/>
            <p:cNvCxnSpPr/>
            <p:nvPr/>
          </p:nvCxnSpPr>
          <p:spPr>
            <a:xfrm rot="16200000" flipH="1">
              <a:off x="1557135" y="2013812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/>
            <p:cNvCxnSpPr/>
            <p:nvPr/>
          </p:nvCxnSpPr>
          <p:spPr>
            <a:xfrm rot="16200000" flipH="1">
              <a:off x="5665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/>
            <p:nvPr/>
          </p:nvCxnSpPr>
          <p:spPr>
            <a:xfrm rot="16200000" flipH="1">
              <a:off x="1861936" y="2166211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/>
            <p:cNvCxnSpPr/>
            <p:nvPr/>
          </p:nvCxnSpPr>
          <p:spPr>
            <a:xfrm rot="16200000" flipH="1">
              <a:off x="8713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/>
            <p:cNvCxnSpPr/>
            <p:nvPr/>
          </p:nvCxnSpPr>
          <p:spPr>
            <a:xfrm rot="5400000">
              <a:off x="147435" y="2128112"/>
              <a:ext cx="4505731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/>
            <p:cNvCxnSpPr/>
            <p:nvPr/>
          </p:nvCxnSpPr>
          <p:spPr>
            <a:xfrm rot="5400000">
              <a:off x="195909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/>
            <p:cNvCxnSpPr/>
            <p:nvPr/>
          </p:nvCxnSpPr>
          <p:spPr>
            <a:xfrm rot="5400000">
              <a:off x="2548687" y="2090964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/>
            <p:cNvCxnSpPr/>
            <p:nvPr/>
          </p:nvCxnSpPr>
          <p:spPr>
            <a:xfrm rot="5400000">
              <a:off x="27763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/>
            <p:nvPr/>
          </p:nvCxnSpPr>
          <p:spPr>
            <a:xfrm rot="5400000">
              <a:off x="183526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/>
            <p:cNvCxnSpPr/>
            <p:nvPr/>
          </p:nvCxnSpPr>
          <p:spPr>
            <a:xfrm rot="16200000" flipH="1">
              <a:off x="1047548" y="2066200"/>
              <a:ext cx="4505731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/>
            <p:cNvCxnSpPr/>
            <p:nvPr/>
          </p:nvCxnSpPr>
          <p:spPr>
            <a:xfrm rot="16200000" flipH="1">
              <a:off x="17362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/>
            <p:nvPr/>
          </p:nvCxnSpPr>
          <p:spPr>
            <a:xfrm rot="16200000" flipH="1">
              <a:off x="13285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/>
            <p:nvPr/>
          </p:nvCxnSpPr>
          <p:spPr>
            <a:xfrm rot="16200000" flipH="1">
              <a:off x="1557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/>
            <p:nvPr/>
          </p:nvCxnSpPr>
          <p:spPr>
            <a:xfrm rot="16200000" flipH="1">
              <a:off x="3919335" y="2166212"/>
              <a:ext cx="4505731" cy="152400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/>
            <p:cNvCxnSpPr/>
            <p:nvPr/>
          </p:nvCxnSpPr>
          <p:spPr>
            <a:xfrm rot="16200000" flipH="1">
              <a:off x="3271636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/>
            <p:cNvCxnSpPr/>
            <p:nvPr/>
          </p:nvCxnSpPr>
          <p:spPr>
            <a:xfrm rot="5400000">
              <a:off x="38812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/>
            <p:cNvCxnSpPr/>
            <p:nvPr/>
          </p:nvCxnSpPr>
          <p:spPr>
            <a:xfrm rot="5400000">
              <a:off x="3004936" y="2090012"/>
              <a:ext cx="4505730" cy="3048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/>
            <p:nvPr/>
          </p:nvCxnSpPr>
          <p:spPr>
            <a:xfrm rot="16200000" flipH="1">
              <a:off x="2242935" y="2013813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/>
            <p:cNvCxnSpPr/>
            <p:nvPr/>
          </p:nvCxnSpPr>
          <p:spPr>
            <a:xfrm rot="16200000" flipH="1">
              <a:off x="3538336" y="2166212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/>
            <p:cNvCxnSpPr/>
            <p:nvPr/>
          </p:nvCxnSpPr>
          <p:spPr>
            <a:xfrm rot="5400000">
              <a:off x="382218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5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/>
            <p:cNvCxnSpPr/>
            <p:nvPr/>
          </p:nvCxnSpPr>
          <p:spPr>
            <a:xfrm rot="5400000">
              <a:off x="4225087" y="2090965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/>
            <p:cNvCxnSpPr/>
            <p:nvPr/>
          </p:nvCxnSpPr>
          <p:spPr>
            <a:xfrm rot="5400000">
              <a:off x="40717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/>
            <p:cNvCxnSpPr/>
            <p:nvPr/>
          </p:nvCxnSpPr>
          <p:spPr>
            <a:xfrm rot="5400000">
              <a:off x="356500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/>
            <p:cNvCxnSpPr/>
            <p:nvPr/>
          </p:nvCxnSpPr>
          <p:spPr>
            <a:xfrm rot="16200000" flipH="1">
              <a:off x="34126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/>
            <p:cNvCxnSpPr/>
            <p:nvPr/>
          </p:nvCxnSpPr>
          <p:spPr>
            <a:xfrm rot="16200000" flipH="1">
              <a:off x="2928735" y="2166212"/>
              <a:ext cx="4505731" cy="152400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/>
          </p:nvCxnSpPr>
          <p:spPr>
            <a:xfrm rot="16200000" flipH="1">
              <a:off x="3081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/>
            <p:cNvCxnSpPr/>
            <p:nvPr/>
          </p:nvCxnSpPr>
          <p:spPr>
            <a:xfrm rot="5400000">
              <a:off x="464323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/>
            <p:cNvCxnSpPr/>
            <p:nvPr/>
          </p:nvCxnSpPr>
          <p:spPr>
            <a:xfrm rot="16200000" flipH="1">
              <a:off x="4643234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/>
            <p:cNvCxnSpPr/>
            <p:nvPr/>
          </p:nvCxnSpPr>
          <p:spPr>
            <a:xfrm rot="5400000">
              <a:off x="5214735" y="2242140"/>
              <a:ext cx="4505731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/>
            <p:cNvCxnSpPr/>
            <p:nvPr/>
          </p:nvCxnSpPr>
          <p:spPr>
            <a:xfrm rot="16200000" flipH="1">
              <a:off x="5062335" y="2013812"/>
              <a:ext cx="4505731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/>
            <p:cNvCxnSpPr/>
            <p:nvPr/>
          </p:nvCxnSpPr>
          <p:spPr>
            <a:xfrm rot="5400000">
              <a:off x="5176636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/>
            <p:cNvCxnSpPr/>
            <p:nvPr/>
          </p:nvCxnSpPr>
          <p:spPr>
            <a:xfrm rot="16200000" flipH="1">
              <a:off x="5748135" y="2013813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/>
            <p:cNvCxnSpPr/>
            <p:nvPr/>
          </p:nvCxnSpPr>
          <p:spPr>
            <a:xfrm rot="16200000" flipH="1">
              <a:off x="49099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/>
            <p:cNvCxnSpPr/>
            <p:nvPr/>
          </p:nvCxnSpPr>
          <p:spPr>
            <a:xfrm rot="5400000">
              <a:off x="4795635" y="2128112"/>
              <a:ext cx="4505731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/>
            <p:cNvCxnSpPr/>
            <p:nvPr/>
          </p:nvCxnSpPr>
          <p:spPr>
            <a:xfrm rot="16200000" flipH="1">
              <a:off x="5390948" y="2066200"/>
              <a:ext cx="4505731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/>
            <p:cNvCxnSpPr/>
            <p:nvPr/>
          </p:nvCxnSpPr>
          <p:spPr>
            <a:xfrm rot="16200000" flipH="1">
              <a:off x="59272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72"/>
            <p:cNvCxnSpPr/>
            <p:nvPr/>
          </p:nvCxnSpPr>
          <p:spPr>
            <a:xfrm rot="16200000" flipH="1">
              <a:off x="55195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/>
            <p:cNvCxnSpPr/>
            <p:nvPr/>
          </p:nvCxnSpPr>
          <p:spPr>
            <a:xfrm rot="16200000" flipH="1">
              <a:off x="5748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74"/>
            <p:cNvCxnSpPr/>
            <p:nvPr/>
          </p:nvCxnSpPr>
          <p:spPr>
            <a:xfrm rot="16200000" flipH="1">
              <a:off x="6433935" y="2166213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75"/>
            <p:cNvCxnSpPr/>
            <p:nvPr/>
          </p:nvCxnSpPr>
          <p:spPr>
            <a:xfrm rot="16200000" flipH="1">
              <a:off x="6243435" y="2051913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Connector 76"/>
            <p:cNvCxnSpPr/>
            <p:nvPr/>
          </p:nvCxnSpPr>
          <p:spPr>
            <a:xfrm rot="5400000">
              <a:off x="6395835" y="2051913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Connector 77"/>
            <p:cNvCxnSpPr/>
            <p:nvPr/>
          </p:nvCxnSpPr>
          <p:spPr>
            <a:xfrm rot="16200000" flipH="1">
              <a:off x="6052936" y="2166212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78"/>
            <p:cNvCxnSpPr/>
            <p:nvPr/>
          </p:nvCxnSpPr>
          <p:spPr>
            <a:xfrm rot="5400000">
              <a:off x="6709356" y="2136834"/>
              <a:ext cx="4525755" cy="191133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/>
            <p:cNvCxnSpPr/>
            <p:nvPr/>
          </p:nvCxnSpPr>
          <p:spPr>
            <a:xfrm rot="5400000">
              <a:off x="6026265" y="2040483"/>
              <a:ext cx="4505731" cy="40386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/>
            <p:cNvCxnSpPr/>
            <p:nvPr/>
          </p:nvCxnSpPr>
          <p:spPr>
            <a:xfrm rot="16200000" flipH="1">
              <a:off x="5927205" y="2139543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Connector 81"/>
            <p:cNvCxnSpPr/>
            <p:nvPr/>
          </p:nvCxnSpPr>
          <p:spPr>
            <a:xfrm rot="5400000">
              <a:off x="6738734" y="2242140"/>
              <a:ext cx="4505732" cy="1588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82"/>
            <p:cNvCxnSpPr/>
            <p:nvPr/>
          </p:nvCxnSpPr>
          <p:spPr>
            <a:xfrm rot="5400000">
              <a:off x="3728835" y="2204312"/>
              <a:ext cx="4505731" cy="76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83"/>
            <p:cNvCxnSpPr/>
            <p:nvPr/>
          </p:nvCxnSpPr>
          <p:spPr>
            <a:xfrm rot="16200000" flipH="1">
              <a:off x="4224135" y="2166212"/>
              <a:ext cx="4505731" cy="1524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Connector 84"/>
            <p:cNvCxnSpPr/>
            <p:nvPr/>
          </p:nvCxnSpPr>
          <p:spPr>
            <a:xfrm rot="16200000" flipH="1">
              <a:off x="4414635" y="2051912"/>
              <a:ext cx="4505731" cy="381000"/>
            </a:xfrm>
            <a:prstGeom prst="line">
              <a:avLst/>
            </a:prstGeom>
            <a:ln w="19050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85"/>
            <p:cNvCxnSpPr/>
            <p:nvPr/>
          </p:nvCxnSpPr>
          <p:spPr>
            <a:xfrm rot="5400000">
              <a:off x="3309735" y="2090012"/>
              <a:ext cx="4505731" cy="3048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86"/>
            <p:cNvCxnSpPr/>
            <p:nvPr/>
          </p:nvCxnSpPr>
          <p:spPr>
            <a:xfrm rot="16200000" flipH="1">
              <a:off x="4324148" y="2066200"/>
              <a:ext cx="4505731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87"/>
            <p:cNvCxnSpPr/>
            <p:nvPr/>
          </p:nvCxnSpPr>
          <p:spPr>
            <a:xfrm rot="5400000">
              <a:off x="49480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88"/>
            <p:cNvCxnSpPr/>
            <p:nvPr/>
          </p:nvCxnSpPr>
          <p:spPr>
            <a:xfrm rot="5400000">
              <a:off x="5405235" y="1747112"/>
              <a:ext cx="4505731" cy="990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89"/>
            <p:cNvCxnSpPr/>
            <p:nvPr/>
          </p:nvCxnSpPr>
          <p:spPr>
            <a:xfrm rot="16200000" flipH="1">
              <a:off x="2547735" y="2013814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4" name="Rectangle 93"/>
          <p:cNvSpPr/>
          <p:nvPr/>
        </p:nvSpPr>
        <p:spPr>
          <a:xfrm>
            <a:off x="0" y="4311168"/>
            <a:ext cx="9144000" cy="1905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96" name="Straight Connector 95"/>
          <p:cNvCxnSpPr/>
          <p:nvPr/>
        </p:nvCxnSpPr>
        <p:spPr>
          <a:xfrm>
            <a:off x="0" y="4387368"/>
            <a:ext cx="914400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Straight Connector 96"/>
          <p:cNvCxnSpPr/>
          <p:nvPr/>
        </p:nvCxnSpPr>
        <p:spPr>
          <a:xfrm>
            <a:off x="0" y="6138380"/>
            <a:ext cx="914400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621364"/>
            <a:ext cx="8305800" cy="414649"/>
          </a:xfrm>
        </p:spPr>
        <p:txBody>
          <a:bodyPr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5" name="Title 94"/>
          <p:cNvSpPr>
            <a:spLocks noGrp="1"/>
          </p:cNvSpPr>
          <p:nvPr>
            <p:ph type="title"/>
          </p:nvPr>
        </p:nvSpPr>
        <p:spPr>
          <a:xfrm>
            <a:off x="457200" y="4463568"/>
            <a:ext cx="8305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A080F1-A637-4688-BD4E-D08C60F45C6D}" type="datetimeFigureOut">
              <a:rPr lang="ru-RU" smtClean="0">
                <a:solidFill>
                  <a:srgbClr val="D4D2D0">
                    <a:shade val="50000"/>
                  </a:srgbClr>
                </a:solidFill>
              </a:rPr>
              <a:pPr/>
              <a:t>22.11.2019</a:t>
            </a:fld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91" name="Footer Placeholder 9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92" name="Slide Number Placeholder 9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4F3D88-58C0-41A0-A52D-9AA61CA3B057}" type="slidenum">
              <a:rPr lang="ru-RU" smtClean="0">
                <a:solidFill>
                  <a:srgbClr val="D4D2D0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A080F1-A637-4688-BD4E-D08C60F45C6D}" type="datetimeFigureOut">
              <a:rPr lang="ru-RU" smtClean="0">
                <a:solidFill>
                  <a:srgbClr val="D4D2D0">
                    <a:shade val="50000"/>
                  </a:srgbClr>
                </a:solidFill>
              </a:rPr>
              <a:pPr/>
              <a:t>22.11.2019</a:t>
            </a:fld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4F3D88-58C0-41A0-A52D-9AA61CA3B057}" type="slidenum">
              <a:rPr lang="ru-RU" smtClean="0">
                <a:solidFill>
                  <a:srgbClr val="D4D2D0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A080F1-A637-4688-BD4E-D08C60F45C6D}" type="datetimeFigureOut">
              <a:rPr lang="ru-RU" smtClean="0">
                <a:solidFill>
                  <a:srgbClr val="D4D2D0">
                    <a:shade val="50000"/>
                  </a:srgbClr>
                </a:solidFill>
              </a:rPr>
              <a:pPr/>
              <a:t>22.11.2019</a:t>
            </a:fld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4F3D88-58C0-41A0-A52D-9AA61CA3B057}" type="slidenum">
              <a:rPr lang="ru-RU" smtClean="0">
                <a:solidFill>
                  <a:srgbClr val="D4D2D0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A080F1-A637-4688-BD4E-D08C60F45C6D}" type="datetimeFigureOut">
              <a:rPr lang="ru-RU" smtClean="0">
                <a:solidFill>
                  <a:srgbClr val="D4D2D0">
                    <a:shade val="50000"/>
                  </a:srgbClr>
                </a:solidFill>
              </a:rPr>
              <a:pPr/>
              <a:t>22.11.2019</a:t>
            </a:fld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4F3D88-58C0-41A0-A52D-9AA61CA3B057}" type="slidenum">
              <a:rPr lang="ru-RU" smtClean="0">
                <a:solidFill>
                  <a:srgbClr val="D4D2D0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A080F1-A637-4688-BD4E-D08C60F45C6D}" type="datetimeFigureOut">
              <a:rPr lang="ru-RU" smtClean="0">
                <a:solidFill>
                  <a:srgbClr val="D4D2D0">
                    <a:shade val="50000"/>
                  </a:srgbClr>
                </a:solidFill>
              </a:rPr>
              <a:pPr/>
              <a:t>22.11.2019</a:t>
            </a:fld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4F3D88-58C0-41A0-A52D-9AA61CA3B057}" type="slidenum">
              <a:rPr lang="ru-RU" smtClean="0">
                <a:solidFill>
                  <a:srgbClr val="D4D2D0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066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066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270" y="1535113"/>
            <a:ext cx="4041531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270" y="2174875"/>
            <a:ext cx="4041531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F39051-E2EB-4CA1-98DE-FD3C88B21162}" type="datetime1">
              <a:rPr lang="ru-RU">
                <a:solidFill>
                  <a:srgbClr val="FFFFFF"/>
                </a:solidFill>
              </a:rPr>
              <a:pPr>
                <a:defRPr/>
              </a:pPr>
              <a:t>22.11.2019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2B4DF1-E15A-4433-BC6F-B2748E18E664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4535166"/>
      </p:ext>
    </p:extLst>
  </p:cSld>
  <p:clrMapOvr>
    <a:masterClrMapping/>
  </p:clrMapOvr>
  <p:transition>
    <p:wheel spokes="8"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00400" y="273050"/>
            <a:ext cx="54864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A080F1-A637-4688-BD4E-D08C60F45C6D}" type="datetimeFigureOut">
              <a:rPr lang="ru-RU" smtClean="0">
                <a:solidFill>
                  <a:srgbClr val="D4D2D0">
                    <a:shade val="50000"/>
                  </a:srgbClr>
                </a:solidFill>
              </a:rPr>
              <a:pPr/>
              <a:t>22.11.2019</a:t>
            </a:fld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4F3D88-58C0-41A0-A52D-9AA61CA3B057}" type="slidenum">
              <a:rPr lang="ru-RU" smtClean="0">
                <a:solidFill>
                  <a:srgbClr val="D4D2D0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0" y="1563624"/>
            <a:ext cx="2761488" cy="331317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39" name="Straight Connector 38"/>
          <p:cNvCxnSpPr/>
          <p:nvPr/>
        </p:nvCxnSpPr>
        <p:spPr>
          <a:xfrm rot="5400000">
            <a:off x="1128157" y="3221339"/>
            <a:ext cx="3017520" cy="794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0" y="1712976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>
            <a:off x="0" y="4733544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901952"/>
            <a:ext cx="2377440" cy="137160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tabLst>
                <a:tab pos="3830638" algn="l"/>
              </a:tabLst>
              <a:defRPr lang="en-US" sz="2600" b="1" kern="1200" cap="none" spc="20" baseline="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3273552"/>
            <a:ext cx="2377440" cy="1371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200400" y="381000"/>
            <a:ext cx="5562600" cy="5638800"/>
          </a:xfrm>
          <a:solidFill>
            <a:schemeClr val="bg2"/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A080F1-A637-4688-BD4E-D08C60F45C6D}" type="datetimeFigureOut">
              <a:rPr lang="ru-RU" smtClean="0">
                <a:solidFill>
                  <a:srgbClr val="D4D2D0">
                    <a:shade val="50000"/>
                  </a:srgbClr>
                </a:solidFill>
              </a:rPr>
              <a:pPr/>
              <a:t>22.11.2019</a:t>
            </a:fld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4F3D88-58C0-41A0-A52D-9AA61CA3B057}" type="slidenum">
              <a:rPr lang="ru-RU" smtClean="0">
                <a:solidFill>
                  <a:srgbClr val="D4D2D0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0" y="1563624"/>
            <a:ext cx="2761488" cy="331317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34" name="Straight Connector 33"/>
          <p:cNvCxnSpPr/>
          <p:nvPr/>
        </p:nvCxnSpPr>
        <p:spPr>
          <a:xfrm rot="5400000">
            <a:off x="1128157" y="3221339"/>
            <a:ext cx="3017520" cy="794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0" y="1712976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/>
        </p:nvCxnSpPr>
        <p:spPr>
          <a:xfrm>
            <a:off x="0" y="4733544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5448" y="1905000"/>
            <a:ext cx="2377440" cy="1371600"/>
          </a:xfrm>
        </p:spPr>
        <p:txBody>
          <a:bodyPr anchor="b">
            <a:normAutofit/>
          </a:bodyPr>
          <a:lstStyle>
            <a:lvl1pPr algn="l">
              <a:defRPr sz="2600" b="1" cap="none" spc="20" baseline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3276600"/>
            <a:ext cx="2377440" cy="1371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A080F1-A637-4688-BD4E-D08C60F45C6D}" type="datetimeFigureOut">
              <a:rPr lang="ru-RU" smtClean="0">
                <a:solidFill>
                  <a:srgbClr val="D4D2D0">
                    <a:shade val="50000"/>
                  </a:srgbClr>
                </a:solidFill>
              </a:rPr>
              <a:pPr/>
              <a:t>22.11.2019</a:t>
            </a:fld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4F3D88-58C0-41A0-A52D-9AA61CA3B057}" type="slidenum">
              <a:rPr lang="ru-RU" smtClean="0">
                <a:solidFill>
                  <a:srgbClr val="D4D2D0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A080F1-A637-4688-BD4E-D08C60F45C6D}" type="datetimeFigureOut">
              <a:rPr lang="ru-RU" smtClean="0">
                <a:solidFill>
                  <a:srgbClr val="D4D2D0">
                    <a:shade val="50000"/>
                  </a:srgbClr>
                </a:solidFill>
              </a:rPr>
              <a:pPr/>
              <a:t>22.11.2019</a:t>
            </a:fld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4F3D88-58C0-41A0-A52D-9AA61CA3B057}" type="slidenum">
              <a:rPr lang="ru-RU" smtClean="0">
                <a:solidFill>
                  <a:srgbClr val="D4D2D0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4619D1-0F2D-4802-87C8-0CF24E6C3FAF}" type="datetime1">
              <a:rPr lang="ru-RU">
                <a:solidFill>
                  <a:srgbClr val="FFFFFF"/>
                </a:solidFill>
              </a:rPr>
              <a:pPr>
                <a:defRPr/>
              </a:pPr>
              <a:t>22.11.2019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70FF74-E13E-4560-BFCB-93B6800894DB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2726653"/>
      </p:ext>
    </p:extLst>
  </p:cSld>
  <p:clrMapOvr>
    <a:masterClrMapping/>
  </p:clrMapOvr>
  <p:transition>
    <p:wheel spokes="8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036783-3005-4AF2-910F-B8A518ECD2A0}" type="datetime1">
              <a:rPr lang="ru-RU">
                <a:solidFill>
                  <a:srgbClr val="FFFFFF"/>
                </a:solidFill>
              </a:rPr>
              <a:pPr>
                <a:defRPr/>
              </a:pPr>
              <a:t>22.11.2019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DA0198-6087-4200-B843-2046460A4F54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9889075"/>
      </p:ext>
    </p:extLst>
  </p:cSld>
  <p:clrMapOvr>
    <a:masterClrMapping/>
  </p:clrMapOvr>
  <p:transition>
    <p:wheel spokes="8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435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538" y="273051"/>
            <a:ext cx="5111262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1"/>
            <a:ext cx="3008435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394151-6B1A-4B19-99C3-304697AFDB88}" type="datetime1">
              <a:rPr lang="ru-RU">
                <a:solidFill>
                  <a:srgbClr val="FFFFFF"/>
                </a:solidFill>
              </a:rPr>
              <a:pPr>
                <a:defRPr/>
              </a:pPr>
              <a:t>22.11.2019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B4D45E-CDEF-4805-BD82-91785335C1C5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0193987"/>
      </p:ext>
    </p:extLst>
  </p:cSld>
  <p:clrMapOvr>
    <a:masterClrMapping/>
  </p:clrMapOvr>
  <p:transition>
    <p:wheel spokes="8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166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166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166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8FA1BF-68FF-46AA-B260-8FCFF29E0133}" type="datetime1">
              <a:rPr lang="ru-RU">
                <a:solidFill>
                  <a:srgbClr val="FFFFFF"/>
                </a:solidFill>
              </a:rPr>
              <a:pPr>
                <a:defRPr/>
              </a:pPr>
              <a:t>22.11.2019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9F4417-F505-4A9F-B2F9-AD9DB2CCBA9A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9119756"/>
      </p:ext>
    </p:extLst>
  </p:cSld>
  <p:clrMapOvr>
    <a:masterClrMapping/>
  </p:clrMapOvr>
  <p:transition>
    <p:wheel spokes="8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A43F9-05A3-4EDB-BD73-40F87CE63EA3}" type="datetime1">
              <a:rPr lang="ru-RU">
                <a:solidFill>
                  <a:srgbClr val="FFFFFF"/>
                </a:solidFill>
              </a:rPr>
              <a:pPr>
                <a:defRPr/>
              </a:pPr>
              <a:t>22.11.2019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8A0860-1FFE-4651-9E83-2290991381EC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8318420"/>
      </p:ext>
    </p:extLst>
  </p:cSld>
  <p:clrMapOvr>
    <a:masterClrMapping/>
  </p:clrMapOvr>
  <p:transition>
    <p:wheel spokes="8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9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24.xml"/><Relationship Id="rId7" Type="http://schemas.openxmlformats.org/officeDocument/2006/relationships/slideLayout" Target="../slideLayouts/slideLayout28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22.xml"/><Relationship Id="rId6" Type="http://schemas.openxmlformats.org/officeDocument/2006/relationships/slideLayout" Target="../slideLayouts/slideLayout27.xml"/><Relationship Id="rId11" Type="http://schemas.openxmlformats.org/officeDocument/2006/relationships/slideLayout" Target="../slideLayouts/slideLayout32.xml"/><Relationship Id="rId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31.xml"/><Relationship Id="rId4" Type="http://schemas.openxmlformats.org/officeDocument/2006/relationships/slideLayout" Target="../slideLayouts/slideLayout25.xml"/><Relationship Id="rId9" Type="http://schemas.openxmlformats.org/officeDocument/2006/relationships/slideLayout" Target="../slideLayouts/slideLayout30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0.xml"/><Relationship Id="rId3" Type="http://schemas.openxmlformats.org/officeDocument/2006/relationships/slideLayout" Target="../slideLayouts/slideLayout35.xml"/><Relationship Id="rId7" Type="http://schemas.openxmlformats.org/officeDocument/2006/relationships/slideLayout" Target="../slideLayouts/slideLayout39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4.xml"/><Relationship Id="rId1" Type="http://schemas.openxmlformats.org/officeDocument/2006/relationships/slideLayout" Target="../slideLayouts/slideLayout33.xml"/><Relationship Id="rId6" Type="http://schemas.openxmlformats.org/officeDocument/2006/relationships/slideLayout" Target="../slideLayouts/slideLayout38.xml"/><Relationship Id="rId11" Type="http://schemas.openxmlformats.org/officeDocument/2006/relationships/slideLayout" Target="../slideLayouts/slideLayout43.xml"/><Relationship Id="rId5" Type="http://schemas.openxmlformats.org/officeDocument/2006/relationships/slideLayout" Target="../slideLayouts/slideLayout37.xml"/><Relationship Id="rId10" Type="http://schemas.openxmlformats.org/officeDocument/2006/relationships/slideLayout" Target="../slideLayouts/slideLayout42.xml"/><Relationship Id="rId4" Type="http://schemas.openxmlformats.org/officeDocument/2006/relationships/slideLayout" Target="../slideLayouts/slideLayout36.xml"/><Relationship Id="rId9" Type="http://schemas.openxmlformats.org/officeDocument/2006/relationships/slideLayout" Target="../slideLayouts/slideLayout4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2">
            <a:duotone>
              <a:schemeClr val="bg1"/>
              <a:srgbClr val="FFFFFF"/>
            </a:duotone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381000"/>
            <a:ext cx="8229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8397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81200"/>
            <a:ext cx="82296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8397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70DD6BF-16CE-4C32-ACD6-86C2F691FBB2}" type="datetime1">
              <a:rPr lang="ru-RU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22.11.2019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8397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8397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8494FD4-AF18-4C31-8783-2A5FFB384076}" type="slidenum">
              <a:rPr lang="ru-RU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9089082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708" r:id="rId1"/>
    <p:sldLayoutId id="2147483709" r:id="rId2"/>
    <p:sldLayoutId id="2147483710" r:id="rId3"/>
    <p:sldLayoutId id="2147483711" r:id="rId4"/>
    <p:sldLayoutId id="2147483712" r:id="rId5"/>
    <p:sldLayoutId id="2147483713" r:id="rId6"/>
    <p:sldLayoutId id="2147483714" r:id="rId7"/>
    <p:sldLayoutId id="2147483715" r:id="rId8"/>
    <p:sldLayoutId id="2147483716" r:id="rId9"/>
    <p:sldLayoutId id="2147483717" r:id="rId10"/>
  </p:sldLayoutIdLst>
  <p:transition/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r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EA382A-EC26-4B83-9605-7A6B78416B1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D2F38E-D67C-4BB8-AC3F-B2B17011C50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64589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3" r:id="rId1"/>
    <p:sldLayoutId id="2147483804" r:id="rId2"/>
    <p:sldLayoutId id="2147483805" r:id="rId3"/>
    <p:sldLayoutId id="2147483806" r:id="rId4"/>
    <p:sldLayoutId id="2147483807" r:id="rId5"/>
    <p:sldLayoutId id="2147483808" r:id="rId6"/>
    <p:sldLayoutId id="2147483809" r:id="rId7"/>
    <p:sldLayoutId id="2147483810" r:id="rId8"/>
    <p:sldLayoutId id="2147483811" r:id="rId9"/>
    <p:sldLayoutId id="2147483812" r:id="rId10"/>
    <p:sldLayoutId id="214748381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r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EA382A-EC26-4B83-9605-7A6B78416B1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D2F38E-D67C-4BB8-AC3F-B2B17011C50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56104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5" r:id="rId1"/>
    <p:sldLayoutId id="2147483816" r:id="rId2"/>
    <p:sldLayoutId id="2147483817" r:id="rId3"/>
    <p:sldLayoutId id="2147483818" r:id="rId4"/>
    <p:sldLayoutId id="2147483819" r:id="rId5"/>
    <p:sldLayoutId id="2147483820" r:id="rId6"/>
    <p:sldLayoutId id="2147483821" r:id="rId7"/>
    <p:sldLayoutId id="2147483822" r:id="rId8"/>
    <p:sldLayoutId id="2147483823" r:id="rId9"/>
    <p:sldLayoutId id="2147483824" r:id="rId10"/>
    <p:sldLayoutId id="214748382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Rectangle 189"/>
          <p:cNvSpPr/>
          <p:nvPr/>
        </p:nvSpPr>
        <p:spPr>
          <a:xfrm>
            <a:off x="149352" y="137160"/>
            <a:ext cx="8869680" cy="6583680"/>
          </a:xfrm>
          <a:prstGeom prst="rect">
            <a:avLst/>
          </a:prstGeom>
          <a:noFill/>
          <a:ln w="19050" cmpd="sng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1240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70DD6BF-16CE-4C32-ACD6-86C2F691FBB2}" type="datetime1">
              <a:rPr lang="ru-RU" smtClean="0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22.11.2019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31123" y="6312408"/>
            <a:ext cx="348175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1240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8494FD4-AF18-4C31-8783-2A5FFB384076}" type="slidenum">
              <a:rPr lang="ru-RU" smtClean="0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940" r:id="rId1"/>
    <p:sldLayoutId id="2147483941" r:id="rId2"/>
    <p:sldLayoutId id="2147483942" r:id="rId3"/>
    <p:sldLayoutId id="2147483943" r:id="rId4"/>
    <p:sldLayoutId id="2147483944" r:id="rId5"/>
    <p:sldLayoutId id="2147483945" r:id="rId6"/>
    <p:sldLayoutId id="2147483946" r:id="rId7"/>
    <p:sldLayoutId id="2147483947" r:id="rId8"/>
    <p:sldLayoutId id="2147483948" r:id="rId9"/>
    <p:sldLayoutId id="2147483949" r:id="rId10"/>
    <p:sldLayoutId id="2147483950" r:id="rId11"/>
  </p:sldLayoutIdLst>
  <p:hf sldNum="0" hdr="0" ftr="0" dt="0"/>
  <p:txStyles>
    <p:titleStyle>
      <a:lvl1pPr algn="l" defTabSz="914400" rtl="0" eaLnBrk="1" latinLnBrk="0" hangingPunct="1">
        <a:spcBef>
          <a:spcPct val="0"/>
        </a:spcBef>
        <a:buNone/>
        <a:tabLst>
          <a:tab pos="3830638" algn="l"/>
        </a:tabLst>
        <a:defRPr sz="3600" b="1" kern="1200" cap="none" spc="50">
          <a:ln w="13335" cmpd="sng">
            <a:solidFill>
              <a:schemeClr val="accent1">
                <a:lumMod val="50000"/>
              </a:schemeClr>
            </a:solidFill>
            <a:prstDash val="solid"/>
          </a:ln>
          <a:solidFill>
            <a:schemeClr val="accent6">
              <a:tint val="1000"/>
            </a:schemeClr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8872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91640" indent="-18288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4884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9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school-collection.edu.ru/" TargetMode="External"/><Relationship Id="rId2" Type="http://schemas.openxmlformats.org/officeDocument/2006/relationships/hyperlink" Target="http://fcior.edu.ru/" TargetMode="Externa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://fcior.edu.ru/card/9001/himicheskie-svoystva-kislot.html" TargetMode="External"/><Relationship Id="rId2" Type="http://schemas.openxmlformats.org/officeDocument/2006/relationships/hyperlink" Target="http://fcior.edu.ru/card/8177/himiya-kak-chast-estestvoznaniya.html" TargetMode="External"/><Relationship Id="rId1" Type="http://schemas.openxmlformats.org/officeDocument/2006/relationships/slideLayout" Target="../slideLayouts/slideLayout34.xml"/><Relationship Id="rId4" Type="http://schemas.openxmlformats.org/officeDocument/2006/relationships/image" Target="../media/image1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hyperlink" Target="http://fcior.edu.ru/card/357/laboratornaya-rabota-razdelenie-smesi-rastvorimyh-i-nerastvorimyh-veshestv.html" TargetMode="External"/><Relationship Id="rId1" Type="http://schemas.openxmlformats.org/officeDocument/2006/relationships/slideLayout" Target="../slideLayouts/slideLayout3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9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9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39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hyperlink" Target="http://reshuege.ru/" TargetMode="External"/><Relationship Id="rId1" Type="http://schemas.openxmlformats.org/officeDocument/2006/relationships/slideLayout" Target="../slideLayouts/slideLayout39.xml"/><Relationship Id="rId4" Type="http://schemas.openxmlformats.org/officeDocument/2006/relationships/image" Target="../media/image19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emf"/><Relationship Id="rId7" Type="http://schemas.openxmlformats.org/officeDocument/2006/relationships/image" Target="../media/image25.emf"/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39.xml"/><Relationship Id="rId6" Type="http://schemas.openxmlformats.org/officeDocument/2006/relationships/image" Target="../media/image24.emf"/><Relationship Id="rId5" Type="http://schemas.openxmlformats.org/officeDocument/2006/relationships/image" Target="../media/image23.emf"/><Relationship Id="rId4" Type="http://schemas.openxmlformats.org/officeDocument/2006/relationships/image" Target="../media/image22.emf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4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hyperlink" Target="http://maratakm.narod.ru/index4.htm" TargetMode="External"/><Relationship Id="rId2" Type="http://schemas.openxmlformats.org/officeDocument/2006/relationships/hyperlink" Target="http://giaonline.ru/chemestry/" TargetMode="External"/><Relationship Id="rId1" Type="http://schemas.openxmlformats.org/officeDocument/2006/relationships/slideLayout" Target="../slideLayouts/slideLayout34.xml"/><Relationship Id="rId4" Type="http://schemas.openxmlformats.org/officeDocument/2006/relationships/hyperlink" Target="http://www.rosinka.vrn.ru/pp/" TargetMode="Externa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34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39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3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9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33.xml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39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emf"/><Relationship Id="rId1" Type="http://schemas.openxmlformats.org/officeDocument/2006/relationships/slideLayout" Target="../slideLayouts/slideLayout39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emf"/><Relationship Id="rId1" Type="http://schemas.openxmlformats.org/officeDocument/2006/relationships/slideLayout" Target="../slideLayouts/slideLayout39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39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34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39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39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39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39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39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39.xml"/><Relationship Id="rId4" Type="http://schemas.openxmlformats.org/officeDocument/2006/relationships/image" Target="../media/image48.png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3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http://www.ege.edu.ru/" TargetMode="External"/><Relationship Id="rId1" Type="http://schemas.openxmlformats.org/officeDocument/2006/relationships/slideLayout" Target="../slideLayouts/slideLayout6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39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39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39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39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39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39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39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8.emf"/><Relationship Id="rId4" Type="http://schemas.openxmlformats.org/officeDocument/2006/relationships/oleObject" Target="../embeddings/oleObject1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512" y="1844824"/>
            <a:ext cx="4464494" cy="3024336"/>
          </a:xfrm>
        </p:spPr>
        <p:txBody>
          <a:bodyPr>
            <a:noAutofit/>
          </a:bodyPr>
          <a:lstStyle/>
          <a:p>
            <a:r>
              <a:rPr lang="ru-RU" sz="4000" i="1" dirty="0">
                <a:solidFill>
                  <a:srgbClr val="FFFF00"/>
                </a:solidFill>
                <a:effectLst/>
              </a:rPr>
              <a:t>Из опыта работы по подготовке учащихся к </a:t>
            </a:r>
            <a:r>
              <a:rPr lang="ru-RU" sz="4000" i="1" dirty="0" smtClean="0">
                <a:solidFill>
                  <a:srgbClr val="FFFF00"/>
                </a:solidFill>
                <a:effectLst/>
              </a:rPr>
              <a:t>ЕГЭ </a:t>
            </a:r>
            <a:r>
              <a:rPr lang="ru-RU" sz="4000" i="1" dirty="0">
                <a:solidFill>
                  <a:srgbClr val="FFFF00"/>
                </a:solidFill>
                <a:effectLst/>
              </a:rPr>
              <a:t>по химии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23530" y="5373220"/>
            <a:ext cx="39604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Учитель химии ЦО № 27 (к. 1)</a:t>
            </a:r>
          </a:p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г. Тулы Маленкова А. В. 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143000"/>
          </a:xfrm>
        </p:spPr>
        <p:txBody>
          <a:bodyPr>
            <a:noAutofit/>
          </a:bodyPr>
          <a:lstStyle/>
          <a:p>
            <a:r>
              <a:rPr lang="ru-RU" sz="2800" b="1" dirty="0" smtClean="0"/>
              <a:t>Снять нервозность при подготовке и достичь хороших результатов на ЕГЭ помогает системный подход, который включает:</a:t>
            </a:r>
            <a:r>
              <a:rPr lang="ru-RU" sz="2800" dirty="0" smtClean="0"/>
              <a:t> </a:t>
            </a:r>
            <a:br>
              <a:rPr lang="ru-RU" sz="2800" dirty="0" smtClean="0"/>
            </a:b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50926" indent="-514350">
              <a:buFont typeface="+mj-lt"/>
              <a:buAutoNum type="arabicParenR"/>
            </a:pPr>
            <a:endParaRPr lang="ru-RU" sz="2000" dirty="0"/>
          </a:p>
          <a:p>
            <a:pPr marL="550926" indent="-514350">
              <a:buFont typeface="+mj-lt"/>
              <a:buAutoNum type="arabicParenR"/>
            </a:pPr>
            <a:endParaRPr lang="ru-RU" sz="2000" dirty="0" smtClean="0"/>
          </a:p>
          <a:p>
            <a:pPr marL="550926" indent="-514350">
              <a:buFont typeface="+mj-lt"/>
              <a:buAutoNum type="arabicParenR"/>
            </a:pPr>
            <a:endParaRPr lang="ru-RU" sz="2000" dirty="0"/>
          </a:p>
          <a:p>
            <a:pPr marL="550926" indent="-514350">
              <a:buFont typeface="+mj-lt"/>
              <a:buAutoNum type="arabicParenR"/>
            </a:pPr>
            <a:r>
              <a:rPr lang="ru-RU" sz="2000" dirty="0" smtClean="0"/>
              <a:t>четкое планирование содержания и вида деятельности всех участников;</a:t>
            </a:r>
          </a:p>
          <a:p>
            <a:pPr marL="550926" indent="-514350">
              <a:buFont typeface="+mj-lt"/>
              <a:buAutoNum type="arabicParenR"/>
            </a:pPr>
            <a:r>
              <a:rPr lang="ru-RU" sz="2000" dirty="0" smtClean="0"/>
              <a:t>использование активных методов обучения, позволяющих реализовать принципы сознательности, активности и самостоятельности учащихся при руководящей роли учителя. 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54001334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Олег\Desktop\2017-02-11_23373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19" y="260648"/>
            <a:ext cx="8700493" cy="6120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885731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27984" y="1268760"/>
            <a:ext cx="4355976" cy="4824536"/>
          </a:xfrm>
        </p:spPr>
        <p:txBody>
          <a:bodyPr>
            <a:normAutofit fontScale="90000"/>
          </a:bodyPr>
          <a:lstStyle/>
          <a:p>
            <a:r>
              <a:rPr lang="ru-RU" sz="2200" i="1" dirty="0" smtClean="0"/>
              <a:t>В нашей школе, начиная с 8 класса, реализуются курсы  </a:t>
            </a:r>
            <a:r>
              <a:rPr lang="ru-RU" sz="2200" i="1" dirty="0" err="1" smtClean="0"/>
              <a:t>предпрофильной</a:t>
            </a:r>
            <a:r>
              <a:rPr lang="ru-RU" sz="2200" i="1" dirty="0" smtClean="0"/>
              <a:t> подготовки. В  8, 9  классе химия изучается по четырех- часовой программе,  и учащиеся активно вовлекаются в интеллектуальные марафоны, проводимые на уроках и в рамках недели химии , а самое главное, изучение ведётся в строго дифференцированном  </a:t>
            </a:r>
            <a:r>
              <a:rPr lang="ru-RU" sz="2200" i="1" dirty="0" err="1" smtClean="0"/>
              <a:t>разноуровневом</a:t>
            </a:r>
            <a:r>
              <a:rPr lang="ru-RU" sz="2200" i="1" dirty="0" smtClean="0"/>
              <a:t> порядке (контрольные и самостоятельные работы, индивидуальные карточки и задания, проблемные вопросы и задачи для «сильных учащихся»).</a:t>
            </a:r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400" dirty="0"/>
          </a:p>
        </p:txBody>
      </p:sp>
      <p:pic>
        <p:nvPicPr>
          <p:cNvPr id="4" name="Рисунок 3" descr="120220696938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3568" y="548680"/>
            <a:ext cx="3048000" cy="2152650"/>
          </a:xfrm>
          <a:prstGeom prst="rect">
            <a:avLst/>
          </a:prstGeom>
        </p:spPr>
      </p:pic>
      <p:pic>
        <p:nvPicPr>
          <p:cNvPr id="5" name="Рисунок 4" descr="1w4sxMTldW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5536" y="3501008"/>
            <a:ext cx="3888432" cy="30205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4913608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692696"/>
            <a:ext cx="6696744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6A9EA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Кодификатор разработан в соответствии с обязательным минимумом содержания основных образовательных программ Федерального компонента государственного стандарта среднего (полного0 общего образования по химии – базовый и профильный уровни.</a:t>
            </a:r>
          </a:p>
          <a:p>
            <a:r>
              <a:rPr lang="ru-RU" sz="2800" dirty="0" smtClean="0">
                <a:solidFill>
                  <a:srgbClr val="6A9EA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Приказ МО РФ от 05.03.2004 №1089.</a:t>
            </a:r>
            <a:endParaRPr lang="ru-RU" sz="2800" dirty="0">
              <a:solidFill>
                <a:srgbClr val="6A9EA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3679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333618"/>
            <a:ext cx="7920880" cy="6240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45531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b="1" dirty="0" smtClean="0"/>
              <a:t>Исходя из строгой структуры содержания, становится возможной подготовка по пяти основным подходам: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    подготовка по блокам содержания (для учащихся с высоким уровнем подготовки);</a:t>
            </a:r>
          </a:p>
          <a:p>
            <a:r>
              <a:rPr lang="ru-RU" dirty="0" smtClean="0"/>
              <a:t>    подготовка по вопросам ЕГЭ обеих частей (для учащихся со средним уровнем подготовки); </a:t>
            </a:r>
          </a:p>
          <a:p>
            <a:r>
              <a:rPr lang="ru-RU" dirty="0" smtClean="0"/>
              <a:t>    подготовка к части 1(для учащихся с низким уровнем подготовки и большими пробелами в знаниях); </a:t>
            </a:r>
          </a:p>
          <a:p>
            <a:r>
              <a:rPr lang="ru-RU" dirty="0" smtClean="0"/>
              <a:t>    подготовка к части 2 (для тех, кто отлично справился с подготовкой к части 1); </a:t>
            </a:r>
          </a:p>
          <a:p>
            <a:r>
              <a:rPr lang="ru-RU" dirty="0" smtClean="0"/>
              <a:t>    комбинированная подготовка к ЕГЭ. Сюда включена подготовка по блокам содержания и подготовка по вопросам обеих частей.</a:t>
            </a:r>
            <a:br>
              <a:rPr lang="ru-RU" dirty="0" smtClean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91836207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u="sng" dirty="0" smtClean="0"/>
              <a:t>Описание опыта работы. 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268760"/>
            <a:ext cx="7467600" cy="5141168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1400" dirty="0" smtClean="0"/>
              <a:t>	   </a:t>
            </a:r>
            <a:r>
              <a:rPr lang="ru-RU" sz="2800" i="1" dirty="0" smtClean="0"/>
              <a:t>Деятельность учителя.</a:t>
            </a:r>
            <a:r>
              <a:rPr lang="ru-RU" sz="2800" dirty="0" smtClean="0"/>
              <a:t> </a:t>
            </a:r>
            <a:r>
              <a:rPr lang="ru-RU" sz="1400" dirty="0" smtClean="0"/>
              <a:t>	</a:t>
            </a:r>
          </a:p>
          <a:p>
            <a:pPr marL="550926" indent="-514350">
              <a:buFont typeface="+mj-lt"/>
              <a:buAutoNum type="arabicPeriod"/>
            </a:pPr>
            <a:r>
              <a:rPr lang="ru-RU" sz="1400" dirty="0" smtClean="0"/>
              <a:t>  На основе анализа министерских документов составляется таблица «План ЕГЭ» в соответствии со спецификацией, указывается  примерное время на выполнение задания</a:t>
            </a:r>
          </a:p>
          <a:p>
            <a:pPr marL="550926" indent="-514350">
              <a:buFont typeface="+mj-lt"/>
              <a:buAutoNum type="arabicPeriod"/>
            </a:pPr>
            <a:r>
              <a:rPr lang="ru-RU" sz="1400" dirty="0" smtClean="0"/>
              <a:t>   Прогнозируются и выделяются сложные вопросы, которые заведомо вызовут у учащихся затруднения (их можно рассматривать не только на уроке, но и на консультациях, подобрать ЭОР для учащихся с целью самоподготовки и самопроверки) </a:t>
            </a:r>
            <a:br>
              <a:rPr lang="ru-RU" sz="1400" dirty="0" smtClean="0"/>
            </a:br>
            <a:endParaRPr lang="ru-RU" sz="1400" dirty="0" smtClean="0"/>
          </a:p>
          <a:p>
            <a:pPr marL="550926" indent="-514350">
              <a:buFont typeface="+mj-lt"/>
              <a:buAutoNum type="arabicPeriod"/>
            </a:pPr>
            <a:r>
              <a:rPr lang="ru-RU" sz="1400" dirty="0" smtClean="0"/>
              <a:t>   Подбирается, оформляется и ежегодно дополняется дидактический материал, который используются как для подготовки к ЕГЭ, так и на уроках для закрепления и проверки учебного материала. Начинаем применять этот материал с первого года обучения химии, т.е. с 8 класса. </a:t>
            </a:r>
            <a:br>
              <a:rPr lang="ru-RU" sz="1400" dirty="0" smtClean="0"/>
            </a:br>
            <a:endParaRPr lang="ru-RU" sz="1400" dirty="0" smtClean="0"/>
          </a:p>
          <a:p>
            <a:pPr marL="550926" indent="-514350">
              <a:buFont typeface="+mj-lt"/>
              <a:buAutoNum type="arabicPeriod"/>
            </a:pPr>
            <a:r>
              <a:rPr lang="ru-RU" sz="1400" dirty="0" smtClean="0"/>
              <a:t>   Составляются «Тренажеры» по основным темам, в которых ученик сам выявляет: «Я могу?», «Я умею?» </a:t>
            </a:r>
            <a:br>
              <a:rPr lang="ru-RU" sz="1400" dirty="0" smtClean="0"/>
            </a:br>
            <a:endParaRPr lang="ru-RU" sz="1400" dirty="0" smtClean="0"/>
          </a:p>
          <a:p>
            <a:pPr marL="550926" indent="-514350">
              <a:buFont typeface="+mj-lt"/>
              <a:buAutoNum type="arabicPeriod"/>
            </a:pPr>
            <a:r>
              <a:rPr lang="ru-RU" sz="1400" dirty="0" smtClean="0"/>
              <a:t>   Составляется для ученика лист «Самоанализ подготовки к ЕГЭ», в котором ученик сам будет фиксировать, в каких заданиях теста допустил ошибку, и на этой основе планировать свой дальнейший образовательный маршрут. </a:t>
            </a:r>
          </a:p>
          <a:p>
            <a:pPr marL="550926" indent="-514350">
              <a:buFont typeface="+mj-lt"/>
              <a:buAutoNum type="arabicPeriod"/>
            </a:pPr>
            <a:r>
              <a:rPr lang="ru-RU" sz="1400" dirty="0" smtClean="0"/>
              <a:t>Систематически контролирует и корректирует самоподготовку учащихся</a:t>
            </a:r>
            <a:br>
              <a:rPr lang="ru-RU" sz="1400" dirty="0" smtClean="0"/>
            </a:b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3030564400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i="1" dirty="0" smtClean="0"/>
              <a:t>Деятельность ученика: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550926" indent="-514350">
              <a:buFont typeface="+mj-lt"/>
              <a:buAutoNum type="arabicPeriod"/>
            </a:pPr>
            <a:r>
              <a:rPr lang="ru-RU" dirty="0" smtClean="0"/>
              <a:t>Знакомится с планом ЕГЭ и делает  пометки в нем по мере прохождения. </a:t>
            </a:r>
            <a:br>
              <a:rPr lang="ru-RU" dirty="0" smtClean="0"/>
            </a:br>
            <a:endParaRPr lang="ru-RU" dirty="0" smtClean="0"/>
          </a:p>
          <a:p>
            <a:pPr marL="550926" indent="-514350">
              <a:buFont typeface="+mj-lt"/>
              <a:buAutoNum type="arabicPeriod"/>
            </a:pPr>
            <a:r>
              <a:rPr lang="ru-RU" dirty="0" smtClean="0"/>
              <a:t>Осваивает химию на уроках с использованием активных методов изучения. </a:t>
            </a:r>
            <a:br>
              <a:rPr lang="ru-RU" dirty="0" smtClean="0"/>
            </a:br>
            <a:endParaRPr lang="ru-RU" dirty="0" smtClean="0"/>
          </a:p>
          <a:p>
            <a:pPr marL="550926" indent="-514350">
              <a:buFont typeface="+mj-lt"/>
              <a:buAutoNum type="arabicPeriod"/>
            </a:pPr>
            <a:r>
              <a:rPr lang="ru-RU" dirty="0" smtClean="0"/>
              <a:t>Выполняет тематические тестовые задания ЕГЭ в соответствии с изучаемым на уроках материалом. Цель: отработка, закрепление и применение теоретических знаний. Если при выполнении заданий у учащегося возникают затруднения, он вновь возвращается к теоретическому материалу и устраняет пробел в знаниях. Ученик может воспользоваться инструктивной карточкой, помощью одноклассников и учителя. Источники: дидактический материал в папках в классе, книги для подготовки к ЕГЭ, ссылки на интернет-адрес ЭОР. </a:t>
            </a:r>
            <a:br>
              <a:rPr lang="ru-RU" dirty="0" smtClean="0"/>
            </a:br>
            <a:endParaRPr lang="ru-RU" dirty="0" smtClean="0"/>
          </a:p>
          <a:p>
            <a:pPr marL="550926" indent="-514350">
              <a:buFont typeface="+mj-lt"/>
              <a:buAutoNum type="arabicPeriod"/>
            </a:pPr>
            <a:r>
              <a:rPr lang="ru-RU" dirty="0" smtClean="0"/>
              <a:t>Выполняет тренировочные тесты ЕГЭ в удобное для себя время. Проверка - учителем, родителем, самопроверка и взаимопроверка. </a:t>
            </a:r>
            <a:br>
              <a:rPr lang="ru-RU" dirty="0" smtClean="0"/>
            </a:br>
            <a:endParaRPr lang="ru-RU" dirty="0" smtClean="0"/>
          </a:p>
          <a:p>
            <a:pPr marL="550926" indent="-514350">
              <a:buFont typeface="+mj-lt"/>
              <a:buAutoNum type="arabicPeriod"/>
            </a:pPr>
            <a:r>
              <a:rPr lang="ru-RU" dirty="0" smtClean="0"/>
              <a:t>Анализирует результаты выполнения тестов. В листе «Самоанализа подготовки к ЕГЭ» после каждого выполненного теста ученик отмечает допущенные ошибки, выставляет набранные баллы, где учитель организует и корректирует деятельность, а ученик вынужден проявлять активность и самостоятельность</a:t>
            </a:r>
          </a:p>
          <a:p>
            <a:pPr marL="550926" indent="-514350">
              <a:buFont typeface="+mj-lt"/>
              <a:buAutoNum type="arabicPeriod"/>
            </a:pPr>
            <a:r>
              <a:rPr lang="ru-RU" dirty="0" smtClean="0"/>
              <a:t>Готовит перечень вопросов для проработки на консультации.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09924592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29756" y="1052736"/>
            <a:ext cx="7670635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ksent" panose="02020500000000000000" pitchFamily="18" charset="0"/>
              </a:rPr>
              <a:t>Этапы изучения учебного материала:</a:t>
            </a:r>
          </a:p>
          <a:p>
            <a:endParaRPr lang="ru-RU" sz="2800" i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ksent" panose="02020500000000000000" pitchFamily="18" charset="0"/>
            </a:endParaRPr>
          </a:p>
          <a:p>
            <a:pPr marL="342900" indent="-342900">
              <a:buAutoNum type="arabicPeriod"/>
            </a:pPr>
            <a:r>
              <a:rPr lang="ru-RU" sz="2800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Предъявление учебной информации и её усвоение.</a:t>
            </a:r>
          </a:p>
          <a:p>
            <a:pPr marL="342900" indent="-342900">
              <a:buAutoNum type="arabicPeriod"/>
            </a:pPr>
            <a:endParaRPr lang="ru-RU" sz="2800" dirty="0" smtClean="0">
              <a:solidFill>
                <a:srgbClr val="FFFF00"/>
              </a:solidFill>
              <a:latin typeface="Arial Black" panose="020B0A04020102020204" pitchFamily="34" charset="0"/>
            </a:endParaRPr>
          </a:p>
          <a:p>
            <a:pPr marL="342900" indent="-342900">
              <a:buAutoNum type="arabicPeriod"/>
            </a:pPr>
            <a:r>
              <a:rPr lang="ru-RU" sz="2800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Воспроизведение информации.</a:t>
            </a:r>
          </a:p>
          <a:p>
            <a:pPr marL="342900" indent="-342900">
              <a:buAutoNum type="arabicPeriod"/>
            </a:pPr>
            <a:endParaRPr lang="ru-RU" sz="2800" dirty="0" smtClean="0">
              <a:solidFill>
                <a:srgbClr val="FFFF00"/>
              </a:solidFill>
              <a:latin typeface="Arial Black" panose="020B0A04020102020204" pitchFamily="34" charset="0"/>
            </a:endParaRPr>
          </a:p>
          <a:p>
            <a:pPr marL="342900" indent="-342900">
              <a:buAutoNum type="arabicPeriod"/>
            </a:pPr>
            <a:r>
              <a:rPr lang="ru-RU" sz="2800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Закрепление.</a:t>
            </a:r>
          </a:p>
          <a:p>
            <a:pPr marL="342900" indent="-342900">
              <a:buAutoNum type="arabicPeriod"/>
            </a:pPr>
            <a:endParaRPr lang="ru-RU" sz="2800" dirty="0" smtClean="0">
              <a:solidFill>
                <a:srgbClr val="FFFF00"/>
              </a:solidFill>
              <a:latin typeface="Arial Black" panose="020B0A04020102020204" pitchFamily="34" charset="0"/>
            </a:endParaRPr>
          </a:p>
          <a:p>
            <a:pPr marL="342900" indent="-342900">
              <a:buAutoNum type="arabicPeriod"/>
            </a:pPr>
            <a:r>
              <a:rPr lang="ru-RU" sz="2800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Контроль в традиционной и тестовой формах (в формате ЕГЭ).</a:t>
            </a:r>
            <a:endParaRPr lang="ru-RU" sz="2800" dirty="0">
              <a:solidFill>
                <a:srgbClr val="FFFF00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7129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>
            <a:normAutofit/>
          </a:bodyPr>
          <a:lstStyle/>
          <a:p>
            <a:r>
              <a:rPr lang="ru-RU" sz="2400" u="sng" dirty="0"/>
              <a:t>Группы ЭОР</a:t>
            </a:r>
            <a:r>
              <a:rPr lang="ru-RU" sz="2400" u="sng" dirty="0" smtClean="0"/>
              <a:t>:</a:t>
            </a:r>
            <a:endParaRPr lang="ru-RU" sz="2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lvl="0"/>
            <a:r>
              <a:rPr lang="ru-RU" sz="2200" i="1" dirty="0">
                <a:solidFill>
                  <a:srgbClr val="FF0000"/>
                </a:solidFill>
              </a:rPr>
              <a:t>Информационно-поисковые справочные системы</a:t>
            </a:r>
            <a:r>
              <a:rPr lang="ru-RU" sz="2200" i="1" dirty="0"/>
              <a:t>, базы данных и знаний, электронные библиотеки и программные системы</a:t>
            </a:r>
            <a:r>
              <a:rPr lang="ru-RU" sz="2200" dirty="0"/>
              <a:t> – предназначены для ввода, хранения и предъявления педагогам и обучаемым различной информации.</a:t>
            </a:r>
          </a:p>
          <a:p>
            <a:pPr lvl="0"/>
            <a:r>
              <a:rPr lang="ru-RU" sz="2200" i="1" dirty="0">
                <a:solidFill>
                  <a:srgbClr val="FF0000"/>
                </a:solidFill>
              </a:rPr>
              <a:t>Средства компьютерных телекоммуникаций</a:t>
            </a:r>
            <a:r>
              <a:rPr lang="ru-RU" sz="2200" dirty="0">
                <a:solidFill>
                  <a:srgbClr val="FF0000"/>
                </a:solidFill>
              </a:rPr>
              <a:t> </a:t>
            </a:r>
            <a:r>
              <a:rPr lang="ru-RU" sz="2200" dirty="0"/>
              <a:t>– обеспечивают доступ к удаленным источникам знаний и системам обучения, организация групповой учебной деятельности.</a:t>
            </a:r>
          </a:p>
          <a:p>
            <a:pPr lvl="0"/>
            <a:r>
              <a:rPr lang="ru-RU" sz="2200" i="1" dirty="0">
                <a:solidFill>
                  <a:srgbClr val="FF0000"/>
                </a:solidFill>
              </a:rPr>
              <a:t>Программные средства для математического и имитационного моделирования</a:t>
            </a:r>
            <a:r>
              <a:rPr lang="ru-RU" sz="2200" dirty="0">
                <a:solidFill>
                  <a:srgbClr val="FF0000"/>
                </a:solidFill>
              </a:rPr>
              <a:t> </a:t>
            </a:r>
            <a:r>
              <a:rPr lang="ru-RU" sz="2200" dirty="0"/>
              <a:t>(имитационные и моделирующие ППС, предметно-ориентированные программные среды) – позволяют расширить границы экспериментальных и теоретических исследований</a:t>
            </a:r>
            <a:r>
              <a:rPr lang="ru-RU" sz="2200" dirty="0" smtClean="0"/>
              <a:t>.</a:t>
            </a:r>
          </a:p>
          <a:p>
            <a:pPr>
              <a:buNone/>
            </a:pPr>
            <a:r>
              <a:rPr lang="ru-RU" sz="2200" i="1" dirty="0" smtClean="0"/>
              <a:t>		</a:t>
            </a:r>
            <a:r>
              <a:rPr lang="ru-RU" sz="2200" i="1" dirty="0" smtClean="0">
                <a:solidFill>
                  <a:srgbClr val="FF0000"/>
                </a:solidFill>
              </a:rPr>
              <a:t>Интеллектуальные обучающие системы </a:t>
            </a:r>
            <a:r>
              <a:rPr lang="ru-RU" sz="2200" i="1" dirty="0" smtClean="0"/>
              <a:t>(ИОС)</a:t>
            </a:r>
            <a:r>
              <a:rPr lang="ru-RU" sz="2200" dirty="0" smtClean="0"/>
              <a:t>– относят к системам наиболее высокого уровня, которые реализуются на базе идей искусственного интеллекта. ИОС могут осуществлять управление на всех этапах решения учебной задачи, начиная от ее постановки и поиска принципа решения и кончая оценкой оптимальности решения.</a:t>
            </a:r>
            <a:endParaRPr lang="ru-RU" sz="22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3694566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0826" y="1000129"/>
            <a:ext cx="4826000" cy="4643453"/>
          </a:xfrm>
        </p:spPr>
        <p:txBody>
          <a:bodyPr/>
          <a:lstStyle/>
          <a:p>
            <a:pPr marL="0" indent="0">
              <a:buFont typeface="Arial" pitchFamily="34" charset="0"/>
              <a:buNone/>
              <a:defRPr/>
            </a:pPr>
            <a:r>
              <a:rPr lang="ru-RU" sz="2400" b="1" dirty="0" smtClean="0">
                <a:solidFill>
                  <a:srgbClr val="002060"/>
                </a:solidFill>
                <a:latin typeface="Cambria" pitchFamily="18" charset="0"/>
              </a:rPr>
              <a:t>«Широкое обсуждение ЕГЭ указывает на то, что проблемы развития системы образования в России актуальны для каждого. Поэтому помимо обсуждения экзамена предлагаем совместно провести объективный и максимально прозрачный экзамен </a:t>
            </a:r>
          </a:p>
          <a:p>
            <a:pPr marL="0" indent="0">
              <a:buFont typeface="Arial" pitchFamily="34" charset="0"/>
              <a:buNone/>
              <a:defRPr/>
            </a:pPr>
            <a:r>
              <a:rPr lang="ru-RU" sz="2400" b="1" dirty="0" smtClean="0">
                <a:solidFill>
                  <a:srgbClr val="002060"/>
                </a:solidFill>
                <a:latin typeface="Cambria" pitchFamily="18" charset="0"/>
              </a:rPr>
              <a:t>в 2020 году»</a:t>
            </a:r>
            <a:endParaRPr lang="ru-RU" sz="2400" b="1" dirty="0" smtClean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itchFamily="18" charset="0"/>
              <a:cs typeface="Arial" pitchFamily="34" charset="0"/>
            </a:endParaRPr>
          </a:p>
          <a:p>
            <a:pPr marL="0" indent="0">
              <a:buFont typeface="Arial" pitchFamily="34" charset="0"/>
              <a:buNone/>
              <a:defRPr/>
            </a:pPr>
            <a:endParaRPr lang="ru-RU" sz="2400" dirty="0" smtClean="0">
              <a:solidFill>
                <a:srgbClr val="0000AC"/>
              </a:solidFill>
              <a:latin typeface="Cambria" pitchFamily="18" charset="0"/>
            </a:endParaRPr>
          </a:p>
        </p:txBody>
      </p:sp>
      <p:sp>
        <p:nvSpPr>
          <p:cNvPr id="36867" name="TextBox 7"/>
          <p:cNvSpPr txBox="1">
            <a:spLocks noChangeArrowheads="1"/>
          </p:cNvSpPr>
          <p:nvPr/>
        </p:nvSpPr>
        <p:spPr bwMode="auto">
          <a:xfrm>
            <a:off x="4786313" y="5000625"/>
            <a:ext cx="3960812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О. Ю. Васильева,</a:t>
            </a:r>
            <a:endParaRPr lang="ru-RU" sz="2400" b="1" dirty="0">
              <a:solidFill>
                <a:srgbClr val="FF0000"/>
              </a:solidFill>
              <a:latin typeface="Tahoma" pitchFamily="34" charset="0"/>
              <a:cs typeface="Tahoma" pitchFamily="34" charset="0"/>
            </a:endParaRPr>
          </a:p>
          <a:p>
            <a:pPr algn="ctr"/>
            <a:r>
              <a:rPr lang="ru-RU" sz="24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 министр </a:t>
            </a:r>
            <a:r>
              <a:rPr lang="ru-RU" sz="2400" b="1" dirty="0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образования РФ</a:t>
            </a:r>
            <a:endParaRPr lang="ru-RU" sz="2400" b="1" dirty="0">
              <a:solidFill>
                <a:srgbClr val="FF0000"/>
              </a:solidFill>
              <a:latin typeface="Tahoma" pitchFamily="34" charset="0"/>
              <a:cs typeface="Tahoma" pitchFamily="34" charset="0"/>
            </a:endParaRPr>
          </a:p>
        </p:txBody>
      </p:sp>
      <p:pic>
        <p:nvPicPr>
          <p:cNvPr id="4098" name="Picture 2" descr="C:\Users\Олег\Desktop\1473916508_433286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1196751"/>
            <a:ext cx="3743076" cy="25202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8163999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340768"/>
            <a:ext cx="8219256" cy="4785395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000" dirty="0"/>
              <a:t>В настоящее время для педагогов и обучающихся разработаны федеральные порталы</a:t>
            </a:r>
            <a:r>
              <a:rPr lang="ru-RU" sz="2000"/>
              <a:t>, </a:t>
            </a:r>
            <a:r>
              <a:rPr lang="ru-RU" sz="2000" smtClean="0"/>
              <a:t>содержащие </a:t>
            </a:r>
            <a:r>
              <a:rPr lang="ru-RU" sz="2000" dirty="0"/>
              <a:t>электронные образовательные ресурсы, отвечающие всем требованиям современного процесса образования:</a:t>
            </a:r>
          </a:p>
          <a:p>
            <a:pPr>
              <a:buNone/>
            </a:pPr>
            <a:endParaRPr lang="ru-RU" sz="2000" b="1" dirty="0" smtClean="0"/>
          </a:p>
          <a:p>
            <a:r>
              <a:rPr lang="ru-RU" sz="2000" b="1" dirty="0" smtClean="0"/>
              <a:t>Федеральный </a:t>
            </a:r>
            <a:r>
              <a:rPr lang="ru-RU" sz="2000" b="1" dirty="0"/>
              <a:t>центр информационно-образовательных ресурсов –</a:t>
            </a:r>
            <a:endParaRPr lang="ru-RU" sz="2000" dirty="0"/>
          </a:p>
          <a:p>
            <a:pPr lvl="1">
              <a:buNone/>
            </a:pPr>
            <a:r>
              <a:rPr lang="ru-RU" sz="2000" dirty="0" smtClean="0">
                <a:hlinkClick r:id="rId2"/>
              </a:rPr>
              <a:t>http</a:t>
            </a:r>
            <a:r>
              <a:rPr lang="ru-RU" sz="2000" dirty="0">
                <a:hlinkClick r:id="rId2"/>
              </a:rPr>
              <a:t>://fcior.edu.ru</a:t>
            </a:r>
            <a:r>
              <a:rPr lang="ru-RU" sz="2000" dirty="0"/>
              <a:t>;</a:t>
            </a:r>
          </a:p>
          <a:p>
            <a:r>
              <a:rPr lang="ru-RU" sz="2000" b="1" dirty="0"/>
              <a:t>Единая коллекция цифровых образовательных ресурсов – </a:t>
            </a:r>
            <a:endParaRPr lang="ru-RU" sz="2000" dirty="0"/>
          </a:p>
          <a:p>
            <a:pPr lvl="1">
              <a:buNone/>
            </a:pPr>
            <a:r>
              <a:rPr lang="ru-RU" sz="2000" dirty="0" smtClean="0">
                <a:hlinkClick r:id="rId3"/>
              </a:rPr>
              <a:t>http</a:t>
            </a:r>
            <a:r>
              <a:rPr lang="ru-RU" sz="2000" dirty="0">
                <a:hlinkClick r:id="rId3"/>
              </a:rPr>
              <a:t>://school-collection.edu.ru</a:t>
            </a:r>
            <a:r>
              <a:rPr lang="ru-RU" sz="2000" dirty="0"/>
              <a:t>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5313518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3600" b="1" dirty="0"/>
              <a:t>Основные типы ЭОР по химии  на портале ФЦИОР (http://fcior.edu.ru</a:t>
            </a:r>
            <a:r>
              <a:rPr lang="ru-RU" sz="3600" b="1" dirty="0" smtClean="0"/>
              <a:t>):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800" b="1" dirty="0"/>
              <a:t>Информационные </a:t>
            </a:r>
            <a:r>
              <a:rPr lang="ru-RU" sz="2800" b="1" dirty="0" smtClean="0"/>
              <a:t>ЭОР</a:t>
            </a:r>
          </a:p>
          <a:p>
            <a:pPr lvl="0"/>
            <a:r>
              <a:rPr lang="ru-RU" sz="2800" b="1" dirty="0"/>
              <a:t>Практические </a:t>
            </a:r>
            <a:r>
              <a:rPr lang="ru-RU" sz="2800" b="1" dirty="0" smtClean="0"/>
              <a:t>ЭОР</a:t>
            </a:r>
            <a:endParaRPr lang="ru-RU" sz="2800" dirty="0"/>
          </a:p>
          <a:p>
            <a:r>
              <a:rPr lang="ru-RU" sz="2800" b="1" dirty="0"/>
              <a:t>Контрольные </a:t>
            </a:r>
            <a:r>
              <a:rPr lang="ru-RU" sz="2800" b="1" dirty="0" smtClean="0"/>
              <a:t>ЭОР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41277969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ru-RU" b="1" dirty="0"/>
              <a:t>Информационные ЭОР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ru-RU" sz="1800" dirty="0"/>
              <a:t>Интерактивная лекция (</a:t>
            </a:r>
            <a:r>
              <a:rPr lang="ru-RU" sz="1800" dirty="0">
                <a:hlinkClick r:id="rId2"/>
              </a:rPr>
              <a:t>Химия как часть естествознания</a:t>
            </a:r>
            <a:r>
              <a:rPr lang="ru-RU" sz="1800" dirty="0"/>
              <a:t>);</a:t>
            </a:r>
          </a:p>
          <a:p>
            <a:pPr lvl="1"/>
            <a:r>
              <a:rPr lang="ru-RU" sz="1800" dirty="0"/>
              <a:t>Интерактивные схемы (</a:t>
            </a:r>
            <a:r>
              <a:rPr lang="ru-RU" sz="1800" dirty="0">
                <a:hlinkClick r:id="rId3"/>
              </a:rPr>
              <a:t>Химические свойства кислот</a:t>
            </a:r>
            <a:r>
              <a:rPr lang="ru-RU" sz="1800" dirty="0"/>
              <a:t>).</a:t>
            </a:r>
          </a:p>
          <a:p>
            <a:endParaRPr lang="ru-RU" dirty="0"/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2924944"/>
            <a:ext cx="3996690" cy="299974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611560" y="2780928"/>
            <a:ext cx="3672408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prstClr val="black"/>
                </a:solidFill>
              </a:rPr>
              <a:t>Модули подобного типа визуализируют (демонстрируют) учебные материалы, позволяют в режиме самостоятельной работы обучаемого повторить материал, который был дан в классе, и выучить домашнее задание. Также модули этого типа можно использовать на уроке при объяснении нового материала (с помощью интерактивной доски), закрепления предыдущего.</a:t>
            </a:r>
          </a:p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148064" y="5949280"/>
            <a:ext cx="252028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>
                <a:solidFill>
                  <a:prstClr val="black"/>
                </a:solidFill>
              </a:rPr>
              <a:t>Рисунок 2. Интерактивная схема</a:t>
            </a:r>
          </a:p>
          <a:p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77523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 build="p"/>
      <p:bldP spid="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ru-RU" b="1" dirty="0"/>
              <a:t>Практические ЭОР: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1" indent="-163513">
              <a:buFont typeface="Calibri" pitchFamily="34" charset="0"/>
              <a:buChar char="–"/>
            </a:pPr>
            <a:r>
              <a:rPr lang="ru-RU" sz="2000" dirty="0"/>
              <a:t>Лабораторные работы (</a:t>
            </a:r>
            <a:r>
              <a:rPr lang="ru-RU" sz="2000" dirty="0">
                <a:hlinkClick r:id="rId2"/>
              </a:rPr>
              <a:t>Разделение смеси растворимых и нерастворимых веществ</a:t>
            </a:r>
            <a:r>
              <a:rPr lang="ru-RU" sz="2000" dirty="0"/>
              <a:t>);</a:t>
            </a:r>
          </a:p>
          <a:p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2348880"/>
            <a:ext cx="7344816" cy="371703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41042675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5706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6255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3" y="260648"/>
            <a:ext cx="8928992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Технология подготовки к ЕГЭ в рамках изучения темы  «Электролиз»:</a:t>
            </a:r>
          </a:p>
          <a:p>
            <a:endParaRPr lang="ru-RU" dirty="0"/>
          </a:p>
          <a:p>
            <a:pPr marL="342900" indent="-342900">
              <a:buAutoNum type="arabicPeriod"/>
            </a:pPr>
            <a:r>
              <a:rPr lang="ru-RU" dirty="0" smtClean="0"/>
              <a:t>Лекция: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dirty="0" smtClean="0"/>
              <a:t>Общие положения и определения;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dirty="0" smtClean="0"/>
              <a:t>Электролиз расплавов;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dirty="0" smtClean="0"/>
              <a:t>Электролиз растворов;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dirty="0" smtClean="0"/>
              <a:t>Вывод: получение большинства металлов – электролиз растворов солей (кроме щелочных, щелочно-земельных, </a:t>
            </a:r>
            <a:r>
              <a:rPr lang="en-US" dirty="0" smtClean="0"/>
              <a:t>Mg, Al; Al – </a:t>
            </a:r>
            <a:r>
              <a:rPr lang="ru-RU" dirty="0" smtClean="0"/>
              <a:t>электролизом раствора оксида в криолите</a:t>
            </a:r>
            <a:r>
              <a:rPr lang="en-US" dirty="0" smtClean="0"/>
              <a:t>; </a:t>
            </a:r>
            <a:r>
              <a:rPr lang="ru-RU" dirty="0" smtClean="0"/>
              <a:t>щелочные, щелочно-земельные и </a:t>
            </a:r>
            <a:r>
              <a:rPr lang="en-US" dirty="0" smtClean="0"/>
              <a:t>Mg – </a:t>
            </a:r>
            <a:r>
              <a:rPr lang="ru-RU" dirty="0" smtClean="0"/>
              <a:t>электролиз расплавов солей</a:t>
            </a:r>
            <a:r>
              <a:rPr lang="en-US" dirty="0" smtClean="0"/>
              <a:t>; F</a:t>
            </a:r>
            <a:r>
              <a:rPr lang="ru-RU" dirty="0" smtClean="0"/>
              <a:t>2</a:t>
            </a:r>
            <a:r>
              <a:rPr lang="en-US" dirty="0" smtClean="0"/>
              <a:t> – </a:t>
            </a:r>
            <a:r>
              <a:rPr lang="ru-RU" dirty="0" smtClean="0"/>
              <a:t>электролиз безводного жидкого </a:t>
            </a:r>
            <a:r>
              <a:rPr lang="en-US" dirty="0" smtClean="0"/>
              <a:t>HF </a:t>
            </a:r>
            <a:r>
              <a:rPr lang="ru-RU" dirty="0" smtClean="0"/>
              <a:t>с примесями </a:t>
            </a:r>
            <a:r>
              <a:rPr lang="en-US" dirty="0" smtClean="0"/>
              <a:t>KF.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dirty="0" smtClean="0"/>
              <a:t>Практическое значение электролиза.</a:t>
            </a:r>
          </a:p>
          <a:p>
            <a:pPr marL="342900" indent="-342900">
              <a:buAutoNum type="arabicPeriod" startAt="2"/>
            </a:pPr>
            <a:r>
              <a:rPr lang="ru-RU" dirty="0" smtClean="0"/>
              <a:t>Упражнения в составлении уравнений электролиза.</a:t>
            </a:r>
          </a:p>
          <a:p>
            <a:pPr marL="342900" indent="-342900">
              <a:buAutoNum type="arabicPeriod" startAt="2"/>
            </a:pPr>
            <a:r>
              <a:rPr lang="ru-RU" dirty="0" smtClean="0"/>
              <a:t>Заполнение таблицы по продуктам электролиза:</a:t>
            </a:r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4049688"/>
            <a:ext cx="6099175" cy="2808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76920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39552" y="476672"/>
            <a:ext cx="813690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4. Фронтальная работа с классом по заданиям открытого банка заданий ФИПИ, с тестами на сайте </a:t>
            </a:r>
            <a:r>
              <a:rPr lang="en-US" dirty="0">
                <a:hlinkClick r:id="rId2"/>
              </a:rPr>
              <a:t>http://reshuege.ru</a:t>
            </a:r>
            <a:r>
              <a:rPr lang="en-US" dirty="0" smtClean="0">
                <a:hlinkClick r:id="rId2"/>
              </a:rPr>
              <a:t>/</a:t>
            </a:r>
            <a:r>
              <a:rPr lang="en-US" dirty="0" smtClean="0"/>
              <a:t> </a:t>
            </a:r>
            <a:r>
              <a:rPr lang="ru-RU" dirty="0" smtClean="0"/>
              <a:t>и др..</a:t>
            </a:r>
          </a:p>
          <a:p>
            <a:r>
              <a:rPr lang="ru-RU" dirty="0" smtClean="0"/>
              <a:t>5. Контроль в традиционной и тестовой формах в формате ЕГЭ.</a:t>
            </a:r>
          </a:p>
          <a:p>
            <a:r>
              <a:rPr lang="ru-RU" dirty="0" smtClean="0"/>
              <a:t>6. Индивидуально-групповые занятия в рамках работы учебно-консультационного центра МБОУ-ЦО 27(корпус 1)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953" y="2631492"/>
            <a:ext cx="4569996" cy="422650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4043" y="2631493"/>
            <a:ext cx="4565684" cy="42265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8363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88032" y="429621"/>
            <a:ext cx="5472608" cy="70173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Arial Black" panose="020B0A04020102020204" pitchFamily="34" charset="0"/>
              </a:rPr>
              <a:t>Подготовка к выполнению заданий части </a:t>
            </a:r>
            <a:r>
              <a:rPr lang="en-US" dirty="0" smtClean="0">
                <a:latin typeface="Arial Black" panose="020B0A04020102020204" pitchFamily="34" charset="0"/>
              </a:rPr>
              <a:t>II</a:t>
            </a:r>
            <a:r>
              <a:rPr lang="ru-RU" dirty="0" smtClean="0">
                <a:latin typeface="Arial Black" panose="020B0A04020102020204" pitchFamily="34" charset="0"/>
              </a:rPr>
              <a:t>:</a:t>
            </a:r>
          </a:p>
          <a:p>
            <a:endParaRPr lang="ru-RU" dirty="0"/>
          </a:p>
          <a:p>
            <a:r>
              <a:rPr lang="ru-RU" u="sng" dirty="0" smtClean="0"/>
              <a:t>Задание №30(по старому формату)</a:t>
            </a:r>
          </a:p>
          <a:p>
            <a:r>
              <a:rPr lang="ru-RU" i="1" dirty="0" smtClean="0">
                <a:solidFill>
                  <a:srgbClr val="00B050"/>
                </a:solidFill>
              </a:rPr>
              <a:t>Пропуск </a:t>
            </a:r>
            <a:r>
              <a:rPr lang="ru-RU" i="1" dirty="0">
                <a:solidFill>
                  <a:srgbClr val="00B050"/>
                </a:solidFill>
              </a:rPr>
              <a:t>«ключевого вещества» СЛЕВА</a:t>
            </a:r>
            <a:r>
              <a:rPr lang="ru-RU" i="1" dirty="0" smtClean="0">
                <a:solidFill>
                  <a:srgbClr val="00B050"/>
                </a:solidFill>
              </a:rPr>
              <a:t>:</a:t>
            </a:r>
          </a:p>
          <a:p>
            <a:endParaRPr lang="ru-RU" dirty="0"/>
          </a:p>
          <a:p>
            <a:endParaRPr lang="ru-RU" dirty="0"/>
          </a:p>
          <a:p>
            <a:endParaRPr lang="ru-RU" dirty="0" smtClean="0"/>
          </a:p>
          <a:p>
            <a:r>
              <a:rPr lang="ru-RU" i="1" dirty="0" smtClean="0">
                <a:solidFill>
                  <a:srgbClr val="00B050"/>
                </a:solidFill>
              </a:rPr>
              <a:t>Пропуск </a:t>
            </a:r>
            <a:r>
              <a:rPr lang="ru-RU" i="1" dirty="0">
                <a:solidFill>
                  <a:srgbClr val="00B050"/>
                </a:solidFill>
              </a:rPr>
              <a:t>«ключевого вещества» СПРАВА</a:t>
            </a:r>
            <a:r>
              <a:rPr lang="ru-RU" i="1" dirty="0" smtClean="0">
                <a:solidFill>
                  <a:srgbClr val="00B050"/>
                </a:solidFill>
              </a:rPr>
              <a:t>:</a:t>
            </a:r>
          </a:p>
          <a:p>
            <a:endParaRPr lang="ru-RU" dirty="0"/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i="1" dirty="0" smtClean="0">
                <a:solidFill>
                  <a:srgbClr val="00B050"/>
                </a:solidFill>
              </a:rPr>
              <a:t>«</a:t>
            </a:r>
            <a:r>
              <a:rPr lang="ru-RU" i="1" dirty="0">
                <a:solidFill>
                  <a:srgbClr val="00B050"/>
                </a:solidFill>
              </a:rPr>
              <a:t>Ключевые вещества» не пропущены. В схеме ОВР указаны формулы окислителя и восстановителя, формулы продуктов их восстановления и </a:t>
            </a:r>
            <a:r>
              <a:rPr lang="ru-RU" i="1" dirty="0" smtClean="0">
                <a:solidFill>
                  <a:srgbClr val="00B050"/>
                </a:solidFill>
              </a:rPr>
              <a:t>окисления:</a:t>
            </a:r>
          </a:p>
          <a:p>
            <a:endParaRPr lang="ru-RU" dirty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7142" y="1864450"/>
            <a:ext cx="5954713" cy="306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0825" y="2091461"/>
            <a:ext cx="5954713" cy="306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0825" y="3042928"/>
            <a:ext cx="5954713" cy="306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9605" y="3349316"/>
            <a:ext cx="5954713" cy="306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8" name="Picture 8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3323" y="4932983"/>
            <a:ext cx="5954713" cy="306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9" name="Picture 9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3323" y="5188783"/>
            <a:ext cx="5954713" cy="306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33645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04664"/>
            <a:ext cx="7704856" cy="416247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Этапы подготовки:</a:t>
            </a:r>
            <a:br>
              <a:rPr lang="ru-RU" dirty="0" smtClean="0"/>
            </a:br>
            <a:r>
              <a:rPr lang="ru-RU" dirty="0" smtClean="0"/>
              <a:t>1) перечень веществ, проявляющих типично </a:t>
            </a:r>
            <a:r>
              <a:rPr lang="ru-RU" dirty="0" err="1" smtClean="0"/>
              <a:t>восстановительные,типично</a:t>
            </a:r>
            <a:r>
              <a:rPr lang="ru-RU" dirty="0" smtClean="0"/>
              <a:t> окислительные свойства, двойственные </a:t>
            </a:r>
            <a:r>
              <a:rPr lang="ru-RU" dirty="0" err="1" smtClean="0"/>
              <a:t>окислительно</a:t>
            </a:r>
            <a:r>
              <a:rPr lang="ru-RU" dirty="0" smtClean="0"/>
              <a:t>-восстановительные свойства</a:t>
            </a:r>
            <a:br>
              <a:rPr lang="ru-RU" dirty="0" smtClean="0"/>
            </a:br>
            <a:r>
              <a:rPr lang="ru-RU" dirty="0" smtClean="0"/>
              <a:t>2) реакции </a:t>
            </a:r>
            <a:r>
              <a:rPr lang="ru-RU" dirty="0" err="1" smtClean="0"/>
              <a:t>диспропорционирования</a:t>
            </a:r>
            <a:r>
              <a:rPr lang="ru-RU" dirty="0" smtClean="0"/>
              <a:t> в щелочной среде галогенов, серы, фосфора, оксида азота (</a:t>
            </a:r>
            <a:r>
              <a:rPr lang="en-US" dirty="0" smtClean="0"/>
              <a:t>IV)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>2) реакции </a:t>
            </a:r>
            <a:r>
              <a:rPr lang="ru-RU" dirty="0" err="1"/>
              <a:t>диспропорционирования</a:t>
            </a:r>
            <a:r>
              <a:rPr lang="ru-RU" dirty="0"/>
              <a:t> в щелочной среде галогенов, серы, фосфора, оксида азота (</a:t>
            </a:r>
            <a:r>
              <a:rPr lang="en-US" dirty="0"/>
              <a:t>IV)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96116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60649"/>
            <a:ext cx="8219256" cy="201622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400" dirty="0" smtClean="0"/>
              <a:t>ЕГЭ по </a:t>
            </a:r>
            <a:r>
              <a:rPr lang="ru-RU" sz="2400" dirty="0"/>
              <a:t>химии состоит из </a:t>
            </a:r>
            <a:r>
              <a:rPr lang="ru-RU" sz="2400" dirty="0" smtClean="0"/>
              <a:t>двух </a:t>
            </a:r>
            <a:r>
              <a:rPr lang="ru-RU" sz="2400" dirty="0"/>
              <a:t>частей, разного уровня сложности. Каждый вопрос посвящен определённой теме. Содержание учебных дисциплин при этом сгруппировано в несколько </a:t>
            </a:r>
            <a:r>
              <a:rPr lang="ru-RU" sz="2400" dirty="0" smtClean="0"/>
              <a:t>блоков:</a:t>
            </a:r>
            <a:endParaRPr lang="ru-RU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539552" y="1916832"/>
            <a:ext cx="820891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AutoNum type="arabicPeriod"/>
            </a:pPr>
            <a:r>
              <a:rPr lang="ru-RU" sz="2400" dirty="0" smtClean="0"/>
              <a:t>Теоретические основы химии.</a:t>
            </a:r>
          </a:p>
          <a:p>
            <a:pPr marL="457200" indent="-457200">
              <a:buAutoNum type="arabicPeriod"/>
            </a:pPr>
            <a:r>
              <a:rPr lang="ru-RU" sz="2400" dirty="0" smtClean="0"/>
              <a:t>Неорганическая химия.</a:t>
            </a:r>
          </a:p>
          <a:p>
            <a:pPr marL="457200" indent="-457200">
              <a:buAutoNum type="arabicPeriod"/>
            </a:pPr>
            <a:r>
              <a:rPr lang="ru-RU" sz="2400" dirty="0" smtClean="0"/>
              <a:t>Органическая химия.</a:t>
            </a:r>
            <a:endParaRPr lang="ru-RU" sz="2400" dirty="0"/>
          </a:p>
          <a:p>
            <a:pPr marL="457200" indent="-457200">
              <a:buAutoNum type="arabicPeriod"/>
            </a:pPr>
            <a:r>
              <a:rPr lang="ru-RU" sz="2400" dirty="0" smtClean="0"/>
              <a:t>Методы познания веществ и химических реакций.</a:t>
            </a:r>
            <a:r>
              <a:rPr lang="ru-RU" sz="2400" dirty="0"/>
              <a:t> </a:t>
            </a:r>
            <a:r>
              <a:rPr lang="ru-RU" sz="2400" dirty="0" smtClean="0"/>
              <a:t>Химия и жизнь.</a:t>
            </a:r>
            <a:br>
              <a:rPr lang="ru-RU" sz="2400" dirty="0" smtClean="0"/>
            </a:br>
            <a:endParaRPr lang="ru-RU" sz="2400" dirty="0"/>
          </a:p>
        </p:txBody>
      </p:sp>
      <p:pic>
        <p:nvPicPr>
          <p:cNvPr id="6" name="Рисунок 5" descr="a_a250509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27584" y="4509124"/>
            <a:ext cx="1905000" cy="1838325"/>
          </a:xfrm>
          <a:prstGeom prst="rect">
            <a:avLst/>
          </a:prstGeom>
        </p:spPr>
      </p:pic>
      <p:pic>
        <p:nvPicPr>
          <p:cNvPr id="7" name="Рисунок 6" descr="151_front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99994" y="4365104"/>
            <a:ext cx="3173341" cy="2276872"/>
          </a:xfrm>
          <a:prstGeom prst="rect">
            <a:avLst/>
          </a:prstGeom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400" dirty="0" smtClean="0"/>
              <a:t>Задание 30(нового формата)</a:t>
            </a:r>
            <a:endParaRPr lang="ru-RU" sz="3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ru-RU" dirty="0"/>
              <a:t>Для выполнения заданий 30, 31 используйте следующий перечень веществ:</a:t>
            </a:r>
          </a:p>
          <a:p>
            <a:pPr marL="0" indent="0">
              <a:buNone/>
            </a:pPr>
            <a:r>
              <a:rPr lang="ru-RU" b="1" i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перманганат калия, гидрокарбонат натрия, сульфит натрия, сульфат </a:t>
            </a:r>
            <a:r>
              <a:rPr lang="ru-RU" b="1" i="1" dirty="0" err="1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бария,гидроксид</a:t>
            </a:r>
            <a:r>
              <a:rPr lang="ru-RU" b="1" i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 </a:t>
            </a:r>
            <a:r>
              <a:rPr lang="ru-RU" b="1" i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калия, пероксид водорода. Допустимо использование </a:t>
            </a:r>
            <a:r>
              <a:rPr lang="ru-RU" b="1" i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водных растворов </a:t>
            </a:r>
            <a:r>
              <a:rPr lang="ru-RU" b="1" i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веществ.</a:t>
            </a:r>
          </a:p>
          <a:p>
            <a:pPr marL="0" indent="0">
              <a:buNone/>
            </a:pPr>
            <a:r>
              <a:rPr lang="ru-RU" dirty="0"/>
              <a:t>Из предложенного перечня веществ выберите вещества, между которыми</a:t>
            </a:r>
          </a:p>
          <a:p>
            <a:pPr marL="0" indent="0">
              <a:buNone/>
            </a:pPr>
            <a:r>
              <a:rPr lang="ru-RU" dirty="0" err="1"/>
              <a:t>окислительно</a:t>
            </a:r>
            <a:r>
              <a:rPr lang="ru-RU" dirty="0"/>
              <a:t>-восстановительная реакция протекает с </a:t>
            </a:r>
            <a:r>
              <a:rPr lang="ru-RU" u="sng" dirty="0"/>
              <a:t>изменением цвета</a:t>
            </a:r>
          </a:p>
          <a:p>
            <a:pPr marL="0" indent="0">
              <a:buNone/>
            </a:pPr>
            <a:r>
              <a:rPr lang="ru-RU" u="sng" dirty="0"/>
              <a:t>раствора. Выделение осадка или газа в ходе этой реакции не наблюдается.</a:t>
            </a:r>
          </a:p>
          <a:p>
            <a:pPr marL="0" indent="0">
              <a:buNone/>
            </a:pPr>
            <a:r>
              <a:rPr lang="ru-RU" dirty="0"/>
              <a:t>В ответе запишите уравнение только одной из возможных </a:t>
            </a:r>
            <a:r>
              <a:rPr lang="ru-RU" dirty="0" err="1"/>
              <a:t>окислительно</a:t>
            </a:r>
            <a:r>
              <a:rPr lang="ru-RU" dirty="0"/>
              <a:t>-</a:t>
            </a:r>
          </a:p>
          <a:p>
            <a:pPr marL="0" indent="0">
              <a:buNone/>
            </a:pPr>
            <a:r>
              <a:rPr lang="ru-RU" dirty="0"/>
              <a:t>восстановительных реакций с участием выбранных веществ. Составьте</a:t>
            </a:r>
          </a:p>
          <a:p>
            <a:pPr marL="0" indent="0">
              <a:buNone/>
            </a:pPr>
            <a:r>
              <a:rPr lang="ru-RU" dirty="0"/>
              <a:t>электронный </a:t>
            </a:r>
            <a:r>
              <a:rPr lang="ru-RU" dirty="0" smtClean="0"/>
              <a:t>баланс</a:t>
            </a:r>
            <a:r>
              <a:rPr lang="ru-RU" dirty="0"/>
              <a:t>, укажите окислитель и восстановитель</a:t>
            </a:r>
            <a:r>
              <a:rPr lang="ru-RU" dirty="0" smtClean="0"/>
              <a:t>.</a:t>
            </a:r>
          </a:p>
          <a:p>
            <a:pPr marL="0" indent="0">
              <a:buNone/>
            </a:pPr>
            <a:r>
              <a:rPr lang="pl-PL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Na2SO3 + 2KMnO4 + 2KOH = Na2SO4 + 2K2MnO4 + H2O</a:t>
            </a:r>
            <a:endParaRPr lang="ru-RU" dirty="0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1810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Этапы подготовки к выполнению №30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95536" y="1859340"/>
            <a:ext cx="792088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FF0000"/>
                </a:solidFill>
              </a:rPr>
              <a:t>1</a:t>
            </a:r>
            <a:r>
              <a:rPr lang="ru-RU" sz="2400" dirty="0"/>
              <a:t>) перечень веществ, проявляющих типично </a:t>
            </a:r>
            <a:r>
              <a:rPr lang="ru-RU" sz="2400" dirty="0" err="1"/>
              <a:t>восстановительные,типично</a:t>
            </a:r>
            <a:r>
              <a:rPr lang="ru-RU" sz="2400" dirty="0"/>
              <a:t> окислительные свойства, двойственные </a:t>
            </a:r>
            <a:r>
              <a:rPr lang="ru-RU" sz="2400" dirty="0" err="1"/>
              <a:t>окислительно</a:t>
            </a:r>
            <a:r>
              <a:rPr lang="ru-RU" sz="2400" dirty="0"/>
              <a:t>-восстановительные свойства</a:t>
            </a:r>
            <a:br>
              <a:rPr lang="ru-RU" sz="2400" dirty="0"/>
            </a:br>
            <a:r>
              <a:rPr lang="ru-RU" sz="2400" dirty="0">
                <a:solidFill>
                  <a:srgbClr val="FF0000"/>
                </a:solidFill>
              </a:rPr>
              <a:t>2</a:t>
            </a:r>
            <a:r>
              <a:rPr lang="ru-RU" sz="2400" dirty="0"/>
              <a:t>) реакции </a:t>
            </a:r>
            <a:r>
              <a:rPr lang="ru-RU" sz="2400" dirty="0" err="1"/>
              <a:t>диспропорционирования</a:t>
            </a:r>
            <a:r>
              <a:rPr lang="ru-RU" sz="2400" dirty="0"/>
              <a:t> в щелочной среде галогенов, серы, фосфора, оксида азота (</a:t>
            </a:r>
            <a:r>
              <a:rPr lang="en-US" sz="2400" dirty="0"/>
              <a:t>IV)</a:t>
            </a:r>
            <a:endParaRPr lang="ru-RU" sz="2400" dirty="0"/>
          </a:p>
          <a:p>
            <a:r>
              <a:rPr lang="ru-RU" sz="2400" dirty="0">
                <a:solidFill>
                  <a:srgbClr val="FF0000"/>
                </a:solidFill>
              </a:rPr>
              <a:t>3</a:t>
            </a:r>
            <a:r>
              <a:rPr lang="ru-RU" sz="2400" dirty="0"/>
              <a:t>)продукты окисления восстановителей</a:t>
            </a:r>
          </a:p>
          <a:p>
            <a:r>
              <a:rPr lang="ru-RU" sz="2400" dirty="0">
                <a:solidFill>
                  <a:srgbClr val="FF0000"/>
                </a:solidFill>
              </a:rPr>
              <a:t>4</a:t>
            </a:r>
            <a:r>
              <a:rPr lang="ru-RU" sz="2400" dirty="0"/>
              <a:t>)продукты восстановления окислителей</a:t>
            </a:r>
          </a:p>
          <a:p>
            <a:r>
              <a:rPr lang="ru-RU" sz="2400" dirty="0">
                <a:solidFill>
                  <a:srgbClr val="FF0000"/>
                </a:solidFill>
              </a:rPr>
              <a:t>5</a:t>
            </a:r>
            <a:r>
              <a:rPr lang="ru-RU" sz="2400" dirty="0"/>
              <a:t>)влияние среды на протекание </a:t>
            </a:r>
            <a:r>
              <a:rPr lang="ru-RU" sz="2400" dirty="0" err="1"/>
              <a:t>овр</a:t>
            </a:r>
            <a:r>
              <a:rPr lang="ru-RU" sz="2400" dirty="0"/>
              <a:t> и продукты </a:t>
            </a:r>
            <a:r>
              <a:rPr lang="ru-RU" sz="2400" dirty="0" smtClean="0"/>
              <a:t>реакции</a:t>
            </a:r>
          </a:p>
          <a:p>
            <a:r>
              <a:rPr lang="ru-RU" sz="2400" dirty="0" smtClean="0">
                <a:solidFill>
                  <a:srgbClr val="FF0000"/>
                </a:solidFill>
              </a:rPr>
              <a:t>6</a:t>
            </a:r>
            <a:r>
              <a:rPr lang="ru-RU" sz="2400" dirty="0" smtClean="0"/>
              <a:t>) повторение физических свойств веществ(агрегатное состояние, цвет, запах и др.)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41107186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Задание № 31 (реакция ионного обмена)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971600" y="1412776"/>
            <a:ext cx="7560840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Для выполнения заданий 30, 31 используйте следующий перечень веществ:</a:t>
            </a:r>
          </a:p>
          <a:p>
            <a:r>
              <a:rPr lang="ru-RU" b="1" i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перманганат калия, гидрокарбонат натрия, сульфит натрия, сульфат бария</a:t>
            </a:r>
            <a:r>
              <a:rPr lang="ru-RU" b="1" i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, гидроксид </a:t>
            </a:r>
            <a:r>
              <a:rPr lang="ru-RU" b="1" i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калия, пероксид водорода. Допустимо использование водных растворов веществ.</a:t>
            </a:r>
          </a:p>
          <a:p>
            <a:r>
              <a:rPr lang="ru-RU" dirty="0" smtClean="0"/>
              <a:t>Из </a:t>
            </a:r>
            <a:r>
              <a:rPr lang="ru-RU" dirty="0"/>
              <a:t>предложенного перечня веществ выберите </a:t>
            </a:r>
            <a:r>
              <a:rPr lang="ru-RU" u="sng" dirty="0"/>
              <a:t>кислую соль </a:t>
            </a:r>
            <a:r>
              <a:rPr lang="ru-RU" dirty="0"/>
              <a:t>и </a:t>
            </a:r>
            <a:r>
              <a:rPr lang="ru-RU" dirty="0" err="1" smtClean="0"/>
              <a:t>вещество,которое</a:t>
            </a:r>
            <a:r>
              <a:rPr lang="ru-RU" dirty="0" smtClean="0"/>
              <a:t> </a:t>
            </a:r>
            <a:r>
              <a:rPr lang="ru-RU" dirty="0"/>
              <a:t>вступает с этой кислой солью в реакцию ионного обмена. Запишите</a:t>
            </a:r>
          </a:p>
          <a:p>
            <a:r>
              <a:rPr lang="ru-RU" dirty="0"/>
              <a:t>молекулярное, полное и сокращённое ионное уравнения реакции с </a:t>
            </a:r>
            <a:r>
              <a:rPr lang="ru-RU" dirty="0" smtClean="0"/>
              <a:t>участием выбранных </a:t>
            </a:r>
            <a:r>
              <a:rPr lang="ru-RU" dirty="0"/>
              <a:t>веществ</a:t>
            </a:r>
            <a:r>
              <a:rPr lang="ru-RU" dirty="0" smtClean="0"/>
              <a:t>.</a:t>
            </a:r>
          </a:p>
          <a:p>
            <a:r>
              <a:rPr lang="ru-RU" i="1" dirty="0" smtClean="0">
                <a:solidFill>
                  <a:srgbClr val="FF0000"/>
                </a:solidFill>
              </a:rPr>
              <a:t>Для успешного решения требуется знание </a:t>
            </a:r>
          </a:p>
          <a:p>
            <a:r>
              <a:rPr lang="ru-RU" i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* сильных электролитов,</a:t>
            </a:r>
          </a:p>
          <a:p>
            <a:r>
              <a:rPr lang="ru-RU" i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* условий протекания </a:t>
            </a:r>
            <a:r>
              <a:rPr lang="ru-RU" i="1" dirty="0" err="1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ионнообменных</a:t>
            </a:r>
            <a:r>
              <a:rPr lang="ru-RU" i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 реакций в направлении связывания ионов в нерастворимые, газообразные и </a:t>
            </a:r>
            <a:r>
              <a:rPr lang="ru-RU" i="1" dirty="0" err="1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слабодиссоциирующие</a:t>
            </a:r>
            <a:r>
              <a:rPr lang="ru-RU" i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  вещества, </a:t>
            </a:r>
          </a:p>
          <a:p>
            <a:r>
              <a:rPr lang="ru-RU" i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* свойств кислых солей, </a:t>
            </a:r>
          </a:p>
          <a:p>
            <a:r>
              <a:rPr lang="ru-RU" i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* отличия степени окисления элемента от заряда иона</a:t>
            </a:r>
            <a:endParaRPr lang="ru-RU" i="1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561913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83568" y="620688"/>
            <a:ext cx="7272808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u="sng" dirty="0" smtClean="0"/>
              <a:t>Задание №32</a:t>
            </a:r>
          </a:p>
          <a:p>
            <a:endParaRPr lang="ru-RU" u="sng" dirty="0"/>
          </a:p>
          <a:p>
            <a:r>
              <a:rPr lang="ru-RU" i="1" dirty="0" smtClean="0">
                <a:solidFill>
                  <a:srgbClr val="00B050"/>
                </a:solidFill>
              </a:rPr>
              <a:t>Требуется повторить: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/>
              <a:t>Свойства большинства </a:t>
            </a:r>
            <a:r>
              <a:rPr lang="en-US" dirty="0"/>
              <a:t>M</a:t>
            </a:r>
            <a:r>
              <a:rPr lang="en-US" dirty="0" smtClean="0"/>
              <a:t>e, </a:t>
            </a:r>
            <a:r>
              <a:rPr lang="ru-RU" dirty="0" smtClean="0"/>
              <a:t>не</a:t>
            </a:r>
            <a:r>
              <a:rPr lang="en-US" dirty="0" smtClean="0"/>
              <a:t>Me, </a:t>
            </a:r>
            <a:r>
              <a:rPr lang="ru-RU" dirty="0" smtClean="0"/>
              <a:t>их соединений: оксидов, гидроксидов солей;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/>
              <a:t>Свойства азотной, серной кислот, перманганата калия и дихромата калия;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/>
              <a:t>ОВ-свойства различных соединений, электролиз;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/>
              <a:t>А</a:t>
            </a:r>
            <a:r>
              <a:rPr lang="ru-RU" dirty="0" smtClean="0"/>
              <a:t>мфотерность;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/>
              <a:t>Свойства кислых, основных солей;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/>
              <a:t>Реакции термолиза соединений различных классов;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/>
              <a:t>Гидролиз солей и взаимный необратимый гидролиз солей;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/>
              <a:t>Физические свойства веществ: цвет, агрегатное состояние и др.</a:t>
            </a:r>
          </a:p>
          <a:p>
            <a:endParaRPr lang="ru-RU" dirty="0" smtClean="0"/>
          </a:p>
          <a:p>
            <a:r>
              <a:rPr lang="ru-RU" i="1" dirty="0" smtClean="0">
                <a:solidFill>
                  <a:srgbClr val="00B050"/>
                </a:solidFill>
              </a:rPr>
              <a:t>После изучения каждой темы по химии элементов я использую</a:t>
            </a:r>
            <a:r>
              <a:rPr lang="ru-RU" i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тематическую</a:t>
            </a:r>
            <a:r>
              <a:rPr lang="ru-RU" i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i="1" dirty="0" smtClean="0">
                <a:solidFill>
                  <a:srgbClr val="00B050"/>
                </a:solidFill>
              </a:rPr>
              <a:t>подборку заданий 32.</a:t>
            </a:r>
            <a:endParaRPr lang="ru-RU" i="1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4110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3568" y="476672"/>
            <a:ext cx="8064896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u="sng" dirty="0" smtClean="0"/>
              <a:t>Задание №33 , №35:</a:t>
            </a:r>
          </a:p>
          <a:p>
            <a:endParaRPr lang="ru-RU" dirty="0"/>
          </a:p>
          <a:p>
            <a:r>
              <a:rPr lang="ru-RU" dirty="0"/>
              <a:t> </a:t>
            </a:r>
          </a:p>
          <a:p>
            <a:r>
              <a:rPr lang="ru-RU" i="1" dirty="0">
                <a:solidFill>
                  <a:srgbClr val="00B050"/>
                </a:solidFill>
              </a:rPr>
              <a:t>Аналогично происходит подготовка учащихся к выполнению заданий по органической химии </a:t>
            </a:r>
            <a:r>
              <a:rPr lang="ru-RU" i="1" dirty="0" smtClean="0">
                <a:solidFill>
                  <a:srgbClr val="00B050"/>
                </a:solidFill>
              </a:rPr>
              <a:t>(33,35) </a:t>
            </a:r>
            <a:r>
              <a:rPr lang="ru-RU" i="1" dirty="0">
                <a:solidFill>
                  <a:srgbClr val="00B050"/>
                </a:solidFill>
              </a:rPr>
              <a:t>в 10 классе, а в 11 классе проводится повторение и тематический тестовый контроль по крупным разделам </a:t>
            </a:r>
            <a:r>
              <a:rPr lang="ru-RU" i="1" dirty="0" smtClean="0">
                <a:solidFill>
                  <a:srgbClr val="00B050"/>
                </a:solidFill>
              </a:rPr>
              <a:t>органической химии:</a:t>
            </a:r>
          </a:p>
          <a:p>
            <a:endParaRPr lang="ru-RU" i="1" dirty="0">
              <a:solidFill>
                <a:srgbClr val="00B050"/>
              </a:solidFill>
            </a:endParaRPr>
          </a:p>
          <a:p>
            <a:endParaRPr lang="ru-RU" i="1" dirty="0" smtClean="0">
              <a:solidFill>
                <a:srgbClr val="00B050"/>
              </a:solidFill>
            </a:endParaRPr>
          </a:p>
          <a:p>
            <a:endParaRPr lang="ru-RU" i="1" dirty="0" smtClean="0">
              <a:solidFill>
                <a:srgbClr val="00B05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/>
              <a:t>Углеводороды;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/>
              <a:t>К</a:t>
            </a:r>
            <a:r>
              <a:rPr lang="ru-RU" dirty="0" smtClean="0"/>
              <a:t>ислородсодержащие вещества;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/>
              <a:t>А</a:t>
            </a:r>
            <a:r>
              <a:rPr lang="ru-RU" dirty="0" smtClean="0"/>
              <a:t>зотсодержащие вещества;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/>
              <a:t>Решения задач на вывод формул органических соединений, составление УХР с использованием общих формул классов органических соединений.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36572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Этапы подготовки к выполнению №30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ru-RU" sz="2800" dirty="0"/>
              <a:t>1) перечень веществ, проявляющих типично </a:t>
            </a:r>
            <a:r>
              <a:rPr lang="ru-RU" sz="2800" dirty="0" err="1"/>
              <a:t>восстановительные,типично</a:t>
            </a:r>
            <a:r>
              <a:rPr lang="ru-RU" sz="2800" dirty="0"/>
              <a:t> окислительные свойства, двойственные </a:t>
            </a:r>
            <a:r>
              <a:rPr lang="ru-RU" sz="2800" dirty="0" err="1"/>
              <a:t>окислительно</a:t>
            </a:r>
            <a:r>
              <a:rPr lang="ru-RU" sz="2800" dirty="0"/>
              <a:t>-восстановительные свойства</a:t>
            </a:r>
            <a:br>
              <a:rPr lang="ru-RU" sz="2800" dirty="0"/>
            </a:br>
            <a:r>
              <a:rPr lang="ru-RU" sz="2800" dirty="0"/>
              <a:t>2) реакции </a:t>
            </a:r>
            <a:r>
              <a:rPr lang="ru-RU" sz="2800" dirty="0" err="1"/>
              <a:t>диспропорционирования</a:t>
            </a:r>
            <a:r>
              <a:rPr lang="ru-RU" sz="2800" dirty="0"/>
              <a:t> в щелочной среде галогенов, серы, фосфора, оксида азота (</a:t>
            </a:r>
            <a:r>
              <a:rPr lang="en-US" sz="2800" dirty="0"/>
              <a:t>IV</a:t>
            </a:r>
            <a:r>
              <a:rPr lang="en-US" sz="2800" dirty="0" smtClean="0"/>
              <a:t>)</a:t>
            </a:r>
            <a:endParaRPr lang="ru-RU" sz="2800" dirty="0" smtClean="0"/>
          </a:p>
          <a:p>
            <a:r>
              <a:rPr lang="ru-RU" sz="2800" dirty="0" smtClean="0"/>
              <a:t>3)продукты окисления восстановителей</a:t>
            </a:r>
          </a:p>
          <a:p>
            <a:r>
              <a:rPr lang="ru-RU" sz="2800" dirty="0" smtClean="0"/>
              <a:t>4)продукты восстановления окислителей</a:t>
            </a:r>
          </a:p>
          <a:p>
            <a:r>
              <a:rPr lang="ru-RU" sz="2800" dirty="0" smtClean="0"/>
              <a:t>5)влияние среды на протекание </a:t>
            </a:r>
            <a:r>
              <a:rPr lang="ru-RU" sz="2800" dirty="0" err="1" smtClean="0"/>
              <a:t>овр</a:t>
            </a:r>
            <a:r>
              <a:rPr lang="ru-RU" sz="2800" dirty="0" smtClean="0"/>
              <a:t> и продукты реакции</a:t>
            </a:r>
          </a:p>
        </p:txBody>
      </p:sp>
    </p:spTree>
    <p:extLst>
      <p:ext uri="{BB962C8B-B14F-4D97-AF65-F5344CB8AC3E}">
        <p14:creationId xmlns:p14="http://schemas.microsoft.com/office/powerpoint/2010/main" val="1509732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60648"/>
            <a:ext cx="8496944" cy="1143000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/>
              <a:t>Для интенсификации курса подготовки к ЕГЭ: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93776" indent="-457200">
              <a:buFont typeface="+mj-lt"/>
              <a:buAutoNum type="arabicParenR"/>
            </a:pPr>
            <a:r>
              <a:rPr lang="ru-RU" sz="2400" dirty="0" smtClean="0"/>
              <a:t>Тематические тесты по всем разделам курса химии (большое число вариантов)</a:t>
            </a:r>
          </a:p>
          <a:p>
            <a:pPr marL="493776" indent="-457200">
              <a:buFont typeface="+mj-lt"/>
              <a:buAutoNum type="arabicParenR"/>
            </a:pPr>
            <a:r>
              <a:rPr lang="ru-RU" sz="2400" dirty="0" smtClean="0"/>
              <a:t>Тренировочные и диагностические работы</a:t>
            </a:r>
          </a:p>
          <a:p>
            <a:pPr marL="493776" indent="-457200">
              <a:buFont typeface="+mj-lt"/>
              <a:buAutoNum type="arabicParenR"/>
            </a:pPr>
            <a:r>
              <a:rPr lang="ru-RU" sz="2400" dirty="0" smtClean="0"/>
              <a:t>Итоговые тесты (большое число вариантов)</a:t>
            </a:r>
          </a:p>
          <a:p>
            <a:pPr marL="493776" indent="-457200">
              <a:buFont typeface="+mj-lt"/>
              <a:buAutoNum type="arabicParenR"/>
            </a:pPr>
            <a:r>
              <a:rPr lang="ru-RU" sz="2400" dirty="0" smtClean="0"/>
              <a:t>Дистанционные, онлайн тесты </a:t>
            </a:r>
            <a:r>
              <a:rPr lang="ru-RU" sz="2400" u="sng" dirty="0" smtClean="0">
                <a:hlinkClick r:id="rId2"/>
              </a:rPr>
              <a:t>http://giaonline.ru/chemestry/</a:t>
            </a:r>
            <a:r>
              <a:rPr lang="en-US" sz="2400" dirty="0" smtClean="0"/>
              <a:t>;</a:t>
            </a:r>
            <a:r>
              <a:rPr lang="ru-RU" sz="2400" dirty="0" smtClean="0"/>
              <a:t> </a:t>
            </a:r>
            <a:r>
              <a:rPr lang="ru-RU" sz="2400" u="sng" dirty="0" smtClean="0">
                <a:hlinkClick r:id="rId3"/>
              </a:rPr>
              <a:t>http://maratakm.narod.ru/index4.htm</a:t>
            </a:r>
            <a:r>
              <a:rPr lang="en-US" sz="2400" dirty="0" smtClean="0"/>
              <a:t>;</a:t>
            </a:r>
            <a:r>
              <a:rPr lang="ru-RU" sz="2400" dirty="0" smtClean="0"/>
              <a:t>  </a:t>
            </a:r>
          </a:p>
          <a:p>
            <a:pPr marL="493776" indent="-457200">
              <a:buFont typeface="+mj-lt"/>
              <a:buAutoNum type="arabicParenR"/>
            </a:pPr>
            <a:r>
              <a:rPr lang="ru-RU" sz="2400" dirty="0" smtClean="0"/>
              <a:t>Использование педагогического опыта </a:t>
            </a:r>
            <a:r>
              <a:rPr lang="ru-RU" sz="2400" u="sng" dirty="0" smtClean="0">
                <a:hlinkClick r:id="rId4"/>
              </a:rPr>
              <a:t>http://www.rosinka.vrn.ru/pp</a:t>
            </a:r>
          </a:p>
        </p:txBody>
      </p:sp>
    </p:spTree>
    <p:extLst>
      <p:ext uri="{BB962C8B-B14F-4D97-AF65-F5344CB8AC3E}">
        <p14:creationId xmlns:p14="http://schemas.microsoft.com/office/powerpoint/2010/main" val="2279353271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3178696" cy="4450506"/>
          </a:xfrm>
        </p:spPr>
        <p:txBody>
          <a:bodyPr>
            <a:normAutofit fontScale="90000"/>
          </a:bodyPr>
          <a:lstStyle/>
          <a:p>
            <a:r>
              <a:rPr lang="ru-RU" sz="2000" dirty="0" smtClean="0">
                <a:solidFill>
                  <a:srgbClr val="FFFFFF"/>
                </a:solidFill>
              </a:rPr>
              <a:t> </a:t>
            </a:r>
            <a:r>
              <a:rPr lang="ru-RU" sz="2000" dirty="0" smtClean="0">
                <a:solidFill>
                  <a:srgbClr val="92E767"/>
                </a:solidFill>
              </a:rPr>
              <a:t>«Натаскивание» на выполнение тестовых заданий не может гарантировать успешной сдачи экзамена, только глубокое усвоение учебного материала, максимальная вариативность форм подачи </a:t>
            </a:r>
            <a:r>
              <a:rPr lang="ru-RU" sz="2000" i="1" dirty="0" smtClean="0">
                <a:solidFill>
                  <a:srgbClr val="92E767"/>
                </a:solidFill>
              </a:rPr>
              <a:t>учебных знаний и достаточная вариативность </a:t>
            </a:r>
            <a:r>
              <a:rPr lang="ru-RU" sz="2000" dirty="0" smtClean="0">
                <a:solidFill>
                  <a:srgbClr val="92E767"/>
                </a:solidFill>
              </a:rPr>
              <a:t>форм и видов контроля позволит ученикам выдержать это испытание.</a:t>
            </a:r>
            <a:endParaRPr lang="ru-RU" sz="2000" dirty="0">
              <a:solidFill>
                <a:srgbClr val="92E767"/>
              </a:solidFill>
            </a:endParaRPr>
          </a:p>
        </p:txBody>
      </p:sp>
      <p:pic>
        <p:nvPicPr>
          <p:cNvPr id="4" name="Рисунок 3" descr="edukon_tutoring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355976" y="476672"/>
            <a:ext cx="3474720" cy="3468624"/>
          </a:xfrm>
          <a:prstGeom prst="rect">
            <a:avLst/>
          </a:prstGeom>
        </p:spPr>
      </p:pic>
      <p:pic>
        <p:nvPicPr>
          <p:cNvPr id="5" name="Рисунок 4" descr="pic_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779912" y="2708920"/>
            <a:ext cx="4680520" cy="35103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1012517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230198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508105" y="836712"/>
            <a:ext cx="3456383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 настоящее время интенсивно развивается дистанционная форма обучения школьников. Сегодня у педагога есть масса возможностей для совершенствования своей деятельности. Нужно только этими возможностями грамотно и вовремя воспользоваться.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0198" y="3501008"/>
            <a:ext cx="3913802" cy="3356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7827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078849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444209" y="980728"/>
            <a:ext cx="2448271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Рекомендации касаются содержания кодификатора, спецификации теста ЕГЭ, анализа типичных ошибок, требований к оформлению ответов на задания, методики поиска правильных ответов.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44741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79512" y="-27053"/>
            <a:ext cx="9144000" cy="1700213"/>
          </a:xfrm>
        </p:spPr>
        <p:txBody>
          <a:bodyPr/>
          <a:lstStyle/>
          <a:p>
            <a:pPr eaLnBrk="1" hangingPunct="1">
              <a:defRPr/>
            </a:pPr>
            <a:r>
              <a:rPr lang="ru-RU" sz="3000" b="1" dirty="0" smtClean="0">
                <a:solidFill>
                  <a:srgbClr val="FF0000"/>
                </a:solidFill>
                <a:latin typeface="Arial" charset="0"/>
              </a:rPr>
              <a:t>Рейтинг выбора выпускниками предметов для прохождения Г(И)А в форме ЕГЭ  в 2019 году(</a:t>
            </a:r>
            <a:r>
              <a:rPr lang="ru-RU" sz="3000" b="1" dirty="0" err="1" smtClean="0">
                <a:solidFill>
                  <a:srgbClr val="FF0000"/>
                </a:solidFill>
                <a:latin typeface="Arial" charset="0"/>
              </a:rPr>
              <a:t>тыс.чел</a:t>
            </a:r>
            <a:r>
              <a:rPr lang="ru-RU" sz="3000" b="1" dirty="0" smtClean="0">
                <a:solidFill>
                  <a:srgbClr val="FF0000"/>
                </a:solidFill>
                <a:latin typeface="Arial" charset="0"/>
              </a:rPr>
              <a:t>.)</a:t>
            </a:r>
          </a:p>
        </p:txBody>
      </p:sp>
      <p:sp>
        <p:nvSpPr>
          <p:cNvPr id="9220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1700213"/>
            <a:ext cx="9144000" cy="5157787"/>
          </a:xfrm>
        </p:spPr>
        <p:txBody>
          <a:bodyPr/>
          <a:lstStyle/>
          <a:p>
            <a:pPr marL="609600" indent="-609600" eaLnBrk="1" hangingPunct="1">
              <a:lnSpc>
                <a:spcPct val="110000"/>
              </a:lnSpc>
              <a:buFont typeface="Wingdings" pitchFamily="2" charset="2"/>
              <a:buNone/>
              <a:defRPr/>
            </a:pPr>
            <a:r>
              <a:rPr lang="ru-RU" sz="2800" smtClean="0"/>
              <a:t>     </a:t>
            </a:r>
            <a:endParaRPr lang="ru-RU" smtClean="0">
              <a:solidFill>
                <a:schemeClr val="folHlink"/>
              </a:solidFill>
            </a:endParaRPr>
          </a:p>
        </p:txBody>
      </p:sp>
      <p:graphicFrame>
        <p:nvGraphicFramePr>
          <p:cNvPr id="2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30224414"/>
              </p:ext>
            </p:extLst>
          </p:nvPr>
        </p:nvGraphicFramePr>
        <p:xfrm>
          <a:off x="230312" y="1535584"/>
          <a:ext cx="8761046" cy="51466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3710659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548680"/>
            <a:ext cx="7467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Основные составляющие успешной подготовки к ЕГЭ: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ru-RU" dirty="0" smtClean="0"/>
              <a:t>развитый химический кругозор, знание свойств достаточно большого круга веществ, способов их получения, областей применения; </a:t>
            </a:r>
          </a:p>
          <a:p>
            <a:pPr lvl="0"/>
            <a:r>
              <a:rPr lang="ru-RU" dirty="0" smtClean="0"/>
              <a:t>умение решать химические задачи, владение необходимым для этого математическим аппаратом; </a:t>
            </a:r>
          </a:p>
          <a:p>
            <a:pPr lvl="0"/>
            <a:r>
              <a:rPr lang="ru-RU" dirty="0" smtClean="0"/>
              <a:t>практические умения и навыки, знание основных приемов проведения химических реакций, очистки веществ и разделения смесей, идентификации веществ;</a:t>
            </a:r>
          </a:p>
          <a:p>
            <a:pPr lvl="0"/>
            <a:r>
              <a:rPr lang="ru-RU" dirty="0" smtClean="0"/>
              <a:t>личность  и профессионализм педагога;</a:t>
            </a:r>
          </a:p>
          <a:p>
            <a:pPr lvl="0"/>
            <a:r>
              <a:rPr lang="ru-RU" dirty="0" smtClean="0"/>
              <a:t>способность ученика к самообразованию и самопознанию, настойчивость в достижении цели.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53033175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7467600" cy="157504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Для успешной подготовки школьников к ЕГЭ  необходимо: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endParaRPr lang="ru-RU" dirty="0" smtClean="0"/>
          </a:p>
          <a:p>
            <a:pPr lvl="0"/>
            <a:endParaRPr lang="ru-RU" dirty="0"/>
          </a:p>
          <a:p>
            <a:pPr lvl="0"/>
            <a:r>
              <a:rPr lang="ru-RU" dirty="0" smtClean="0"/>
              <a:t>Составить план изучения материала в соответствии с программой и спецификацией теста ЕГЭ;</a:t>
            </a:r>
          </a:p>
          <a:p>
            <a:pPr lvl="0"/>
            <a:r>
              <a:rPr lang="ru-RU" dirty="0" smtClean="0"/>
              <a:t>Определить время для изучения учебного материала так, чтобы первичное изучение завершить к началу апреля. Оставшееся до экзамена время использовать для совершенствования ЗУН. </a:t>
            </a:r>
          </a:p>
          <a:p>
            <a:endParaRPr lang="ru-RU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pattFill prst="pct75">
          <a:fgClr>
            <a:schemeClr val="bg2">
              <a:lumMod val="10000"/>
              <a:lumOff val="9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261046" y="0"/>
            <a:ext cx="8687227" cy="1482725"/>
          </a:xfrm>
        </p:spPr>
        <p:txBody>
          <a:bodyPr>
            <a:normAutofit/>
          </a:bodyPr>
          <a:lstStyle/>
          <a:p>
            <a:pPr algn="ctr" defTabSz="912973" eaLnBrk="1" fontAlgn="auto" hangingPunct="1">
              <a:spcAft>
                <a:spcPts val="0"/>
              </a:spcAft>
              <a:defRPr/>
            </a:pPr>
            <a:r>
              <a:rPr lang="ru-RU" sz="4900" dirty="0">
                <a:solidFill>
                  <a:srgbClr val="FFC000"/>
                </a:solidFill>
              </a:rPr>
              <a:t>Пособия для подготовки к ЕГЭ</a:t>
            </a: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52388" y="4508500"/>
            <a:ext cx="9051925" cy="2185988"/>
          </a:xfrm>
        </p:spPr>
        <p:txBody>
          <a:bodyPr rtlCol="0">
            <a:normAutofit fontScale="92500" lnSpcReduction="10000"/>
          </a:bodyPr>
          <a:lstStyle/>
          <a:p>
            <a:pPr defTabSz="912973"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rgbClr val="FF0000"/>
                </a:solidFill>
              </a:rPr>
              <a:t>Авторские коллективы:</a:t>
            </a:r>
          </a:p>
          <a:p>
            <a:pPr defTabSz="912973" eaLnBrk="1" fontAlgn="auto" hangingPunct="1">
              <a:spcAft>
                <a:spcPts val="0"/>
              </a:spcAft>
              <a:defRPr/>
            </a:pPr>
            <a:r>
              <a:rPr lang="ru-RU" sz="2400" dirty="0" err="1">
                <a:solidFill>
                  <a:srgbClr val="00B050"/>
                </a:solidFill>
              </a:rPr>
              <a:t>Барышова</a:t>
            </a:r>
            <a:r>
              <a:rPr lang="ru-RU" sz="2400" dirty="0">
                <a:solidFill>
                  <a:srgbClr val="00B050"/>
                </a:solidFill>
              </a:rPr>
              <a:t> И.В.  Каверина А.А.    Дроздов А.А.        </a:t>
            </a:r>
            <a:r>
              <a:rPr lang="ru-RU" sz="2400" dirty="0" err="1">
                <a:solidFill>
                  <a:srgbClr val="00B050"/>
                </a:solidFill>
              </a:rPr>
              <a:t>Добротин</a:t>
            </a:r>
            <a:r>
              <a:rPr lang="ru-RU" sz="2400" dirty="0">
                <a:solidFill>
                  <a:srgbClr val="00B050"/>
                </a:solidFill>
              </a:rPr>
              <a:t> Д.Ю           		 </a:t>
            </a:r>
            <a:r>
              <a:rPr lang="ru-RU" sz="2400" dirty="0" err="1" smtClean="0">
                <a:solidFill>
                  <a:srgbClr val="00B050"/>
                </a:solidFill>
              </a:rPr>
              <a:t>Добротин</a:t>
            </a:r>
            <a:r>
              <a:rPr lang="ru-RU" sz="2400" dirty="0" smtClean="0">
                <a:solidFill>
                  <a:srgbClr val="00B050"/>
                </a:solidFill>
              </a:rPr>
              <a:t> </a:t>
            </a:r>
            <a:r>
              <a:rPr lang="ru-RU" sz="2400" dirty="0">
                <a:solidFill>
                  <a:srgbClr val="00B050"/>
                </a:solidFill>
              </a:rPr>
              <a:t>Д.Ю.</a:t>
            </a:r>
          </a:p>
          <a:p>
            <a:pPr defTabSz="912973" eaLnBrk="1" fontAlgn="auto" hangingPunct="1">
              <a:spcAft>
                <a:spcPts val="0"/>
              </a:spcAft>
              <a:defRPr/>
            </a:pPr>
            <a:r>
              <a:rPr lang="ru-RU" sz="2400" dirty="0">
                <a:solidFill>
                  <a:srgbClr val="00B050"/>
                </a:solidFill>
              </a:rPr>
              <a:t>		                             </a:t>
            </a:r>
            <a:r>
              <a:rPr lang="ru-RU" sz="2400" dirty="0" smtClean="0">
                <a:solidFill>
                  <a:srgbClr val="00B050"/>
                </a:solidFill>
              </a:rPr>
              <a:t>  Еремин </a:t>
            </a:r>
            <a:r>
              <a:rPr lang="ru-RU" sz="2400" dirty="0">
                <a:solidFill>
                  <a:srgbClr val="00B050"/>
                </a:solidFill>
              </a:rPr>
              <a:t>В.В.          Медведев Ю.Н.</a:t>
            </a:r>
          </a:p>
          <a:p>
            <a:pPr defTabSz="912973" eaLnBrk="1" fontAlgn="auto" hangingPunct="1">
              <a:spcAft>
                <a:spcPts val="0"/>
              </a:spcAft>
              <a:defRPr/>
            </a:pPr>
            <a:endParaRPr lang="ru-RU" sz="2400" i="1" dirty="0">
              <a:solidFill>
                <a:schemeClr val="accent4">
                  <a:lumMod val="75000"/>
                </a:schemeClr>
              </a:solidFill>
            </a:endParaRPr>
          </a:p>
          <a:p>
            <a:pPr defTabSz="912973" eaLnBrk="1" fontAlgn="auto" hangingPunct="1">
              <a:spcAft>
                <a:spcPts val="0"/>
              </a:spcAft>
              <a:defRPr/>
            </a:pPr>
            <a:r>
              <a:rPr lang="ru-RU" sz="2400" i="1" dirty="0">
                <a:solidFill>
                  <a:schemeClr val="accent4">
                    <a:lumMod val="75000"/>
                  </a:schemeClr>
                </a:solidFill>
              </a:rPr>
              <a:t>		</a:t>
            </a:r>
            <a:endParaRPr lang="ru-RU" sz="2400" dirty="0">
              <a:solidFill>
                <a:schemeClr val="accent4">
                  <a:lumMod val="75000"/>
                </a:schemeClr>
              </a:solidFill>
            </a:endParaRPr>
          </a:p>
        </p:txBody>
      </p:sp>
      <p:pic>
        <p:nvPicPr>
          <p:cNvPr id="388100" name="Picture 2" descr="ЕГЭ по химии. Часть С. 11 класс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8" y="1484313"/>
            <a:ext cx="1998662" cy="3095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8101" name="Picture 4" descr="ЕГЭ по химии. 11 класс : учебное пособие + C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513" y="1482725"/>
            <a:ext cx="2016125" cy="3097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8102" name="Picture 6" descr="Пособие для подготовки к ЕГЭ по химии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9275" y="1482725"/>
            <a:ext cx="2160588" cy="3095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8103" name="Picture 8" descr="ЕГЭ. Химия. Сдаём экзамен : учебное пособие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3063" y="1820863"/>
            <a:ext cx="2381250" cy="179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28082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6701" y="8048"/>
            <a:ext cx="5737299" cy="68499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148064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4233143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7467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В </a:t>
            </a:r>
            <a:r>
              <a:rPr lang="en-US" dirty="0" smtClean="0"/>
              <a:t>III </a:t>
            </a:r>
            <a:r>
              <a:rPr lang="ru-RU" dirty="0" smtClean="0"/>
              <a:t>триместре перед сдачей ЕГЭ требуется выделить время на: 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lvl="0"/>
            <a:r>
              <a:rPr lang="ru-RU" dirty="0" smtClean="0"/>
              <a:t>системное повторение изученного материала в соответствии со спецификацией теста ЕГЭ</a:t>
            </a:r>
          </a:p>
          <a:p>
            <a:pPr lvl="0"/>
            <a:r>
              <a:rPr lang="ru-RU" dirty="0" smtClean="0"/>
              <a:t>проведение  анализа типичных ошибок на ЕГЭ прошлых лет</a:t>
            </a:r>
          </a:p>
          <a:p>
            <a:pPr lvl="0"/>
            <a:r>
              <a:rPr lang="ru-RU" dirty="0" smtClean="0"/>
              <a:t>отработку </a:t>
            </a:r>
            <a:r>
              <a:rPr lang="ru-RU" i="1" dirty="0" smtClean="0"/>
              <a:t>методики</a:t>
            </a:r>
            <a:r>
              <a:rPr lang="ru-RU" dirty="0" smtClean="0"/>
              <a:t> поиска правильных ответов</a:t>
            </a:r>
          </a:p>
          <a:p>
            <a:pPr lvl="0"/>
            <a:r>
              <a:rPr lang="ru-RU" dirty="0" smtClean="0"/>
              <a:t>итоговое тестирование</a:t>
            </a:r>
          </a:p>
          <a:p>
            <a:pPr lvl="0"/>
            <a:r>
              <a:rPr lang="ru-RU" dirty="0" smtClean="0"/>
              <a:t>выполнение домашних заданий, в том числе онлайн тестов</a:t>
            </a:r>
          </a:p>
          <a:p>
            <a:pPr lvl="0"/>
            <a:r>
              <a:rPr lang="ru-RU" dirty="0" smtClean="0"/>
              <a:t>ознакомление учащихся с интернет –ресурсами  и базой заданий ЕГЭ</a:t>
            </a:r>
          </a:p>
          <a:p>
            <a:pPr lvl="0"/>
            <a:r>
              <a:rPr lang="ru-RU" dirty="0" smtClean="0"/>
              <a:t>химический практикум, повторение качественных реакций, способов получения и собирания газов и т.д.</a:t>
            </a:r>
          </a:p>
          <a:p>
            <a:pPr lvl="0"/>
            <a:r>
              <a:rPr lang="ru-RU" dirty="0" smtClean="0"/>
              <a:t>повторение решения основных типов задач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38429345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4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/>
              <a:t>Типичные затруднения учащихся на ЕГЭ:</a:t>
            </a:r>
            <a:endParaRPr lang="ru-RU" sz="3200" dirty="0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Так, например, в вопросах по </a:t>
            </a:r>
            <a:r>
              <a:rPr lang="ru-RU" u="sng" dirty="0" smtClean="0"/>
              <a:t>строению атомов </a:t>
            </a:r>
            <a:r>
              <a:rPr lang="ru-RU" dirty="0" smtClean="0"/>
              <a:t>учащиеся часто допускают ошибки в составлении электронных конфигураций ионов, затрудняются в установлении взаимосвязи между </a:t>
            </a:r>
            <a:r>
              <a:rPr lang="ru-RU" u="sng" dirty="0" smtClean="0"/>
              <a:t>свойствами вещества и типом кристаллической решётки</a:t>
            </a:r>
            <a:r>
              <a:rPr lang="ru-RU" dirty="0" smtClean="0"/>
              <a:t>, отождествляют понятия </a:t>
            </a:r>
            <a:r>
              <a:rPr lang="ru-RU" u="sng" dirty="0" smtClean="0"/>
              <a:t>«валентность» и «степень окисления», </a:t>
            </a:r>
            <a:r>
              <a:rPr lang="ru-RU" dirty="0" smtClean="0"/>
              <a:t>при определении способа </a:t>
            </a:r>
            <a:r>
              <a:rPr lang="ru-RU" u="sng" dirty="0" smtClean="0"/>
              <a:t>собирания газа </a:t>
            </a:r>
            <a:r>
              <a:rPr lang="ru-RU" dirty="0" smtClean="0"/>
              <a:t>не учитывают его возможное </a:t>
            </a:r>
            <a:r>
              <a:rPr lang="ru-RU" u="sng" dirty="0" smtClean="0"/>
              <a:t>взаимодействие с водой</a:t>
            </a:r>
            <a:r>
              <a:rPr lang="ru-RU" dirty="0" smtClean="0"/>
              <a:t>, допускают ошибки в составлении уравнений реакций </a:t>
            </a:r>
            <a:r>
              <a:rPr lang="ru-RU" u="sng" dirty="0" smtClean="0"/>
              <a:t>разложения при нагревании </a:t>
            </a:r>
            <a:r>
              <a:rPr lang="ru-RU" dirty="0" smtClean="0"/>
              <a:t>карбонатов, гидрокарбонатов, нитратов, в составлении уравнений, отражающих свойства </a:t>
            </a:r>
            <a:r>
              <a:rPr lang="ru-RU" u="sng" dirty="0" smtClean="0"/>
              <a:t>амфотерных соединений.</a:t>
            </a:r>
            <a:r>
              <a:rPr lang="ru-RU" dirty="0" smtClean="0"/>
              <a:t> Определенные трудности вызывают вопросы на </a:t>
            </a:r>
            <a:r>
              <a:rPr lang="ru-RU" u="sng" dirty="0" smtClean="0"/>
              <a:t>разделение смесей, применение веществ</a:t>
            </a:r>
            <a:r>
              <a:rPr lang="ru-RU" dirty="0" smtClean="0"/>
              <a:t>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27031582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9" y="908720"/>
            <a:ext cx="7848872" cy="45365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83170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3850" y="798513"/>
            <a:ext cx="5954713" cy="526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49223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u="sng" baseline="-25000" dirty="0" smtClean="0"/>
              <a:t>ХИМИЧЕСКИЕ      СВОЙСТВА      ОКНС.</a:t>
            </a:r>
            <a:endParaRPr lang="ru-RU" dirty="0"/>
          </a:p>
        </p:txBody>
      </p:sp>
      <p:graphicFrame>
        <p:nvGraphicFramePr>
          <p:cNvPr id="7" name="Содержимое 6"/>
          <p:cNvGraphicFramePr>
            <a:graphicFrameLocks noGrp="1"/>
          </p:cNvGraphicFramePr>
          <p:nvPr>
            <p:ph idx="1"/>
          </p:nvPr>
        </p:nvGraphicFramePr>
        <p:xfrm>
          <a:off x="107505" y="1700808"/>
          <a:ext cx="8928990" cy="50405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9384"/>
                <a:gridCol w="894836"/>
                <a:gridCol w="992110"/>
                <a:gridCol w="992110"/>
                <a:gridCol w="992110"/>
                <a:gridCol w="992110"/>
                <a:gridCol w="1113484"/>
                <a:gridCol w="870736"/>
                <a:gridCol w="992110"/>
              </a:tblGrid>
              <a:tr h="620436">
                <a:tc rowSpan="2">
                  <a:txBody>
                    <a:bodyPr/>
                    <a:lstStyle/>
                    <a:p>
                      <a:r>
                        <a:rPr kumimoji="0" lang="ru-RU" sz="10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Основные классы</a:t>
                      </a:r>
                    </a:p>
                    <a:p>
                      <a:r>
                        <a:rPr kumimoji="0" lang="ru-RU" sz="10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неорганических</a:t>
                      </a:r>
                    </a:p>
                    <a:p>
                      <a:r>
                        <a:rPr kumimoji="0" lang="ru-RU" sz="10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соединений</a:t>
                      </a:r>
                      <a:endParaRPr lang="ru-RU" sz="1000" dirty="0"/>
                    </a:p>
                  </a:txBody>
                  <a:tcPr/>
                </a:tc>
                <a:tc gridSpan="7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Химические                     соединения             взаимодействуют</a:t>
                      </a:r>
                    </a:p>
                    <a:p>
                      <a:endParaRPr lang="ru-RU" sz="10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lang="ru-RU" sz="1000" dirty="0" smtClean="0"/>
                        <a:t>примечания</a:t>
                      </a:r>
                      <a:endParaRPr lang="ru-RU" sz="1000" dirty="0"/>
                    </a:p>
                  </a:txBody>
                  <a:tcPr/>
                </a:tc>
              </a:tr>
              <a:tr h="63905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0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  водой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0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  металлами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0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 основными</a:t>
                      </a:r>
                      <a:endParaRPr kumimoji="0" lang="ru-RU" sz="1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ru-RU" sz="10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оксидами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0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 кислотными</a:t>
                      </a:r>
                      <a:endParaRPr kumimoji="0" lang="ru-RU" sz="1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ru-RU" sz="10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оксидами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0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 кислотами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0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 основаниями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0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 солями</a:t>
                      </a:r>
                      <a:endParaRPr lang="ru-RU" sz="10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61539">
                <a:tc>
                  <a:txBody>
                    <a:bodyPr/>
                    <a:lstStyle/>
                    <a:p>
                      <a:r>
                        <a:rPr kumimoji="0" lang="ru-RU" sz="10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Основные</a:t>
                      </a:r>
                      <a:endParaRPr kumimoji="0" lang="ru-RU" sz="1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ru-RU" sz="10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оксиды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/>
                    </a:p>
                  </a:txBody>
                  <a:tcPr/>
                </a:tc>
              </a:tr>
              <a:tr h="461539">
                <a:tc>
                  <a:txBody>
                    <a:bodyPr/>
                    <a:lstStyle/>
                    <a:p>
                      <a:r>
                        <a:rPr kumimoji="0" lang="ru-RU" sz="10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Кислотные</a:t>
                      </a:r>
                      <a:endParaRPr kumimoji="0" lang="ru-RU" sz="1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ru-RU" sz="10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оксиды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/>
                    </a:p>
                  </a:txBody>
                  <a:tcPr/>
                </a:tc>
              </a:tr>
              <a:tr h="461539">
                <a:tc>
                  <a:txBody>
                    <a:bodyPr/>
                    <a:lstStyle/>
                    <a:p>
                      <a:r>
                        <a:rPr kumimoji="0" lang="ru-RU" sz="10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Кислоты</a:t>
                      </a:r>
                      <a:endParaRPr kumimoji="0" lang="ru-RU" sz="1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ru-RU" sz="10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(растворы)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/>
                    </a:p>
                  </a:txBody>
                  <a:tcPr/>
                </a:tc>
              </a:tr>
              <a:tr h="431953">
                <a:tc>
                  <a:txBody>
                    <a:bodyPr/>
                    <a:lstStyle/>
                    <a:p>
                      <a:r>
                        <a:rPr kumimoji="0" lang="ru-RU" sz="10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Основания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/>
                    </a:p>
                  </a:txBody>
                  <a:tcPr/>
                </a:tc>
              </a:tr>
              <a:tr h="431953">
                <a:tc>
                  <a:txBody>
                    <a:bodyPr/>
                    <a:lstStyle/>
                    <a:p>
                      <a:r>
                        <a:rPr kumimoji="0" lang="ru-RU" sz="10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Соли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/>
                    </a:p>
                  </a:txBody>
                  <a:tcPr/>
                </a:tc>
              </a:tr>
              <a:tr h="431953">
                <a:tc>
                  <a:txBody>
                    <a:bodyPr/>
                    <a:lstStyle/>
                    <a:p>
                      <a:r>
                        <a:rPr kumimoji="0" lang="ru-RU" sz="10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Вода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/>
                    </a:p>
                  </a:txBody>
                  <a:tcPr/>
                </a:tc>
              </a:tr>
              <a:tr h="461539">
                <a:tc>
                  <a:txBody>
                    <a:bodyPr/>
                    <a:lstStyle/>
                    <a:p>
                      <a:r>
                        <a:rPr kumimoji="0" lang="ru-RU" sz="1000" b="1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Амфотерные</a:t>
                      </a:r>
                      <a:r>
                        <a:rPr kumimoji="0" lang="ru-RU" sz="10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оксиды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/>
                    </a:p>
                  </a:txBody>
                  <a:tcPr/>
                </a:tc>
              </a:tr>
              <a:tr h="639054">
                <a:tc>
                  <a:txBody>
                    <a:bodyPr/>
                    <a:lstStyle/>
                    <a:p>
                      <a:r>
                        <a:rPr kumimoji="0" lang="ru-RU" sz="1000" b="1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Амфотерные</a:t>
                      </a:r>
                      <a:endParaRPr kumimoji="0" lang="ru-RU" sz="1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ru-RU" sz="10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основания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77566964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dirty="0" smtClean="0"/>
              <a:t>Для отработки классификации и номенклатуры классов неорганических соединений используется: </a:t>
            </a:r>
            <a:br>
              <a:rPr lang="ru-RU" sz="2400" dirty="0" smtClean="0"/>
            </a:br>
            <a:endParaRPr lang="ru-RU" sz="24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95536" y="1628800"/>
          <a:ext cx="7467600" cy="3708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93520"/>
                <a:gridCol w="1493520"/>
                <a:gridCol w="1493520"/>
                <a:gridCol w="1493520"/>
                <a:gridCol w="1493520"/>
              </a:tblGrid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Times New Roman"/>
                          <a:cs typeface="Times New Roman"/>
                        </a:rPr>
                        <a:t>Вариант 1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Times New Roman"/>
                          <a:cs typeface="Times New Roman"/>
                        </a:rPr>
                        <a:t>Вариант 2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Times New Roman"/>
                          <a:cs typeface="Times New Roman"/>
                        </a:rPr>
                        <a:t>Вариант 3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Times New Roman"/>
                          <a:cs typeface="Times New Roman"/>
                        </a:rPr>
                        <a:t>Вариант 4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Times New Roman"/>
                          <a:cs typeface="Times New Roman"/>
                        </a:rPr>
                        <a:t>Вариант  5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latin typeface="Times New Roman"/>
                          <a:ea typeface="Times New Roman"/>
                          <a:cs typeface="Times New Roman"/>
                        </a:rPr>
                        <a:t>CaO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latin typeface="Times New Roman"/>
                          <a:ea typeface="Times New Roman"/>
                          <a:cs typeface="Times New Roman"/>
                        </a:rPr>
                        <a:t>K</a:t>
                      </a:r>
                      <a:r>
                        <a:rPr lang="en-US" sz="1800" baseline="-2500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r>
                        <a:rPr lang="en-US" sz="1800">
                          <a:latin typeface="Times New Roman"/>
                          <a:ea typeface="Times New Roman"/>
                          <a:cs typeface="Times New Roman"/>
                        </a:rPr>
                        <a:t>SiO</a:t>
                      </a:r>
                      <a:r>
                        <a:rPr lang="en-US" sz="1800" baseline="-2500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latin typeface="Times New Roman"/>
                          <a:ea typeface="Times New Roman"/>
                          <a:cs typeface="Times New Roman"/>
                        </a:rPr>
                        <a:t>H</a:t>
                      </a:r>
                      <a:r>
                        <a:rPr lang="en-US" sz="1800" baseline="-2500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r>
                        <a:rPr lang="en-US" sz="1800">
                          <a:latin typeface="Times New Roman"/>
                          <a:ea typeface="Times New Roman"/>
                          <a:cs typeface="Times New Roman"/>
                        </a:rPr>
                        <a:t>SO</a:t>
                      </a:r>
                      <a:r>
                        <a:rPr lang="en-US" sz="1800" baseline="-2500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latin typeface="Times New Roman"/>
                          <a:ea typeface="Times New Roman"/>
                          <a:cs typeface="Times New Roman"/>
                        </a:rPr>
                        <a:t>HgCl</a:t>
                      </a:r>
                      <a:r>
                        <a:rPr lang="en-US" sz="1800" baseline="-2500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latin typeface="Times New Roman"/>
                          <a:ea typeface="Times New Roman"/>
                          <a:cs typeface="Times New Roman"/>
                        </a:rPr>
                        <a:t>SO</a:t>
                      </a:r>
                      <a:r>
                        <a:rPr lang="en-US" sz="1800" baseline="-2500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latin typeface="Times New Roman"/>
                          <a:ea typeface="Times New Roman"/>
                          <a:cs typeface="Times New Roman"/>
                        </a:rPr>
                        <a:t>H</a:t>
                      </a:r>
                      <a:r>
                        <a:rPr lang="en-US" sz="1800" baseline="-2500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r>
                        <a:rPr lang="en-US" sz="1800">
                          <a:latin typeface="Times New Roman"/>
                          <a:ea typeface="Times New Roman"/>
                          <a:cs typeface="Times New Roman"/>
                        </a:rPr>
                        <a:t>S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latin typeface="Times New Roman"/>
                          <a:ea typeface="Times New Roman"/>
                          <a:cs typeface="Times New Roman"/>
                        </a:rPr>
                        <a:t>Na</a:t>
                      </a:r>
                      <a:r>
                        <a:rPr lang="en-US" sz="1800" baseline="-2500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r>
                        <a:rPr lang="en-US" sz="1800">
                          <a:latin typeface="Times New Roman"/>
                          <a:ea typeface="Times New Roman"/>
                          <a:cs typeface="Times New Roman"/>
                        </a:rPr>
                        <a:t>O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latin typeface="Times New Roman"/>
                          <a:ea typeface="Times New Roman"/>
                          <a:cs typeface="Times New Roman"/>
                        </a:rPr>
                        <a:t>Zn(OH)</a:t>
                      </a:r>
                      <a:r>
                        <a:rPr lang="en-US" sz="1800" baseline="-2500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latin typeface="Times New Roman"/>
                          <a:ea typeface="Times New Roman"/>
                          <a:cs typeface="Times New Roman"/>
                        </a:rPr>
                        <a:t>HNO</a:t>
                      </a:r>
                      <a:r>
                        <a:rPr lang="en-US" sz="1800" baseline="-2500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latin typeface="Times New Roman"/>
                          <a:ea typeface="Times New Roman"/>
                          <a:cs typeface="Times New Roman"/>
                        </a:rPr>
                        <a:t>Mg</a:t>
                      </a:r>
                      <a:r>
                        <a:rPr lang="en-US" sz="1800" baseline="-2500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r>
                        <a:rPr lang="en-US" sz="1800">
                          <a:latin typeface="Times New Roman"/>
                          <a:ea typeface="Times New Roman"/>
                          <a:cs typeface="Times New Roman"/>
                        </a:rPr>
                        <a:t>(PO</a:t>
                      </a:r>
                      <a:r>
                        <a:rPr lang="en-US" sz="1800" baseline="-2500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r>
                        <a:rPr lang="en-US" sz="1800">
                          <a:latin typeface="Times New Roman"/>
                          <a:ea typeface="Times New Roman"/>
                          <a:cs typeface="Times New Roman"/>
                        </a:rPr>
                        <a:t>)</a:t>
                      </a:r>
                      <a:r>
                        <a:rPr lang="en-US" sz="1800" baseline="-2500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latin typeface="Times New Roman"/>
                          <a:ea typeface="Times New Roman"/>
                          <a:cs typeface="Times New Roman"/>
                        </a:rPr>
                        <a:t>NaOH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latin typeface="Times New Roman"/>
                          <a:ea typeface="Times New Roman"/>
                          <a:cs typeface="Times New Roman"/>
                        </a:rPr>
                        <a:t>H</a:t>
                      </a:r>
                      <a:r>
                        <a:rPr lang="en-US" sz="1800" baseline="-2500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r>
                        <a:rPr lang="en-US" sz="1800">
                          <a:latin typeface="Times New Roman"/>
                          <a:ea typeface="Times New Roman"/>
                          <a:cs typeface="Times New Roman"/>
                        </a:rPr>
                        <a:t>SO</a:t>
                      </a:r>
                      <a:r>
                        <a:rPr lang="en-US" sz="1800" baseline="-2500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latin typeface="Times New Roman"/>
                          <a:ea typeface="Times New Roman"/>
                          <a:cs typeface="Times New Roman"/>
                        </a:rPr>
                        <a:t>BaO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latin typeface="Times New Roman"/>
                          <a:ea typeface="Times New Roman"/>
                          <a:cs typeface="Times New Roman"/>
                        </a:rPr>
                        <a:t>BaSO</a:t>
                      </a:r>
                      <a:r>
                        <a:rPr lang="en-US" sz="1800" baseline="-2500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latin typeface="Times New Roman"/>
                          <a:ea typeface="Times New Roman"/>
                          <a:cs typeface="Times New Roman"/>
                        </a:rPr>
                        <a:t>Al</a:t>
                      </a:r>
                      <a:r>
                        <a:rPr lang="en-US" sz="1800" baseline="-2500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r>
                        <a:rPr lang="en-US" sz="1800">
                          <a:latin typeface="Times New Roman"/>
                          <a:ea typeface="Times New Roman"/>
                          <a:cs typeface="Times New Roman"/>
                        </a:rPr>
                        <a:t>(SO</a:t>
                      </a:r>
                      <a:r>
                        <a:rPr lang="en-US" sz="1800" baseline="-2500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r>
                        <a:rPr lang="en-US" sz="1800">
                          <a:latin typeface="Times New Roman"/>
                          <a:ea typeface="Times New Roman"/>
                          <a:cs typeface="Times New Roman"/>
                        </a:rPr>
                        <a:t>)</a:t>
                      </a:r>
                      <a:r>
                        <a:rPr lang="en-US" sz="1800" baseline="-2500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latin typeface="Times New Roman"/>
                          <a:ea typeface="Times New Roman"/>
                          <a:cs typeface="Times New Roman"/>
                        </a:rPr>
                        <a:t>Ca</a:t>
                      </a:r>
                      <a:r>
                        <a:rPr lang="en-US" sz="1800" baseline="-2500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r>
                        <a:rPr lang="en-US" sz="1800">
                          <a:latin typeface="Times New Roman"/>
                          <a:ea typeface="Times New Roman"/>
                          <a:cs typeface="Times New Roman"/>
                        </a:rPr>
                        <a:t>(PO</a:t>
                      </a:r>
                      <a:r>
                        <a:rPr lang="en-US" sz="1800" baseline="-2500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r>
                        <a:rPr lang="en-US" sz="1800">
                          <a:latin typeface="Times New Roman"/>
                          <a:ea typeface="Times New Roman"/>
                          <a:cs typeface="Times New Roman"/>
                        </a:rPr>
                        <a:t>)</a:t>
                      </a:r>
                      <a:r>
                        <a:rPr lang="en-US" sz="1800" baseline="-2500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latin typeface="Times New Roman"/>
                          <a:ea typeface="Times New Roman"/>
                          <a:cs typeface="Times New Roman"/>
                        </a:rPr>
                        <a:t>K</a:t>
                      </a:r>
                      <a:r>
                        <a:rPr lang="en-US" sz="1800" baseline="-2500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r>
                        <a:rPr lang="en-US" sz="1800">
                          <a:latin typeface="Times New Roman"/>
                          <a:ea typeface="Times New Roman"/>
                          <a:cs typeface="Times New Roman"/>
                        </a:rPr>
                        <a:t>PO</a:t>
                      </a:r>
                      <a:r>
                        <a:rPr lang="en-US" sz="1800" baseline="-2500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latin typeface="Times New Roman"/>
                          <a:ea typeface="Times New Roman"/>
                          <a:cs typeface="Times New Roman"/>
                        </a:rPr>
                        <a:t>AgF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latin typeface="Times New Roman"/>
                          <a:ea typeface="Times New Roman"/>
                          <a:cs typeface="Times New Roman"/>
                        </a:rPr>
                        <a:t>MgO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latin typeface="Times New Roman"/>
                          <a:ea typeface="Times New Roman"/>
                          <a:cs typeface="Times New Roman"/>
                        </a:rPr>
                        <a:t>CaI</a:t>
                      </a:r>
                      <a:r>
                        <a:rPr lang="en-US" sz="1800" baseline="-2500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latin typeface="Times New Roman"/>
                          <a:ea typeface="Times New Roman"/>
                          <a:cs typeface="Times New Roman"/>
                        </a:rPr>
                        <a:t>N</a:t>
                      </a:r>
                      <a:r>
                        <a:rPr lang="en-US" sz="1800" baseline="-2500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r>
                        <a:rPr lang="en-US" sz="1800">
                          <a:latin typeface="Times New Roman"/>
                          <a:ea typeface="Times New Roman"/>
                          <a:cs typeface="Times New Roman"/>
                        </a:rPr>
                        <a:t>O</a:t>
                      </a:r>
                      <a:r>
                        <a:rPr lang="en-US" sz="1800" baseline="-2500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latin typeface="Times New Roman"/>
                          <a:ea typeface="Times New Roman"/>
                          <a:cs typeface="Times New Roman"/>
                        </a:rPr>
                        <a:t>PbS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latin typeface="Times New Roman"/>
                          <a:ea typeface="Times New Roman"/>
                          <a:cs typeface="Times New Roman"/>
                        </a:rPr>
                        <a:t>SO</a:t>
                      </a:r>
                      <a:r>
                        <a:rPr lang="en-US" sz="1800" baseline="-2500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latin typeface="Times New Roman"/>
                          <a:ea typeface="Times New Roman"/>
                          <a:cs typeface="Times New Roman"/>
                        </a:rPr>
                        <a:t>Cl</a:t>
                      </a:r>
                      <a:r>
                        <a:rPr lang="en-US" sz="1800" baseline="-2500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r>
                        <a:rPr lang="en-US" sz="1800">
                          <a:latin typeface="Times New Roman"/>
                          <a:ea typeface="Times New Roman"/>
                          <a:cs typeface="Times New Roman"/>
                        </a:rPr>
                        <a:t>O</a:t>
                      </a:r>
                      <a:r>
                        <a:rPr lang="en-US" sz="1800" baseline="-25000"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latin typeface="Times New Roman"/>
                          <a:ea typeface="Times New Roman"/>
                          <a:cs typeface="Times New Roman"/>
                        </a:rPr>
                        <a:t>           CO</a:t>
                      </a:r>
                      <a:r>
                        <a:rPr lang="en-US" sz="1800" baseline="-25000">
                          <a:latin typeface="Times New Roman"/>
                          <a:ea typeface="Times New Roman"/>
                          <a:cs typeface="Times New Roman"/>
                        </a:rPr>
                        <a:t>2 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latin typeface="Times New Roman"/>
                          <a:ea typeface="Times New Roman"/>
                          <a:cs typeface="Times New Roman"/>
                        </a:rPr>
                        <a:t>AgNO</a:t>
                      </a:r>
                      <a:r>
                        <a:rPr lang="en-US" sz="1800" baseline="-2500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latin typeface="Times New Roman"/>
                          <a:ea typeface="Times New Roman"/>
                          <a:cs typeface="Times New Roman"/>
                        </a:rPr>
                        <a:t>P</a:t>
                      </a:r>
                      <a:r>
                        <a:rPr lang="en-US" sz="1800" baseline="-2500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r>
                        <a:rPr lang="en-US" sz="1800">
                          <a:latin typeface="Times New Roman"/>
                          <a:ea typeface="Times New Roman"/>
                          <a:cs typeface="Times New Roman"/>
                        </a:rPr>
                        <a:t>O</a:t>
                      </a:r>
                      <a:r>
                        <a:rPr lang="en-US" sz="1800" baseline="-2500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latin typeface="Times New Roman"/>
                          <a:ea typeface="Times New Roman"/>
                          <a:cs typeface="Times New Roman"/>
                        </a:rPr>
                        <a:t>HCl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latin typeface="Times New Roman"/>
                          <a:ea typeface="Times New Roman"/>
                          <a:cs typeface="Times New Roman"/>
                        </a:rPr>
                        <a:t>CaSiO</a:t>
                      </a:r>
                      <a:r>
                        <a:rPr lang="en-US" sz="1800" baseline="-2500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latin typeface="Times New Roman"/>
                          <a:ea typeface="Times New Roman"/>
                          <a:cs typeface="Times New Roman"/>
                        </a:rPr>
                        <a:t>HClO</a:t>
                      </a:r>
                      <a:r>
                        <a:rPr lang="en-US" sz="1800" baseline="-2500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latin typeface="Times New Roman"/>
                          <a:ea typeface="Times New Roman"/>
                          <a:cs typeface="Times New Roman"/>
                        </a:rPr>
                        <a:t>MgBr</a:t>
                      </a:r>
                      <a:r>
                        <a:rPr lang="en-US" sz="1800" baseline="-2500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latin typeface="Times New Roman"/>
                          <a:ea typeface="Times New Roman"/>
                          <a:cs typeface="Times New Roman"/>
                        </a:rPr>
                        <a:t>H</a:t>
                      </a:r>
                      <a:r>
                        <a:rPr lang="en-US" sz="1800" baseline="-2500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r>
                        <a:rPr lang="en-US" sz="1800">
                          <a:latin typeface="Times New Roman"/>
                          <a:ea typeface="Times New Roman"/>
                          <a:cs typeface="Times New Roman"/>
                        </a:rPr>
                        <a:t>CO</a:t>
                      </a:r>
                      <a:r>
                        <a:rPr lang="en-US" sz="1800" baseline="-2500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latin typeface="Times New Roman"/>
                          <a:ea typeface="Times New Roman"/>
                          <a:cs typeface="Times New Roman"/>
                        </a:rPr>
                        <a:t>LiOH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latin typeface="Times New Roman"/>
                          <a:ea typeface="Times New Roman"/>
                          <a:cs typeface="Times New Roman"/>
                        </a:rPr>
                        <a:t>H</a:t>
                      </a:r>
                      <a:r>
                        <a:rPr lang="en-US" sz="1800" baseline="-2500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r>
                        <a:rPr lang="en-US" sz="1800">
                          <a:latin typeface="Times New Roman"/>
                          <a:ea typeface="Times New Roman"/>
                          <a:cs typeface="Times New Roman"/>
                        </a:rPr>
                        <a:t>PO</a:t>
                      </a:r>
                      <a:r>
                        <a:rPr lang="en-US" sz="1800" baseline="-2500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latin typeface="Times New Roman"/>
                          <a:ea typeface="Times New Roman"/>
                          <a:cs typeface="Times New Roman"/>
                        </a:rPr>
                        <a:t>ZnO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latin typeface="Times New Roman"/>
                          <a:ea typeface="Times New Roman"/>
                          <a:cs typeface="Times New Roman"/>
                        </a:rPr>
                        <a:t>FeSO</a:t>
                      </a:r>
                      <a:r>
                        <a:rPr lang="en-US" sz="1800" baseline="-2500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latin typeface="Times New Roman"/>
                          <a:ea typeface="Times New Roman"/>
                          <a:cs typeface="Times New Roman"/>
                        </a:rPr>
                        <a:t>ZnSO</a:t>
                      </a:r>
                      <a:r>
                        <a:rPr lang="en-US" sz="1800" baseline="-2500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latin typeface="Times New Roman"/>
                          <a:ea typeface="Times New Roman"/>
                          <a:cs typeface="Times New Roman"/>
                        </a:rPr>
                        <a:t>Al</a:t>
                      </a:r>
                      <a:r>
                        <a:rPr lang="en-US" sz="1800" baseline="-2500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r>
                        <a:rPr lang="en-US" sz="1800">
                          <a:latin typeface="Times New Roman"/>
                          <a:ea typeface="Times New Roman"/>
                          <a:cs typeface="Times New Roman"/>
                        </a:rPr>
                        <a:t>S</a:t>
                      </a:r>
                      <a:r>
                        <a:rPr lang="en-US" sz="1800" baseline="-2500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latin typeface="Times New Roman"/>
                          <a:ea typeface="Times New Roman"/>
                          <a:cs typeface="Times New Roman"/>
                        </a:rPr>
                        <a:t>KOH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latin typeface="Times New Roman"/>
                          <a:ea typeface="Times New Roman"/>
                          <a:cs typeface="Times New Roman"/>
                        </a:rPr>
                        <a:t>Sr(OH)</a:t>
                      </a:r>
                      <a:r>
                        <a:rPr lang="en-US" sz="1800" baseline="-2500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Times New Roman"/>
                          <a:ea typeface="Times New Roman"/>
                          <a:cs typeface="Times New Roman"/>
                        </a:rPr>
                        <a:t>HNO</a:t>
                      </a:r>
                      <a:r>
                        <a:rPr lang="en-US" sz="1800" baseline="-25000" dirty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Times New Roman"/>
                          <a:ea typeface="Times New Roman"/>
                          <a:cs typeface="Times New Roman"/>
                        </a:rPr>
                        <a:t>Cu(OH)</a:t>
                      </a:r>
                      <a:r>
                        <a:rPr lang="en-US" sz="1800" baseline="-25000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Times New Roman"/>
                          <a:ea typeface="Times New Roman"/>
                          <a:cs typeface="Times New Roman"/>
                        </a:rPr>
                        <a:t>Fe(NO</a:t>
                      </a:r>
                      <a:r>
                        <a:rPr lang="en-US" sz="1800" baseline="-25000" dirty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r>
                        <a:rPr lang="en-US" sz="1800" dirty="0">
                          <a:latin typeface="Times New Roman"/>
                          <a:ea typeface="Times New Roman"/>
                          <a:cs typeface="Times New Roman"/>
                        </a:rPr>
                        <a:t>)</a:t>
                      </a:r>
                      <a:r>
                        <a:rPr lang="en-US" sz="1800" baseline="-25000" dirty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Times New Roman"/>
                          <a:ea typeface="Times New Roman"/>
                          <a:cs typeface="Times New Roman"/>
                        </a:rPr>
                        <a:t>PbCO</a:t>
                      </a:r>
                      <a:r>
                        <a:rPr lang="en-US" sz="1800" baseline="-25000" dirty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Times New Roman"/>
                          <a:ea typeface="Times New Roman"/>
                          <a:cs typeface="Times New Roman"/>
                        </a:rPr>
                        <a:t>KNO</a:t>
                      </a:r>
                      <a:r>
                        <a:rPr lang="en-US" sz="1800" baseline="-25000" dirty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395536" y="1124744"/>
            <a:ext cx="561662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2400" dirty="0" smtClean="0">
                <a:solidFill>
                  <a:prstClr val="white"/>
                </a:solidFill>
              </a:rPr>
              <a:t>малый химический тренажёр</a:t>
            </a:r>
          </a:p>
          <a:p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5122505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783983" y="115889"/>
            <a:ext cx="7902819" cy="720725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r>
              <a:rPr lang="ru-RU" sz="3600" b="1" smtClean="0">
                <a:solidFill>
                  <a:srgbClr val="993300"/>
                </a:solidFill>
              </a:rPr>
              <a:t>Минимальный порог ЕГЭ</a:t>
            </a:r>
          </a:p>
        </p:txBody>
      </p:sp>
      <p:graphicFrame>
        <p:nvGraphicFramePr>
          <p:cNvPr id="141369" name="Group 57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1961318419"/>
              </p:ext>
            </p:extLst>
          </p:nvPr>
        </p:nvGraphicFramePr>
        <p:xfrm>
          <a:off x="0" y="1052513"/>
          <a:ext cx="9108504" cy="4789487"/>
        </p:xfrm>
        <a:graphic>
          <a:graphicData uri="http://schemas.openxmlformats.org/drawingml/2006/table">
            <a:tbl>
              <a:tblPr/>
              <a:tblGrid>
                <a:gridCol w="3048000"/>
                <a:gridCol w="3048000"/>
                <a:gridCol w="3012504"/>
              </a:tblGrid>
              <a:tr h="57312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alibri" pitchFamily="34" charset="0"/>
                        </a:rPr>
                        <a:t>Наименование предмета</a:t>
                      </a:r>
                    </a:p>
                  </a:txBody>
                  <a:tcPr marL="84406" marR="84406" marT="45723" marB="4572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alibri" pitchFamily="34" charset="0"/>
                        </a:rPr>
                        <a:t>Минимальный порог 2016</a:t>
                      </a:r>
                    </a:p>
                  </a:txBody>
                  <a:tcPr marL="84406" marR="84406"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alibri" pitchFamily="34" charset="0"/>
                        </a:rPr>
                        <a:t>Минимальный порог 2020</a:t>
                      </a:r>
                    </a:p>
                  </a:txBody>
                  <a:tcPr marL="84406" marR="84406"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578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alibri" pitchFamily="34" charset="0"/>
                        </a:rPr>
                        <a:t>Русский язык</a:t>
                      </a:r>
                    </a:p>
                  </a:txBody>
                  <a:tcPr marL="84406" marR="84406" marT="45723" marB="4572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alibri" pitchFamily="34" charset="0"/>
                        </a:rPr>
                        <a:t>36</a:t>
                      </a:r>
                    </a:p>
                  </a:txBody>
                  <a:tcPr marL="84406" marR="84406"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alibri" pitchFamily="34" charset="0"/>
                        </a:rPr>
                        <a:t>36</a:t>
                      </a:r>
                    </a:p>
                  </a:txBody>
                  <a:tcPr marL="84406" marR="84406"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024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alibri" pitchFamily="34" charset="0"/>
                        </a:rPr>
                        <a:t>Математика(П/Б)</a:t>
                      </a:r>
                    </a:p>
                  </a:txBody>
                  <a:tcPr marL="84406" marR="84406" marT="45723" marB="4572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alibri" pitchFamily="34" charset="0"/>
                        </a:rPr>
                        <a:t>27</a:t>
                      </a:r>
                    </a:p>
                  </a:txBody>
                  <a:tcPr marL="84406" marR="84406"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alibri" pitchFamily="34" charset="0"/>
                        </a:rPr>
                        <a:t>27/3</a:t>
                      </a:r>
                    </a:p>
                  </a:txBody>
                  <a:tcPr marL="84406" marR="84406"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578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alibri" pitchFamily="34" charset="0"/>
                        </a:rPr>
                        <a:t>Физика</a:t>
                      </a:r>
                    </a:p>
                  </a:txBody>
                  <a:tcPr marL="84406" marR="84406" marT="45723" marB="4572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alibri" pitchFamily="34" charset="0"/>
                        </a:rPr>
                        <a:t>36</a:t>
                      </a:r>
                    </a:p>
                  </a:txBody>
                  <a:tcPr marL="84406" marR="84406"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alibri" pitchFamily="34" charset="0"/>
                        </a:rPr>
                        <a:t>36</a:t>
                      </a:r>
                    </a:p>
                  </a:txBody>
                  <a:tcPr marL="84406" marR="84406"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578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alibri" pitchFamily="34" charset="0"/>
                        </a:rPr>
                        <a:t>Химия</a:t>
                      </a:r>
                    </a:p>
                  </a:txBody>
                  <a:tcPr marL="84406" marR="84406" marT="45723" marB="4572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alibri" pitchFamily="34" charset="0"/>
                        </a:rPr>
                        <a:t>36</a:t>
                      </a:r>
                    </a:p>
                  </a:txBody>
                  <a:tcPr marL="84406" marR="84406"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alibri" pitchFamily="34" charset="0"/>
                        </a:rPr>
                        <a:t>36</a:t>
                      </a:r>
                    </a:p>
                  </a:txBody>
                  <a:tcPr marL="84406" marR="84406"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690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alibri" pitchFamily="34" charset="0"/>
                        </a:rPr>
                        <a:t>Информатика и ИКТ</a:t>
                      </a:r>
                    </a:p>
                  </a:txBody>
                  <a:tcPr marL="84406" marR="84406" marT="45723" marB="4572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alibri" pitchFamily="34" charset="0"/>
                        </a:rPr>
                        <a:t>40</a:t>
                      </a:r>
                    </a:p>
                  </a:txBody>
                  <a:tcPr marL="84406" marR="84406"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alibri" pitchFamily="34" charset="0"/>
                        </a:rPr>
                        <a:t>40</a:t>
                      </a:r>
                    </a:p>
                  </a:txBody>
                  <a:tcPr marL="84406" marR="84406"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578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alibri" pitchFamily="34" charset="0"/>
                        </a:rPr>
                        <a:t>Биология</a:t>
                      </a:r>
                    </a:p>
                  </a:txBody>
                  <a:tcPr marL="84406" marR="84406" marT="45723" marB="4572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alibri" pitchFamily="34" charset="0"/>
                        </a:rPr>
                        <a:t>36</a:t>
                      </a:r>
                    </a:p>
                  </a:txBody>
                  <a:tcPr marL="84406" marR="84406"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alibri" pitchFamily="34" charset="0"/>
                        </a:rPr>
                        <a:t>36</a:t>
                      </a:r>
                    </a:p>
                  </a:txBody>
                  <a:tcPr marL="84406" marR="84406"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976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alibri" pitchFamily="34" charset="0"/>
                        </a:rPr>
                        <a:t>История</a:t>
                      </a:r>
                    </a:p>
                  </a:txBody>
                  <a:tcPr marL="84406" marR="84406" marT="45723" marB="4572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alibri" pitchFamily="34" charset="0"/>
                        </a:rPr>
                        <a:t>32</a:t>
                      </a:r>
                    </a:p>
                  </a:txBody>
                  <a:tcPr marL="84406" marR="84406"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alibri" pitchFamily="34" charset="0"/>
                        </a:rPr>
                        <a:t>32</a:t>
                      </a:r>
                    </a:p>
                  </a:txBody>
                  <a:tcPr marL="84406" marR="84406"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578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alibri" pitchFamily="34" charset="0"/>
                        </a:rPr>
                        <a:t>География</a:t>
                      </a:r>
                    </a:p>
                  </a:txBody>
                  <a:tcPr marL="84406" marR="84406" marT="45723" marB="4572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alibri" pitchFamily="34" charset="0"/>
                        </a:rPr>
                        <a:t>37</a:t>
                      </a:r>
                    </a:p>
                  </a:txBody>
                  <a:tcPr marL="84406" marR="84406"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alibri" pitchFamily="34" charset="0"/>
                        </a:rPr>
                        <a:t>37</a:t>
                      </a:r>
                    </a:p>
                  </a:txBody>
                  <a:tcPr marL="84406" marR="84406"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578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alibri" pitchFamily="34" charset="0"/>
                        </a:rPr>
                        <a:t>Английский язык</a:t>
                      </a:r>
                    </a:p>
                  </a:txBody>
                  <a:tcPr marL="84406" marR="84406" marT="45723" marB="4572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alibri" pitchFamily="34" charset="0"/>
                        </a:rPr>
                        <a:t>22</a:t>
                      </a:r>
                    </a:p>
                  </a:txBody>
                  <a:tcPr marL="84406" marR="84406"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alibri" pitchFamily="34" charset="0"/>
                        </a:rPr>
                        <a:t>22</a:t>
                      </a:r>
                    </a:p>
                  </a:txBody>
                  <a:tcPr marL="84406" marR="84406"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578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alibri" pitchFamily="34" charset="0"/>
                        </a:rPr>
                        <a:t>Обществознание</a:t>
                      </a:r>
                    </a:p>
                  </a:txBody>
                  <a:tcPr marL="84406" marR="84406" marT="45723" marB="4572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alibri" pitchFamily="34" charset="0"/>
                        </a:rPr>
                        <a:t>42</a:t>
                      </a:r>
                    </a:p>
                  </a:txBody>
                  <a:tcPr marL="84406" marR="84406"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alibri" pitchFamily="34" charset="0"/>
                        </a:rPr>
                        <a:t>42</a:t>
                      </a:r>
                    </a:p>
                  </a:txBody>
                  <a:tcPr marL="84406" marR="84406"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896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alibri" pitchFamily="34" charset="0"/>
                        </a:rPr>
                        <a:t>Литература</a:t>
                      </a:r>
                    </a:p>
                  </a:txBody>
                  <a:tcPr marL="84406" marR="84406" marT="45723" marB="4572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alibri" pitchFamily="34" charset="0"/>
                        </a:rPr>
                        <a:t>32</a:t>
                      </a:r>
                    </a:p>
                  </a:txBody>
                  <a:tcPr marL="84406" marR="84406"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alibri" pitchFamily="34" charset="0"/>
                        </a:rPr>
                        <a:t>32</a:t>
                      </a:r>
                    </a:p>
                  </a:txBody>
                  <a:tcPr marL="84406" marR="84406"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28125109"/>
      </p:ext>
    </p:extLst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988840"/>
            <a:ext cx="7467600" cy="1143000"/>
          </a:xfrm>
        </p:spPr>
        <p:txBody>
          <a:bodyPr>
            <a:noAutofit/>
          </a:bodyPr>
          <a:lstStyle/>
          <a:p>
            <a:r>
              <a:rPr lang="ru-RU" sz="2000" b="0" dirty="0" smtClean="0"/>
              <a:t>	</a:t>
            </a:r>
            <a:r>
              <a:rPr lang="ru-RU" sz="2000" dirty="0" smtClean="0"/>
              <a:t>Для лучшего запоминания применяется прием «фотоаппарат» - ученику быстро и многократно предъявляются графические  образы: короткие схемы, рисунки, формулы, соответствия и т.д., по которым, ученик дает краткую информацию.</a:t>
            </a:r>
            <a:br>
              <a:rPr lang="ru-RU" sz="2000" dirty="0" smtClean="0"/>
            </a:br>
            <a:r>
              <a:rPr lang="ru-RU" sz="2000" dirty="0" smtClean="0"/>
              <a:t>Подобную карточку с формулой вещества ученик получает на зачете и рассказывает о нем все, что изучил, приводя УХР, например:</a:t>
            </a:r>
            <a:r>
              <a:rPr lang="ru-RU" sz="2000" b="0" i="1" dirty="0" smtClean="0"/>
              <a:t/>
            </a:r>
            <a:br>
              <a:rPr lang="ru-RU" sz="2000" b="0" i="1" dirty="0" smtClean="0"/>
            </a:br>
            <a:endParaRPr lang="ru-RU" sz="2000" b="0" i="1" dirty="0"/>
          </a:p>
        </p:txBody>
      </p:sp>
      <p:sp>
        <p:nvSpPr>
          <p:cNvPr id="4" name="TextBox 3"/>
          <p:cNvSpPr txBox="1"/>
          <p:nvPr/>
        </p:nvSpPr>
        <p:spPr>
          <a:xfrm>
            <a:off x="2195736" y="3933056"/>
            <a:ext cx="4752528" cy="2585323"/>
          </a:xfrm>
          <a:prstGeom prst="rect">
            <a:avLst/>
          </a:prstGeom>
          <a:noFill/>
          <a:ln w="38100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prstClr val="white"/>
                </a:solidFill>
              </a:rPr>
              <a:t>С</a:t>
            </a:r>
            <a:r>
              <a:rPr lang="ru-RU" b="1" baseline="-25000" dirty="0" smtClean="0">
                <a:solidFill>
                  <a:prstClr val="white"/>
                </a:solidFill>
              </a:rPr>
              <a:t>2</a:t>
            </a:r>
            <a:r>
              <a:rPr lang="ru-RU" b="1" dirty="0" smtClean="0">
                <a:solidFill>
                  <a:prstClr val="white"/>
                </a:solidFill>
              </a:rPr>
              <a:t>Н</a:t>
            </a:r>
            <a:r>
              <a:rPr lang="ru-RU" b="1" baseline="-25000" dirty="0" smtClean="0">
                <a:solidFill>
                  <a:prstClr val="white"/>
                </a:solidFill>
              </a:rPr>
              <a:t>4</a:t>
            </a:r>
            <a:endParaRPr lang="ru-RU" dirty="0" smtClean="0">
              <a:solidFill>
                <a:prstClr val="white"/>
              </a:solidFill>
            </a:endParaRPr>
          </a:p>
          <a:p>
            <a:pPr marL="342900" indent="-342900">
              <a:buFont typeface="+mj-lt"/>
              <a:buAutoNum type="arabicParenR"/>
            </a:pPr>
            <a:r>
              <a:rPr lang="ru-RU" dirty="0" smtClean="0">
                <a:solidFill>
                  <a:prstClr val="white"/>
                </a:solidFill>
              </a:rPr>
              <a:t>Класс органических соединений, общая формула класса</a:t>
            </a:r>
          </a:p>
          <a:p>
            <a:pPr marL="342900" indent="-342900">
              <a:buFont typeface="+mj-lt"/>
              <a:buAutoNum type="arabicParenR"/>
            </a:pPr>
            <a:r>
              <a:rPr lang="ru-RU" dirty="0" smtClean="0">
                <a:solidFill>
                  <a:prstClr val="white"/>
                </a:solidFill>
              </a:rPr>
              <a:t>Название вещества</a:t>
            </a:r>
          </a:p>
          <a:p>
            <a:pPr marL="342900" indent="-342900">
              <a:buFont typeface="+mj-lt"/>
              <a:buAutoNum type="arabicParenR"/>
            </a:pPr>
            <a:r>
              <a:rPr lang="ru-RU" dirty="0" smtClean="0">
                <a:solidFill>
                  <a:prstClr val="white"/>
                </a:solidFill>
              </a:rPr>
              <a:t>Физические свойства</a:t>
            </a:r>
          </a:p>
          <a:p>
            <a:pPr marL="342900" indent="-342900">
              <a:buFont typeface="+mj-lt"/>
              <a:buAutoNum type="arabicParenR"/>
            </a:pPr>
            <a:r>
              <a:rPr lang="ru-RU" dirty="0" smtClean="0">
                <a:solidFill>
                  <a:prstClr val="white"/>
                </a:solidFill>
              </a:rPr>
              <a:t>Качественные реакции</a:t>
            </a:r>
          </a:p>
          <a:p>
            <a:pPr marL="342900" indent="-342900">
              <a:buFont typeface="+mj-lt"/>
              <a:buAutoNum type="arabicParenR"/>
            </a:pPr>
            <a:r>
              <a:rPr lang="ru-RU" dirty="0" smtClean="0">
                <a:solidFill>
                  <a:prstClr val="white"/>
                </a:solidFill>
              </a:rPr>
              <a:t>Получение</a:t>
            </a:r>
          </a:p>
          <a:p>
            <a:pPr marL="342900" indent="-342900">
              <a:buFont typeface="+mj-lt"/>
              <a:buAutoNum type="arabicParenR"/>
            </a:pPr>
            <a:r>
              <a:rPr lang="ru-RU" dirty="0" smtClean="0">
                <a:solidFill>
                  <a:prstClr val="white"/>
                </a:solidFill>
              </a:rPr>
              <a:t>Применение </a:t>
            </a:r>
          </a:p>
          <a:p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2378017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332656"/>
            <a:ext cx="8784976" cy="2369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u="sng" dirty="0" smtClean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RYSIS" panose="02000800000000000000" pitchFamily="2" charset="0"/>
              </a:rPr>
              <a:t>Экзаменационная работа по химии 2020 состоит из 2 частей:</a:t>
            </a:r>
          </a:p>
          <a:p>
            <a:r>
              <a:rPr lang="ru-RU" sz="16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RYSIS" panose="02000800000000000000" pitchFamily="2" charset="0"/>
              </a:rPr>
              <a:t>1)Задания с </a:t>
            </a:r>
            <a:r>
              <a:rPr lang="ru-RU" sz="1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RYSIS" panose="02000800000000000000" pitchFamily="2" charset="0"/>
              </a:rPr>
              <a:t>кратким ответом как базового, так и повышенного уровня </a:t>
            </a:r>
            <a:r>
              <a:rPr lang="ru-RU" sz="16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RYSIS" panose="02000800000000000000" pitchFamily="2" charset="0"/>
              </a:rPr>
              <a:t>сложности, расположенных по нарастанию количества выполняемых действий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16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RYSIS" panose="02000800000000000000" pitchFamily="2" charset="0"/>
              </a:rPr>
              <a:t>задания базового уровня представлены в</a:t>
            </a:r>
            <a:endParaRPr lang="ru-RU" sz="16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RYSIS" panose="02000800000000000000" pitchFamily="2" charset="0"/>
            </a:endParaRPr>
          </a:p>
          <a:p>
            <a:r>
              <a:rPr lang="ru-RU" sz="16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RYSIS" panose="02000800000000000000" pitchFamily="2" charset="0"/>
              </a:rPr>
              <a:t>(№1-9,12-17,20-21,27-29)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16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RYSIS" panose="02000800000000000000" pitchFamily="2" charset="0"/>
              </a:rPr>
              <a:t>задания повышенного уровня представлены только в одном формате- «на установление соответствия между позициями 2 множеств»(№10-11,18-19,22-26)</a:t>
            </a:r>
          </a:p>
          <a:p>
            <a:r>
              <a:rPr lang="ru-RU" sz="16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RYSIS" panose="02000800000000000000" pitchFamily="2" charset="0"/>
              </a:rPr>
              <a:t>2)Задания с </a:t>
            </a:r>
            <a:r>
              <a:rPr lang="ru-RU" sz="1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RYSIS" panose="02000800000000000000" pitchFamily="2" charset="0"/>
              </a:rPr>
              <a:t>развёрнутым ответом высокого уровня </a:t>
            </a:r>
            <a:r>
              <a:rPr lang="ru-RU" sz="1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RYSIS" panose="02000800000000000000" pitchFamily="2" charset="0"/>
              </a:rPr>
              <a:t>сложности(остались без изменений)</a:t>
            </a:r>
            <a:endParaRPr lang="ru-RU" sz="1600" b="1" dirty="0">
              <a:solidFill>
                <a:schemeClr val="accent2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RYSIS" panose="02000800000000000000" pitchFamily="2" charset="0"/>
            </a:endParaRPr>
          </a:p>
        </p:txBody>
      </p:sp>
      <p:pic>
        <p:nvPicPr>
          <p:cNvPr id="3" name="Рисунок 2" descr="Таблица Менделеева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2702536"/>
            <a:ext cx="6840761" cy="396682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93757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40"/>
            <a:ext cx="8640960" cy="63367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17729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Олег\Desktop\2017-02-14_00054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039084"/>
            <a:ext cx="8238679" cy="49003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40024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 descr="C:\Users\Олег\Desktop\2017-02-14_001157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620688"/>
            <a:ext cx="8132762" cy="54056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785056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Олег\Desktop\2017-02-14_00134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54000"/>
            <a:ext cx="8424936" cy="6055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966884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 descr="C:\Users\Олег\Desktop\2017-02-14_001527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890" y="692696"/>
            <a:ext cx="7732340" cy="5689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75173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Олег\Desktop\2017-02-14_00180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476672"/>
            <a:ext cx="7632848" cy="59046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5666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Олег\Desktop\2017-02-14_00200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3345" y="764703"/>
            <a:ext cx="6749015" cy="10793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9" name="Picture 3" descr="C:\Users\Олег\Desktop\2017-02-14_002040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3345" y="1822004"/>
            <a:ext cx="6738539" cy="8869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C:\Users\Олег\Desktop\2017-02-14_002220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708920"/>
            <a:ext cx="7799388" cy="3974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520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Олег\Desktop\2017-02-14_00245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438" y="696912"/>
            <a:ext cx="8405026" cy="5324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00960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627784" y="5714138"/>
            <a:ext cx="420981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Caslon Pro Bold" pitchFamily="18" charset="0"/>
                <a:hlinkClick r:id="rId2"/>
              </a:rPr>
              <a:t>http://www.ege.edu.ru/</a:t>
            </a:r>
            <a:endParaRPr lang="ru-RU" sz="28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122" name="Picture 2" descr="C:\Users\Олег\Desktop\2017-02-11_233503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50813"/>
            <a:ext cx="8856984" cy="5229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35551899"/>
      </p:ext>
    </p:extLst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Олег\Desktop\2017-02-14_002124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319088"/>
            <a:ext cx="7776864" cy="6134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59855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Users\Олег\Desktop\2017-02-14_00224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476672"/>
            <a:ext cx="7488832" cy="2592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4" name="Picture 6" descr="C:\Users\Олег\Desktop\2017-02-14_002306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3284985"/>
            <a:ext cx="7488832" cy="288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423788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6" name="Picture 4" descr="C:\Users\Олег\Desktop\2017-02-14_00240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411" y="764704"/>
            <a:ext cx="8153027" cy="4824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58571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335846"/>
            <a:ext cx="8568952" cy="46782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№  35. </a:t>
            </a:r>
          </a:p>
          <a:p>
            <a:endParaRPr lang="ru-RU" sz="2000" dirty="0" smtClean="0"/>
          </a:p>
          <a:p>
            <a:r>
              <a:rPr lang="ru-RU" sz="2000" dirty="0" smtClean="0"/>
              <a:t>При </a:t>
            </a:r>
            <a:r>
              <a:rPr lang="ru-RU" sz="2000" dirty="0"/>
              <a:t>сгорании 40,95 г органического вещества получили 39,2 л углекислого</a:t>
            </a:r>
          </a:p>
          <a:p>
            <a:r>
              <a:rPr lang="ru-RU" sz="2000" dirty="0"/>
              <a:t>газа (</a:t>
            </a:r>
            <a:r>
              <a:rPr lang="ru-RU" sz="2000" dirty="0" err="1"/>
              <a:t>н.у</a:t>
            </a:r>
            <a:r>
              <a:rPr lang="ru-RU" sz="2000" dirty="0"/>
              <a:t>.), 3,92 л азота (</a:t>
            </a:r>
            <a:r>
              <a:rPr lang="ru-RU" sz="2000" dirty="0" err="1"/>
              <a:t>н.у</a:t>
            </a:r>
            <a:r>
              <a:rPr lang="ru-RU" sz="2000" dirty="0"/>
              <a:t>.) и 34,65 г воды. При нагревании с соляной</a:t>
            </a:r>
          </a:p>
          <a:p>
            <a:r>
              <a:rPr lang="ru-RU" sz="2000" dirty="0"/>
              <a:t>кислотой данное вещество подвергается гидролизу, продуктами которого</a:t>
            </a:r>
          </a:p>
          <a:p>
            <a:r>
              <a:rPr lang="ru-RU" sz="2000" dirty="0"/>
              <a:t>являются соединение состава С2H6NО2Cl и вторичный спирт</a:t>
            </a:r>
            <a:r>
              <a:rPr lang="ru-RU" sz="2000" i="1" dirty="0"/>
              <a:t>.</a:t>
            </a:r>
          </a:p>
          <a:p>
            <a:endParaRPr lang="ru-RU" sz="2000" dirty="0" smtClean="0"/>
          </a:p>
          <a:p>
            <a:r>
              <a:rPr lang="ru-RU" sz="2000" dirty="0" smtClean="0"/>
              <a:t>На </a:t>
            </a:r>
            <a:r>
              <a:rPr lang="ru-RU" sz="2000" dirty="0"/>
              <a:t>основании данных условия задания:</a:t>
            </a:r>
          </a:p>
          <a:p>
            <a:r>
              <a:rPr lang="ru-RU" sz="2000" dirty="0"/>
              <a:t>1) проведите необходимые вычисления (указывайте единицы измерения</a:t>
            </a:r>
          </a:p>
          <a:p>
            <a:r>
              <a:rPr lang="ru-RU" sz="2000" dirty="0"/>
              <a:t>искомых физических величин) и установите молекулярную формулу</a:t>
            </a:r>
          </a:p>
          <a:p>
            <a:r>
              <a:rPr lang="ru-RU" sz="2000" dirty="0"/>
              <a:t>исходного органического вещества;</a:t>
            </a:r>
          </a:p>
          <a:p>
            <a:r>
              <a:rPr lang="ru-RU" sz="2000" dirty="0"/>
              <a:t>2) составьте структурную формулу этого вещества, которая однозначно</a:t>
            </a:r>
          </a:p>
          <a:p>
            <a:r>
              <a:rPr lang="ru-RU" sz="2000" dirty="0"/>
              <a:t>отражает порядок связи атомов в его молекуле;</a:t>
            </a:r>
          </a:p>
          <a:p>
            <a:r>
              <a:rPr lang="ru-RU" sz="2000" dirty="0"/>
              <a:t>3) напишите уравнение гидролиза вещества в присутствии соляной кислоты</a:t>
            </a:r>
          </a:p>
          <a:p>
            <a:r>
              <a:rPr lang="ru-RU" sz="2000" dirty="0"/>
              <a:t>(используйте структурные формулы органических веществ).</a:t>
            </a:r>
          </a:p>
        </p:txBody>
      </p:sp>
    </p:spTree>
    <p:extLst>
      <p:ext uri="{BB962C8B-B14F-4D97-AF65-F5344CB8AC3E}">
        <p14:creationId xmlns:p14="http://schemas.microsoft.com/office/powerpoint/2010/main" val="430986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018" y="332656"/>
            <a:ext cx="8494446" cy="61024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10921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7544" y="260648"/>
            <a:ext cx="849694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RYSIS" panose="02000800000000000000" pitchFamily="2" charset="0"/>
              </a:rPr>
              <a:t>Какой ЕГЭ сдать сложнее?</a:t>
            </a:r>
            <a:endParaRPr lang="ru-RU" sz="44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RYSIS" panose="02000800000000000000" pitchFamily="2" charset="0"/>
            </a:endParaRPr>
          </a:p>
        </p:txBody>
      </p:sp>
      <p:pic>
        <p:nvPicPr>
          <p:cNvPr id="5122" name="Picture 2" descr="http://www.examen.ru/assets/images/2013/20131106_opros_ege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268760"/>
            <a:ext cx="8280920" cy="532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43868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60648"/>
            <a:ext cx="8352928" cy="6392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30270061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420888"/>
            <a:ext cx="8229600" cy="1143000"/>
          </a:xfrm>
        </p:spPr>
        <p:txBody>
          <a:bodyPr/>
          <a:lstStyle/>
          <a:p>
            <a:r>
              <a:rPr lang="ru-RU" smtClean="0"/>
              <a:t>        </a:t>
            </a:r>
            <a:r>
              <a:rPr lang="ru-RU" sz="4800" smtClean="0">
                <a:solidFill>
                  <a:srgbClr val="00B0F0"/>
                </a:solidFill>
              </a:rPr>
              <a:t>Спасибо </a:t>
            </a:r>
            <a:r>
              <a:rPr lang="ru-RU" sz="4800" dirty="0" smtClean="0">
                <a:solidFill>
                  <a:srgbClr val="00B0F0"/>
                </a:solidFill>
              </a:rPr>
              <a:t>за внимание!</a:t>
            </a:r>
            <a:endParaRPr lang="ru-RU" sz="4800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5173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Олег\Desktop\2019-11-22_122437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09253" y="27974"/>
            <a:ext cx="10124607" cy="68300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00844170"/>
      </p:ext>
    </p:extLst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Picture 1"/>
          <p:cNvSpPr>
            <a:spLocks noChangeAspect="1" noChangeArrowheads="1"/>
          </p:cNvSpPr>
          <p:nvPr/>
        </p:nvSpPr>
        <p:spPr bwMode="auto">
          <a:xfrm>
            <a:off x="7585075" y="4038600"/>
            <a:ext cx="1557338" cy="2819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2945" tIns="41473" rIns="82945" bIns="41473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prstClr val="black"/>
              </a:solidFill>
            </a:endParaRPr>
          </a:p>
        </p:txBody>
      </p:sp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7938" y="750888"/>
            <a:ext cx="9144000" cy="4348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1631" tIns="42448" rIns="81631" bIns="42448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5pPr>
            <a:lvl6pPr marL="25146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6pPr>
            <a:lvl7pPr marL="29718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7pPr>
            <a:lvl8pPr marL="34290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8pPr>
            <a:lvl9pPr marL="38862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9pPr>
          </a:lstStyle>
          <a:p>
            <a:pPr algn="ctr" defTabSz="407484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4000" b="1" i="1" dirty="0" err="1">
                <a:solidFill>
                  <a:srgbClr val="0033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Скажи</a:t>
            </a:r>
            <a:r>
              <a:rPr lang="en-GB" sz="4000" b="1" dirty="0">
                <a:solidFill>
                  <a:srgbClr val="0033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 </a:t>
            </a:r>
            <a:r>
              <a:rPr lang="en-GB" sz="4000" b="1" dirty="0" err="1">
                <a:solidFill>
                  <a:srgbClr val="0033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мне</a:t>
            </a:r>
            <a:r>
              <a:rPr lang="en-GB" sz="4000" b="1" dirty="0">
                <a:solidFill>
                  <a:srgbClr val="0033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, и я </a:t>
            </a:r>
            <a:r>
              <a:rPr lang="en-GB" sz="4000" b="1" i="1" dirty="0" err="1" smtClean="0">
                <a:solidFill>
                  <a:srgbClr val="0033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забуду</a:t>
            </a:r>
            <a:r>
              <a:rPr lang="ru-RU" sz="4000" b="1" i="1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.</a:t>
            </a:r>
            <a:endParaRPr lang="en-GB" sz="4000" b="1" i="1" dirty="0">
              <a:solidFill>
                <a:srgbClr val="0033CC"/>
              </a:solidFill>
              <a:effectLst>
                <a:outerShdw blurRad="38100" dist="38100" dir="2700000" algn="tl">
                  <a:srgbClr val="000000"/>
                </a:outerShdw>
              </a:effectLst>
              <a:cs typeface="Arial" charset="0"/>
            </a:endParaRPr>
          </a:p>
          <a:p>
            <a:pPr algn="ctr" defTabSz="407484" fontAlgn="base">
              <a:spcBef>
                <a:spcPct val="0"/>
              </a:spcBef>
              <a:spcAft>
                <a:spcPct val="0"/>
              </a:spcAft>
              <a:defRPr/>
            </a:pPr>
            <a:endParaRPr lang="en-GB" sz="1500" b="1" dirty="0">
              <a:solidFill>
                <a:srgbClr val="0033CC"/>
              </a:solidFill>
              <a:effectLst>
                <a:outerShdw blurRad="38100" dist="38100" dir="2700000" algn="tl">
                  <a:srgbClr val="000000"/>
                </a:outerShdw>
              </a:effectLst>
              <a:cs typeface="Arial" charset="0"/>
            </a:endParaRPr>
          </a:p>
          <a:p>
            <a:pPr algn="ctr" defTabSz="407484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4000" b="1" i="1" dirty="0" err="1">
                <a:solidFill>
                  <a:srgbClr val="0099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Покажи</a:t>
            </a:r>
            <a:r>
              <a:rPr lang="en-GB" sz="4000" b="1" i="1" dirty="0">
                <a:solidFill>
                  <a:srgbClr val="0099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 </a:t>
            </a:r>
            <a:r>
              <a:rPr lang="en-GB" sz="4000" b="1" dirty="0" err="1">
                <a:solidFill>
                  <a:srgbClr val="0099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мне</a:t>
            </a:r>
            <a:r>
              <a:rPr lang="en-GB" sz="4000" b="1" dirty="0">
                <a:solidFill>
                  <a:srgbClr val="0099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, и я </a:t>
            </a:r>
            <a:r>
              <a:rPr lang="en-GB" sz="4000" b="1" i="1" dirty="0" err="1" smtClean="0">
                <a:solidFill>
                  <a:srgbClr val="0099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запомню</a:t>
            </a:r>
            <a:r>
              <a:rPr lang="ru-RU" sz="4000" b="1" i="1" dirty="0" smtClean="0">
                <a:solidFill>
                  <a:srgbClr val="0099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.</a:t>
            </a:r>
            <a:endParaRPr lang="en-GB" sz="4000" b="1" i="1" dirty="0">
              <a:solidFill>
                <a:srgbClr val="009900"/>
              </a:solidFill>
              <a:effectLst>
                <a:outerShdw blurRad="38100" dist="38100" dir="2700000" algn="tl">
                  <a:srgbClr val="000000"/>
                </a:outerShdw>
              </a:effectLst>
              <a:cs typeface="Arial" charset="0"/>
            </a:endParaRPr>
          </a:p>
          <a:p>
            <a:pPr algn="ctr" defTabSz="407484" fontAlgn="base">
              <a:spcBef>
                <a:spcPct val="0"/>
              </a:spcBef>
              <a:spcAft>
                <a:spcPct val="0"/>
              </a:spcAft>
              <a:defRPr/>
            </a:pPr>
            <a:endParaRPr lang="en-GB" dirty="0">
              <a:solidFill>
                <a:srgbClr val="0033CC"/>
              </a:solidFill>
              <a:cs typeface="Arial" charset="0"/>
            </a:endParaRPr>
          </a:p>
          <a:p>
            <a:pPr algn="ctr" defTabSz="407484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4000" b="1" i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Дай</a:t>
            </a:r>
            <a:r>
              <a:rPr lang="en-GB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 </a:t>
            </a:r>
            <a:r>
              <a:rPr lang="en-GB" sz="40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мне</a:t>
            </a:r>
            <a:r>
              <a:rPr lang="en-GB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 </a:t>
            </a:r>
            <a:r>
              <a:rPr lang="en-GB" sz="4000" b="1" i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сделать</a:t>
            </a:r>
            <a:r>
              <a:rPr lang="en-GB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 </a:t>
            </a:r>
            <a:r>
              <a:rPr lang="en-GB" sz="40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самому</a:t>
            </a:r>
            <a:r>
              <a:rPr lang="en-GB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, и я </a:t>
            </a:r>
            <a:r>
              <a:rPr lang="en-GB" sz="4000" b="1" i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научусь</a:t>
            </a:r>
            <a:r>
              <a:rPr lang="ru-RU" sz="40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.</a:t>
            </a:r>
            <a:endParaRPr lang="en-GB" sz="4000" b="1" i="1" dirty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cs typeface="Arial" charset="0"/>
            </a:endParaRPr>
          </a:p>
          <a:p>
            <a:pPr defTabSz="407484" fontAlgn="base">
              <a:spcBef>
                <a:spcPct val="0"/>
              </a:spcBef>
              <a:spcAft>
                <a:spcPct val="0"/>
              </a:spcAft>
              <a:defRPr/>
            </a:pPr>
            <a:endParaRPr lang="en-GB" sz="4000" b="1" i="1" dirty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cs typeface="Arial" charset="0"/>
            </a:endParaRPr>
          </a:p>
          <a:p>
            <a:pPr defTabSz="407484" fontAlgn="base">
              <a:spcBef>
                <a:spcPct val="0"/>
              </a:spcBef>
              <a:spcAft>
                <a:spcPct val="0"/>
              </a:spcAft>
              <a:defRPr/>
            </a:pPr>
            <a:endParaRPr lang="en-GB" sz="1500" b="1" i="1" dirty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cs typeface="Arial" charset="0"/>
            </a:endParaRPr>
          </a:p>
          <a:p>
            <a:pPr algn="ctr" defTabSz="407484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2900" b="1" i="1" dirty="0" err="1">
                <a:cs typeface="Arial" charset="0"/>
              </a:rPr>
              <a:t>Древняя</a:t>
            </a:r>
            <a:r>
              <a:rPr lang="en-GB" sz="2900" b="1" i="1" dirty="0">
                <a:cs typeface="Arial" charset="0"/>
              </a:rPr>
              <a:t> </a:t>
            </a:r>
            <a:r>
              <a:rPr lang="en-GB" sz="2900" b="1" i="1" dirty="0" err="1">
                <a:cs typeface="Arial" charset="0"/>
              </a:rPr>
              <a:t>китайская</a:t>
            </a:r>
            <a:r>
              <a:rPr lang="en-GB" sz="2900" b="1" i="1" dirty="0">
                <a:cs typeface="Arial" charset="0"/>
              </a:rPr>
              <a:t> </a:t>
            </a:r>
            <a:r>
              <a:rPr lang="en-GB" sz="2900" b="1" i="1" dirty="0" err="1" smtClean="0">
                <a:cs typeface="Arial" charset="0"/>
              </a:rPr>
              <a:t>мудрость</a:t>
            </a:r>
            <a:r>
              <a:rPr lang="ru-RU" sz="2900" b="1" i="1" dirty="0" smtClean="0">
                <a:cs typeface="Arial" charset="0"/>
              </a:rPr>
              <a:t>.</a:t>
            </a:r>
            <a:endParaRPr lang="en-GB" sz="2900" b="1" i="1" dirty="0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0922750"/>
      </p:ext>
    </p:extLst>
  </p:cSld>
  <p:clrMapOvr>
    <a:masterClrMapping/>
  </p:clrMapOvr>
  <p:transition spd="med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repl">
                                        <p:cTn id="7" dur="500"/>
                                        <p:tgtEl>
                                          <p:spTgt spid="40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 additive="repl">
                                        <p:cTn id="12" dur="500"/>
                                        <p:tgtEl>
                                          <p:spTgt spid="40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 additive="repl">
                                        <p:cTn id="17" dur="500"/>
                                        <p:tgtEl>
                                          <p:spTgt spid="40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 additive="repl">
                                        <p:cTn id="22" dur="500"/>
                                        <p:tgtEl>
                                          <p:spTgt spid="409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 additive="repl">
                                        <p:cTn id="27" dur="500"/>
                                        <p:tgtEl>
                                          <p:spTgt spid="409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250" name="Text Box 1"/>
          <p:cNvSpPr txBox="1">
            <a:spLocks noChangeArrowheads="1"/>
          </p:cNvSpPr>
          <p:nvPr/>
        </p:nvSpPr>
        <p:spPr bwMode="auto">
          <a:xfrm>
            <a:off x="0" y="476250"/>
            <a:ext cx="9144000" cy="363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1631" tIns="42448" rIns="81631" bIns="42448">
            <a:spAutoFit/>
          </a:bodyPr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eaLnBrk="1" fontAlgn="base" hangingPunct="1">
              <a:spcBef>
                <a:spcPts val="1025"/>
              </a:spcBef>
              <a:spcAft>
                <a:spcPct val="0"/>
              </a:spcAft>
            </a:pPr>
            <a:r>
              <a:rPr lang="ru-RU" altLang="ru-RU" b="1" smtClean="0">
                <a:solidFill>
                  <a:srgbClr val="000000"/>
                </a:solidFill>
                <a:latin typeface="Arial" pitchFamily="34" charset="0"/>
                <a:ea typeface="SimSun" pitchFamily="2" charset="-122"/>
              </a:rPr>
              <a:t>Восприятие и усвоение информации в разных видах деятельности</a:t>
            </a:r>
          </a:p>
        </p:txBody>
      </p:sp>
      <p:graphicFrame>
        <p:nvGraphicFramePr>
          <p:cNvPr id="5122" name="Object 2"/>
          <p:cNvGraphicFramePr>
            <a:graphicFrameLocks noChangeAspect="1"/>
          </p:cNvGraphicFramePr>
          <p:nvPr/>
        </p:nvGraphicFramePr>
        <p:xfrm>
          <a:off x="152400" y="0"/>
          <a:ext cx="8991600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0" r:id="rId4" imgW="8960760" imgH="6090120" progId="">
                  <p:embed/>
                </p:oleObj>
              </mc:Choice>
              <mc:Fallback>
                <p:oleObj r:id="rId4" imgW="8960760" imgH="6090120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" y="0"/>
                        <a:ext cx="8991600" cy="685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blipFill dpi="0" rotWithShape="0">
                              <a:blip/>
                              <a:srcRect/>
                              <a:stretch>
                                <a:fillRect/>
                              </a:stretch>
                            </a:blip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8648459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1_Текстура">
  <a:themeElements>
    <a:clrScheme name="Текстура 5">
      <a:dk1>
        <a:srgbClr val="003366"/>
      </a:dk1>
      <a:lt1>
        <a:srgbClr val="FFFFFF"/>
      </a:lt1>
      <a:dk2>
        <a:srgbClr val="2B5481"/>
      </a:dk2>
      <a:lt2>
        <a:srgbClr val="E5FFFF"/>
      </a:lt2>
      <a:accent1>
        <a:srgbClr val="009999"/>
      </a:accent1>
      <a:accent2>
        <a:srgbClr val="336699"/>
      </a:accent2>
      <a:accent3>
        <a:srgbClr val="ACB3C1"/>
      </a:accent3>
      <a:accent4>
        <a:srgbClr val="DADADA"/>
      </a:accent4>
      <a:accent5>
        <a:srgbClr val="AACACA"/>
      </a:accent5>
      <a:accent6>
        <a:srgbClr val="2D5C8A"/>
      </a:accent6>
      <a:hlink>
        <a:srgbClr val="00CCFF"/>
      </a:hlink>
      <a:folHlink>
        <a:srgbClr val="FFCC00"/>
      </a:folHlink>
    </a:clrScheme>
    <a:fontScheme name="Текстура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1">
          <a:gsLst>
            <a:gs pos="0">
              <a:srgbClr val="E6DCAC"/>
            </a:gs>
            <a:gs pos="12000">
              <a:srgbClr val="E6D78A"/>
            </a:gs>
            <a:gs pos="30000">
              <a:srgbClr val="C7AC4C"/>
            </a:gs>
            <a:gs pos="45000">
              <a:srgbClr val="E6D78A"/>
            </a:gs>
            <a:gs pos="77000">
              <a:srgbClr val="C7AC4C"/>
            </a:gs>
            <a:gs pos="100000">
              <a:srgbClr val="E6DCAC"/>
            </a:gs>
          </a:gsLst>
          <a:path path="rect">
            <a:fillToRect l="50000" t="50000" r="50000" b="50000"/>
          </a:path>
        </a:gradFill>
        <a:ln w="2857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1">
          <a:gsLst>
            <a:gs pos="0">
              <a:srgbClr val="E6DCAC"/>
            </a:gs>
            <a:gs pos="12000">
              <a:srgbClr val="E6D78A"/>
            </a:gs>
            <a:gs pos="30000">
              <a:srgbClr val="C7AC4C"/>
            </a:gs>
            <a:gs pos="45000">
              <a:srgbClr val="E6D78A"/>
            </a:gs>
            <a:gs pos="77000">
              <a:srgbClr val="C7AC4C"/>
            </a:gs>
            <a:gs pos="100000">
              <a:srgbClr val="E6DCAC"/>
            </a:gs>
          </a:gsLst>
          <a:path path="rect">
            <a:fillToRect l="50000" t="50000" r="50000" b="50000"/>
          </a:path>
        </a:gradFill>
        <a:ln w="2857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Текстура 1">
        <a:dk1>
          <a:srgbClr val="660000"/>
        </a:dk1>
        <a:lt1>
          <a:srgbClr val="FFFFFF"/>
        </a:lt1>
        <a:dk2>
          <a:srgbClr val="800000"/>
        </a:dk2>
        <a:lt2>
          <a:srgbClr val="FFFFCC"/>
        </a:lt2>
        <a:accent1>
          <a:srgbClr val="BE7960"/>
        </a:accent1>
        <a:accent2>
          <a:srgbClr val="CC6600"/>
        </a:accent2>
        <a:accent3>
          <a:srgbClr val="C0AAAA"/>
        </a:accent3>
        <a:accent4>
          <a:srgbClr val="DADADA"/>
        </a:accent4>
        <a:accent5>
          <a:srgbClr val="DBBEB6"/>
        </a:accent5>
        <a:accent6>
          <a:srgbClr val="B95C00"/>
        </a:accent6>
        <a:hlink>
          <a:srgbClr val="FFCC66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2">
        <a:dk1>
          <a:srgbClr val="003300"/>
        </a:dk1>
        <a:lt1>
          <a:srgbClr val="FFFFFF"/>
        </a:lt1>
        <a:dk2>
          <a:srgbClr val="4D6A2A"/>
        </a:dk2>
        <a:lt2>
          <a:srgbClr val="CCFF99"/>
        </a:lt2>
        <a:accent1>
          <a:srgbClr val="33CC33"/>
        </a:accent1>
        <a:accent2>
          <a:srgbClr val="46562A"/>
        </a:accent2>
        <a:accent3>
          <a:srgbClr val="B2B9AC"/>
        </a:accent3>
        <a:accent4>
          <a:srgbClr val="DADADA"/>
        </a:accent4>
        <a:accent5>
          <a:srgbClr val="ADE2AD"/>
        </a:accent5>
        <a:accent6>
          <a:srgbClr val="3F4D25"/>
        </a:accent6>
        <a:hlink>
          <a:srgbClr val="009999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3">
        <a:dk1>
          <a:srgbClr val="4E4E74"/>
        </a:dk1>
        <a:lt1>
          <a:srgbClr val="FFFFFF"/>
        </a:lt1>
        <a:dk2>
          <a:srgbClr val="666699"/>
        </a:dk2>
        <a:lt2>
          <a:srgbClr val="FFFFCC"/>
        </a:lt2>
        <a:accent1>
          <a:srgbClr val="5E5884"/>
        </a:accent1>
        <a:accent2>
          <a:srgbClr val="8AB29D"/>
        </a:accent2>
        <a:accent3>
          <a:srgbClr val="B8B8CA"/>
        </a:accent3>
        <a:accent4>
          <a:srgbClr val="DADADA"/>
        </a:accent4>
        <a:accent5>
          <a:srgbClr val="B6B4C2"/>
        </a:accent5>
        <a:accent6>
          <a:srgbClr val="7DA18E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4">
        <a:dk1>
          <a:srgbClr val="004E4C"/>
        </a:dk1>
        <a:lt1>
          <a:srgbClr val="FFFFFF"/>
        </a:lt1>
        <a:dk2>
          <a:srgbClr val="006666"/>
        </a:dk2>
        <a:lt2>
          <a:srgbClr val="FFFFCC"/>
        </a:lt2>
        <a:accent1>
          <a:srgbClr val="FFCC00"/>
        </a:accent1>
        <a:accent2>
          <a:srgbClr val="00B0AC"/>
        </a:accent2>
        <a:accent3>
          <a:srgbClr val="AAB8B8"/>
        </a:accent3>
        <a:accent4>
          <a:srgbClr val="DADADA"/>
        </a:accent4>
        <a:accent5>
          <a:srgbClr val="FFE2AA"/>
        </a:accent5>
        <a:accent6>
          <a:srgbClr val="009F9B"/>
        </a:accent6>
        <a:hlink>
          <a:srgbClr val="BA7C3E"/>
        </a:hlink>
        <a:folHlink>
          <a:srgbClr val="724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5">
        <a:dk1>
          <a:srgbClr val="003366"/>
        </a:dk1>
        <a:lt1>
          <a:srgbClr val="FFFFFF"/>
        </a:lt1>
        <a:dk2>
          <a:srgbClr val="2B5481"/>
        </a:dk2>
        <a:lt2>
          <a:srgbClr val="E5FFFF"/>
        </a:lt2>
        <a:accent1>
          <a:srgbClr val="009999"/>
        </a:accent1>
        <a:accent2>
          <a:srgbClr val="336699"/>
        </a:accent2>
        <a:accent3>
          <a:srgbClr val="ACB3C1"/>
        </a:accent3>
        <a:accent4>
          <a:srgbClr val="DADADA"/>
        </a:accent4>
        <a:accent5>
          <a:srgbClr val="AACACA"/>
        </a:accent5>
        <a:accent6>
          <a:srgbClr val="2D5C8A"/>
        </a:accent6>
        <a:hlink>
          <a:srgbClr val="00CCFF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6">
        <a:dk1>
          <a:srgbClr val="080808"/>
        </a:dk1>
        <a:lt1>
          <a:srgbClr val="FFFFFF"/>
        </a:lt1>
        <a:dk2>
          <a:srgbClr val="4D4D4D"/>
        </a:dk2>
        <a:lt2>
          <a:srgbClr val="FFFFFF"/>
        </a:lt2>
        <a:accent1>
          <a:srgbClr val="666699"/>
        </a:accent1>
        <a:accent2>
          <a:srgbClr val="3366CC"/>
        </a:accent2>
        <a:accent3>
          <a:srgbClr val="B2B2B2"/>
        </a:accent3>
        <a:accent4>
          <a:srgbClr val="DADADA"/>
        </a:accent4>
        <a:accent5>
          <a:srgbClr val="B8B8CA"/>
        </a:accent5>
        <a:accent6>
          <a:srgbClr val="2D5CB9"/>
        </a:accent6>
        <a:hlink>
          <a:srgbClr val="00C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7">
        <a:dk1>
          <a:srgbClr val="000000"/>
        </a:dk1>
        <a:lt1>
          <a:srgbClr val="DBDAC2"/>
        </a:lt1>
        <a:dk2>
          <a:srgbClr val="827F4C"/>
        </a:dk2>
        <a:lt2>
          <a:srgbClr val="C0BC94"/>
        </a:lt2>
        <a:accent1>
          <a:srgbClr val="AAA578"/>
        </a:accent1>
        <a:accent2>
          <a:srgbClr val="A2A4AC"/>
        </a:accent2>
        <a:accent3>
          <a:srgbClr val="EAEADD"/>
        </a:accent3>
        <a:accent4>
          <a:srgbClr val="000000"/>
        </a:accent4>
        <a:accent5>
          <a:srgbClr val="D2CFBE"/>
        </a:accent5>
        <a:accent6>
          <a:srgbClr val="92949B"/>
        </a:accent6>
        <a:hlink>
          <a:srgbClr val="5B8800"/>
        </a:hlink>
        <a:folHlink>
          <a:srgbClr val="68653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кстура 8">
        <a:dk1>
          <a:srgbClr val="000000"/>
        </a:dk1>
        <a:lt1>
          <a:srgbClr val="DCE8F4"/>
        </a:lt1>
        <a:dk2>
          <a:srgbClr val="7B9CB5"/>
        </a:dk2>
        <a:lt2>
          <a:srgbClr val="969696"/>
        </a:lt2>
        <a:accent1>
          <a:srgbClr val="FFFFFF"/>
        </a:accent1>
        <a:accent2>
          <a:srgbClr val="00BAB6"/>
        </a:accent2>
        <a:accent3>
          <a:srgbClr val="EBF2F8"/>
        </a:accent3>
        <a:accent4>
          <a:srgbClr val="000000"/>
        </a:accent4>
        <a:accent5>
          <a:srgbClr val="FFFFFF"/>
        </a:accent5>
        <a:accent6>
          <a:srgbClr val="00A8A5"/>
        </a:accent6>
        <a:hlink>
          <a:srgbClr val="8A8AD8"/>
        </a:hlink>
        <a:folHlink>
          <a:srgbClr val="24249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3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4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Паркет">
  <a:themeElements>
    <a:clrScheme name="Паркет">
      <a:dk1>
        <a:sysClr val="windowText" lastClr="000000"/>
      </a:dk1>
      <a:lt1>
        <a:sysClr val="window" lastClr="FFFFFF"/>
      </a:lt1>
      <a:dk2>
        <a:srgbClr val="1D3641"/>
      </a:dk2>
      <a:lt2>
        <a:srgbClr val="DFE6D0"/>
      </a:lt2>
      <a:accent1>
        <a:srgbClr val="759AA5"/>
      </a:accent1>
      <a:accent2>
        <a:srgbClr val="CFC60D"/>
      </a:accent2>
      <a:accent3>
        <a:srgbClr val="99987F"/>
      </a:accent3>
      <a:accent4>
        <a:srgbClr val="90AC97"/>
      </a:accent4>
      <a:accent5>
        <a:srgbClr val="FFAD1C"/>
      </a:accent5>
      <a:accent6>
        <a:srgbClr val="B9AB6F"/>
      </a:accent6>
      <a:hlink>
        <a:srgbClr val="66AACD"/>
      </a:hlink>
      <a:folHlink>
        <a:srgbClr val="809DB3"/>
      </a:folHlink>
    </a:clrScheme>
    <a:fontScheme name="Обычная">
      <a:majorFont>
        <a:latin typeface="Tw Cen MT"/>
        <a:ea typeface=""/>
        <a:cs typeface=""/>
        <a:font script="Grek" typeface="Calibri"/>
        <a:font script="Cyrl" typeface="Calibri"/>
        <a:font script="Jpan" typeface="HG創英角ｺﾞｼｯｸUB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創英角ｺﾞｼｯｸUB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Паркет">
      <a:fillStyleLst>
        <a:solidFill>
          <a:schemeClr val="phClr"/>
        </a:solidFill>
        <a:gradFill rotWithShape="1">
          <a:gsLst>
            <a:gs pos="0">
              <a:schemeClr val="phClr">
                <a:tint val="79000"/>
                <a:satMod val="180000"/>
              </a:schemeClr>
            </a:gs>
            <a:gs pos="65000">
              <a:schemeClr val="phClr">
                <a:tint val="52000"/>
                <a:satMod val="250000"/>
              </a:schemeClr>
            </a:gs>
            <a:gs pos="100000">
              <a:schemeClr val="phClr">
                <a:tint val="29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8700000"/>
            </a:lightRig>
          </a:scene3d>
          <a:sp3d contourW="12700" prstMaterial="dkEdge">
            <a:bevelT w="0" h="0" prst="relaxedInset"/>
            <a:contourClr>
              <a:schemeClr val="phClr">
                <a:shade val="65000"/>
                <a:satMod val="15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13200000"/>
            </a:lightRig>
          </a:scene3d>
          <a:sp3d prstMaterial="dkEdge">
            <a:bevelT w="63500" h="50800" prst="relaxedIns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hade val="95000"/>
                <a:satMod val="200000"/>
              </a:schemeClr>
            </a:gs>
            <a:gs pos="53000">
              <a:schemeClr val="phClr">
                <a:shade val="60000"/>
                <a:satMod val="220000"/>
              </a:schemeClr>
            </a:gs>
            <a:gs pos="100000">
              <a:schemeClr val="phClr">
                <a:shade val="45000"/>
                <a:satMod val="22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3000"/>
                <a:shade val="97000"/>
                <a:satMod val="230000"/>
              </a:schemeClr>
            </a:gs>
            <a:gs pos="100000">
              <a:schemeClr val="phClr">
                <a:shade val="35000"/>
                <a:satMod val="250000"/>
              </a:schemeClr>
            </a:gs>
          </a:gsLst>
          <a:path path="circle">
            <a:fillToRect l="15000" t="50000" r="85000" b="6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700</TotalTime>
  <Words>2067</Words>
  <Application>Microsoft Office PowerPoint</Application>
  <PresentationFormat>Экран (4:3)</PresentationFormat>
  <Paragraphs>369</Paragraphs>
  <Slides>67</Slides>
  <Notes>3</Notes>
  <HiddenSlides>10</HiddenSlides>
  <MMClips>0</MMClips>
  <ScaleCrop>false</ScaleCrop>
  <HeadingPairs>
    <vt:vector size="6" baseType="variant">
      <vt:variant>
        <vt:lpstr>Тема</vt:lpstr>
      </vt:variant>
      <vt:variant>
        <vt:i4>4</vt:i4>
      </vt:variant>
      <vt:variant>
        <vt:lpstr>Внедренные серверы OLE</vt:lpstr>
      </vt:variant>
      <vt:variant>
        <vt:i4>0</vt:i4>
      </vt:variant>
      <vt:variant>
        <vt:lpstr>Заголовки слайдов</vt:lpstr>
      </vt:variant>
      <vt:variant>
        <vt:i4>67</vt:i4>
      </vt:variant>
    </vt:vector>
  </HeadingPairs>
  <TitlesOfParts>
    <vt:vector size="71" baseType="lpstr">
      <vt:lpstr>1_Текстура</vt:lpstr>
      <vt:lpstr>3_Тема Office</vt:lpstr>
      <vt:lpstr>4_Тема Office</vt:lpstr>
      <vt:lpstr>Паркет</vt:lpstr>
      <vt:lpstr>Из опыта работы по подготовке учащихся к ЕГЭ по химии</vt:lpstr>
      <vt:lpstr>Презентация PowerPoint</vt:lpstr>
      <vt:lpstr>Презентация PowerPoint</vt:lpstr>
      <vt:lpstr>Рейтинг выбора выпускниками предметов для прохождения Г(И)А в форме ЕГЭ  в 2019 году(тыс.чел.)</vt:lpstr>
      <vt:lpstr>Минимальный порог ЕГЭ</vt:lpstr>
      <vt:lpstr>Презентация PowerPoint</vt:lpstr>
      <vt:lpstr>Презентация PowerPoint</vt:lpstr>
      <vt:lpstr>Презентация PowerPoint</vt:lpstr>
      <vt:lpstr>Презентация PowerPoint</vt:lpstr>
      <vt:lpstr>Снять нервозность при подготовке и достичь хороших результатов на ЕГЭ помогает системный подход, который включает:  </vt:lpstr>
      <vt:lpstr>Презентация PowerPoint</vt:lpstr>
      <vt:lpstr>В нашей школе, начиная с 8 класса, реализуются курсы  предпрофильной подготовки. В  8, 9  классе химия изучается по четырех- часовой программе,  и учащиеся активно вовлекаются в интеллектуальные марафоны, проводимые на уроках и в рамках недели химии , а самое главное, изучение ведётся в строго дифференцированном  разноуровневом порядке (контрольные и самостоятельные работы, индивидуальные карточки и задания, проблемные вопросы и задачи для «сильных учащихся»). </vt:lpstr>
      <vt:lpstr>Презентация PowerPoint</vt:lpstr>
      <vt:lpstr>Презентация PowerPoint</vt:lpstr>
      <vt:lpstr>Исходя из строгой структуры содержания, становится возможной подготовка по пяти основным подходам:</vt:lpstr>
      <vt:lpstr>Описание опыта работы. </vt:lpstr>
      <vt:lpstr>Деятельность ученика: </vt:lpstr>
      <vt:lpstr>Презентация PowerPoint</vt:lpstr>
      <vt:lpstr>Группы ЭОР:</vt:lpstr>
      <vt:lpstr>Презентация PowerPoint</vt:lpstr>
      <vt:lpstr>Основные типы ЭОР по химии  на портале ФЦИОР (http://fcior.edu.ru): </vt:lpstr>
      <vt:lpstr>Информационные ЭОР</vt:lpstr>
      <vt:lpstr>Практические ЭОР: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Этапы подготовки: 1) перечень веществ, проявляющих типично восстановительные,типично окислительные свойства, двойственные окислительно-восстановительные свойства 2) реакции диспропорционирования в щелочной среде галогенов, серы, фосфора, оксида азота (IV) 2) реакции диспропорционирования в щелочной среде галогенов, серы, фосфора, оксида азота (IV) </vt:lpstr>
      <vt:lpstr>Задание 30(нового формата)</vt:lpstr>
      <vt:lpstr>Этапы подготовки к выполнению №30</vt:lpstr>
      <vt:lpstr>Задание № 31 (реакция ионного обмена)</vt:lpstr>
      <vt:lpstr>Презентация PowerPoint</vt:lpstr>
      <vt:lpstr>Презентация PowerPoint</vt:lpstr>
      <vt:lpstr>Этапы подготовки к выполнению №30</vt:lpstr>
      <vt:lpstr>Для интенсификации курса подготовки к ЕГЭ:</vt:lpstr>
      <vt:lpstr> «Натаскивание» на выполнение тестовых заданий не может гарантировать успешной сдачи экзамена, только глубокое усвоение учебного материала, максимальная вариативность форм подачи учебных знаний и достаточная вариативность форм и видов контроля позволит ученикам выдержать это испытание.</vt:lpstr>
      <vt:lpstr>Презентация PowerPoint</vt:lpstr>
      <vt:lpstr>Презентация PowerPoint</vt:lpstr>
      <vt:lpstr>Основные составляющие успешной подготовки к ЕГЭ: </vt:lpstr>
      <vt:lpstr>Для успешной подготовки школьников к ЕГЭ  необходимо: </vt:lpstr>
      <vt:lpstr>Пособия для подготовки к ЕГЭ</vt:lpstr>
      <vt:lpstr>Презентация PowerPoint</vt:lpstr>
      <vt:lpstr>В III триместре перед сдачей ЕГЭ требуется выделить время на:  </vt:lpstr>
      <vt:lpstr>Типичные затруднения учащихся на ЕГЭ:</vt:lpstr>
      <vt:lpstr>Презентация PowerPoint</vt:lpstr>
      <vt:lpstr>Презентация PowerPoint</vt:lpstr>
      <vt:lpstr>ХИМИЧЕСКИЕ      СВОЙСТВА      ОКНС.</vt:lpstr>
      <vt:lpstr>Для отработки классификации и номенклатуры классов неорганических соединений используется:  </vt:lpstr>
      <vt:lpstr> Для лучшего запоминания применяется прием «фотоаппарат» - ученику быстро и многократно предъявляются графические  образы: короткие схемы, рисунки, формулы, соответствия и т.д., по которым, ученик дает краткую информацию. Подобную карточку с формулой вещества ученик получает на зачете и рассказывает о нем все, что изучил, приводя УХР, например: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      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Из опыта работы по подготовке учащихся к ГИА по химии</dc:title>
  <dc:creator>MESHAN</dc:creator>
  <cp:lastModifiedBy>Олег</cp:lastModifiedBy>
  <cp:revision>77</cp:revision>
  <dcterms:created xsi:type="dcterms:W3CDTF">2013-02-02T19:03:52Z</dcterms:created>
  <dcterms:modified xsi:type="dcterms:W3CDTF">2019-11-22T11:04:22Z</dcterms:modified>
</cp:coreProperties>
</file>