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67" r:id="rId4"/>
    <p:sldId id="266" r:id="rId5"/>
    <p:sldId id="258" r:id="rId6"/>
    <p:sldId id="260" r:id="rId7"/>
    <p:sldId id="261" r:id="rId8"/>
    <p:sldId id="265" r:id="rId9"/>
    <p:sldId id="272" r:id="rId10"/>
    <p:sldId id="262" r:id="rId11"/>
    <p:sldId id="278" r:id="rId12"/>
    <p:sldId id="268" r:id="rId13"/>
    <p:sldId id="264" r:id="rId14"/>
    <p:sldId id="279" r:id="rId15"/>
    <p:sldId id="269" r:id="rId16"/>
    <p:sldId id="270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75" d="100"/>
          <a:sy n="75" d="100"/>
        </p:scale>
        <p:origin x="92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slide" Target="slide11.xml"/><Relationship Id="rId3" Type="http://schemas.openxmlformats.org/officeDocument/2006/relationships/image" Target="../media/image2.jpeg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1.wmf"/><Relationship Id="rId5" Type="http://schemas.openxmlformats.org/officeDocument/2006/relationships/image" Target="../media/image6.wmf"/><Relationship Id="rId15" Type="http://schemas.openxmlformats.org/officeDocument/2006/relationships/image" Target="../media/image13.png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slide" Target="slide14.xml"/><Relationship Id="rId3" Type="http://schemas.openxmlformats.org/officeDocument/2006/relationships/image" Target="../media/image2.jpeg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1.wmf"/><Relationship Id="rId5" Type="http://schemas.openxmlformats.org/officeDocument/2006/relationships/image" Target="../media/image6.wmf"/><Relationship Id="rId15" Type="http://schemas.openxmlformats.org/officeDocument/2006/relationships/image" Target="../media/image17.png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fizika38.by/publ/opornye_konspeky/ok_10_kl/10_klass_urok_6_uravnenie_sostojanija_idealnogo_gaza/41-1-0-69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png"/><Relationship Id="rId5" Type="http://schemas.openxmlformats.org/officeDocument/2006/relationships/image" Target="../media/image6.wmf"/><Relationship Id="rId10" Type="http://schemas.openxmlformats.org/officeDocument/2006/relationships/slide" Target="slide8.xml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8131" y="3591368"/>
            <a:ext cx="61545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Газовые законы</a:t>
            </a:r>
            <a:endParaRPr lang="ru-RU" sz="6000" b="1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89400" y="5103674"/>
            <a:ext cx="4838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Колтунова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Ольга Альбертовна, </a:t>
            </a:r>
          </a:p>
          <a:p>
            <a:pPr algn="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преподаватель физики</a:t>
            </a:r>
          </a:p>
          <a:p>
            <a:pPr algn="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ОГАОУ СПО «</a:t>
            </a:r>
            <a:r>
              <a:rPr lang="ru-RU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Ютановский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агромеханический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техникум им. </a:t>
            </a:r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Е.П.Ковалевского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Ютановка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0109" y="4057433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2830" y="279462"/>
            <a:ext cx="57745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Изобарный процесс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Equation" r:id="rId4" imgW="1422400" imgH="533400" progId="Equation.DSMT4">
                  <p:embed/>
                </p:oleObj>
              </mc:Choice>
              <mc:Fallback>
                <p:oleObj name="Equation" r:id="rId4" imgW="1422400" imgH="533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Equation" r:id="rId6" imgW="1422400" imgH="533400" progId="Equation.DSMT4">
                  <p:embed/>
                </p:oleObj>
              </mc:Choice>
              <mc:Fallback>
                <p:oleObj name="Equation" r:id="rId6" imgW="1422400" imgH="533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7" imgW="1422400" imgH="533400" progId="Equation.DSMT4">
                  <p:embed/>
                </p:oleObj>
              </mc:Choice>
              <mc:Fallback>
                <p:oleObj name="Equation" r:id="rId7" imgW="1422400" imgH="533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Equation" r:id="rId8" imgW="1422400" imgH="533400" progId="Equation.DSMT4">
                  <p:embed/>
                </p:oleObj>
              </mc:Choice>
              <mc:Fallback>
                <p:oleObj name="Equation" r:id="rId8" imgW="1422400" imgH="533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Equation" r:id="rId9" imgW="1422400" imgH="533400" progId="Equation.DSMT4">
                  <p:embed/>
                </p:oleObj>
              </mc:Choice>
              <mc:Fallback>
                <p:oleObj name="Equation" r:id="rId9" imgW="1422400" imgH="533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77092" y="1471044"/>
            <a:ext cx="8520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Изобарный процесс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изменения состояния термодинамической системы, протекающий при постоянном давлении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const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0" y="0"/>
          <a:ext cx="11239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Equation" r:id="rId10" imgW="1422400" imgH="736600" progId="Equation.DSMT4">
                  <p:embed/>
                </p:oleObj>
              </mc:Choice>
              <mc:Fallback>
                <p:oleObj name="Equation" r:id="rId10" imgW="1422400" imgH="736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2395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0" y="0"/>
          <a:ext cx="11239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Equation" r:id="rId12" imgW="1422400" imgH="736600" progId="Equation.DSMT4">
                  <p:embed/>
                </p:oleObj>
              </mc:Choice>
              <mc:Fallback>
                <p:oleObj name="Equation" r:id="rId12" imgW="1422400" imgH="736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2395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4490886" y="3299752"/>
            <a:ext cx="2770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Закон Гей-Люссака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8" name="Picture 16" descr="https://static-interneturok.cdnvideo.ru/content/static_image/320021/e7a612e1edb8160fd513a6418a4facd2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90267" y="4100511"/>
            <a:ext cx="3810000" cy="2571751"/>
          </a:xfrm>
          <a:prstGeom prst="rect">
            <a:avLst/>
          </a:prstGeom>
          <a:noFill/>
        </p:spPr>
      </p:pic>
      <p:pic>
        <p:nvPicPr>
          <p:cNvPr id="18450" name="Picture 18" descr="\frac{\displaystyle V_1}{\displaystyle T_1 \vphantom{1^a}}=\frac{\displaystyle V_2}{\displaystyle T_2 \vphantom{1^a}}.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9125" y="3062140"/>
            <a:ext cx="2231471" cy="12196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ds04.infourok.ru/uploads/ex/07c0/00138fbf-a930df48/img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49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3723" y="275847"/>
            <a:ext cx="63902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Пример изобарного процесса 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F:\Рабочий стол\0012-006-Izobarnyj-protses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574" y="1392307"/>
            <a:ext cx="2716696" cy="5186892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583230" y="2305425"/>
            <a:ext cx="5308979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Изобарным можно считать расширение газа при нагревании его в цилиндре с подвижным поршнем. Постоянство давления в цилиндре обеспечивается атмосферным давлением на внешнюю поверхность поршня.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0109" y="4057433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Equation" r:id="rId4" imgW="1422400" imgH="533400" progId="Equation.DSMT4">
                  <p:embed/>
                </p:oleObj>
              </mc:Choice>
              <mc:Fallback>
                <p:oleObj name="Equation" r:id="rId4" imgW="1422400" imgH="533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Equation" r:id="rId6" imgW="1422400" imgH="533400" progId="Equation.DSMT4">
                  <p:embed/>
                </p:oleObj>
              </mc:Choice>
              <mc:Fallback>
                <p:oleObj name="Equation" r:id="rId6" imgW="1422400" imgH="533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7" imgW="1422400" imgH="533400" progId="Equation.DSMT4">
                  <p:embed/>
                </p:oleObj>
              </mc:Choice>
              <mc:Fallback>
                <p:oleObj name="Equation" r:id="rId7" imgW="1422400" imgH="533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Equation" r:id="rId8" imgW="1422400" imgH="533400" progId="Equation.DSMT4">
                  <p:embed/>
                </p:oleObj>
              </mc:Choice>
              <mc:Fallback>
                <p:oleObj name="Equation" r:id="rId8" imgW="1422400" imgH="533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1" name="Equation" r:id="rId9" imgW="1422400" imgH="533400" progId="Equation.DSMT4">
                  <p:embed/>
                </p:oleObj>
              </mc:Choice>
              <mc:Fallback>
                <p:oleObj name="Equation" r:id="rId9" imgW="1422400" imgH="533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0" y="0"/>
          <a:ext cx="11239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2" name="Equation" r:id="rId10" imgW="1422400" imgH="736600" progId="Equation.DSMT4">
                  <p:embed/>
                </p:oleObj>
              </mc:Choice>
              <mc:Fallback>
                <p:oleObj name="Equation" r:id="rId10" imgW="1422400" imgH="736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2395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0" y="0"/>
          <a:ext cx="11239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3" name="Equation" r:id="rId12" imgW="1422400" imgH="736600" progId="Equation.DSMT4">
                  <p:embed/>
                </p:oleObj>
              </mc:Choice>
              <mc:Fallback>
                <p:oleObj name="Equation" r:id="rId12" imgW="1422400" imgH="736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2395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263237" y="1441102"/>
            <a:ext cx="854825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Изохорный процесс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изменения состояния термодинамической системы, протекающий при постоянном объеме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const</a:t>
            </a:r>
            <a:r>
              <a:rPr lang="ru-RU" sz="2800" i="1" dirty="0" smtClean="0"/>
              <a:t>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3466" y="251753"/>
            <a:ext cx="53496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Изохорный процесс 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47785" y="3299753"/>
            <a:ext cx="19731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Закон Шарля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3" name="Picture 13" descr="https://static-interneturok.cdnvideo.ru/content/static_image/320024/d87f76f64c69463a4d2d01b83837d1a9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01102" y="4008293"/>
            <a:ext cx="3810000" cy="2600325"/>
          </a:xfrm>
          <a:prstGeom prst="rect">
            <a:avLst/>
          </a:prstGeom>
          <a:noFill/>
        </p:spPr>
      </p:pic>
      <p:pic>
        <p:nvPicPr>
          <p:cNvPr id="20495" name="Picture 15" descr="\frac{\displaystyle p_1}{\displaystyle T_1 \vphantom{1^a}}=\frac{\displaystyle p_2}{\displaystyle T_2 \vphantom{1^a}}.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47086" y="3113513"/>
            <a:ext cx="2492759" cy="1145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7c8/00138fc7-63c5d237/img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4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791" y="1484424"/>
            <a:ext cx="86669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50838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Изохорным можно считать увеличение давления газа в любой емкости или в электрической лампочке при нагревании,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нагрев воды в чайнике; нагрев воздуха в комнате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0714" y="249342"/>
            <a:ext cx="63611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Пример изохорного процесса 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F:\Рабочий стол\Movi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530" y="2835966"/>
            <a:ext cx="4070298" cy="3856382"/>
          </a:xfrm>
          <a:prstGeom prst="rect">
            <a:avLst/>
          </a:prstGeom>
          <a:noFill/>
        </p:spPr>
      </p:pic>
      <p:pic>
        <p:nvPicPr>
          <p:cNvPr id="24581" name="Picture 5" descr="F:\Рабочий стол\ICH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7269" y="2835964"/>
            <a:ext cx="3706366" cy="38431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2038" y="246831"/>
            <a:ext cx="8769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Решение задач.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50573" y="1328554"/>
            <a:ext cx="84416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Даны графики процессов в различных системах координат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123_3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618" y="2358887"/>
            <a:ext cx="7407965" cy="217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89112" y="4691633"/>
            <a:ext cx="55791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Найти во всех трех системах координат: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Изотермы;</a:t>
            </a:r>
            <a:r>
              <a:rPr lang="ru-RU" sz="2400" dirty="0" smtClean="0"/>
              <a:t>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Изохоры;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Изобары.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50147" y="5073134"/>
            <a:ext cx="14590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(1, 3, 2)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89739" y="5457448"/>
            <a:ext cx="1441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(3, 2, 1)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2, 1, 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2, 1, 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983896" y="5790949"/>
            <a:ext cx="14974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(2, 1, 3)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927653" y="2594389"/>
            <a:ext cx="2120348" cy="1831837"/>
            <a:chOff x="1587" y="8490"/>
            <a:chExt cx="2052" cy="1938"/>
          </a:xfrm>
        </p:grpSpPr>
        <p:sp>
          <p:nvSpPr>
            <p:cNvPr id="22537" name="Line 9"/>
            <p:cNvSpPr>
              <a:spLocks noChangeShapeType="1"/>
            </p:cNvSpPr>
            <p:nvPr/>
          </p:nvSpPr>
          <p:spPr bwMode="auto">
            <a:xfrm>
              <a:off x="1701" y="8490"/>
              <a:ext cx="0" cy="193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stealth" w="sm" len="lg"/>
              <a:tailEnd type="none" w="med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1587" y="10314"/>
              <a:ext cx="205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sm" len="lg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n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02973" y="2531925"/>
            <a:ext cx="304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074091" y="4289011"/>
            <a:ext cx="2603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97948" y="4260021"/>
            <a:ext cx="2365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 flipV="1">
            <a:off x="1723473" y="2982085"/>
            <a:ext cx="406400" cy="0"/>
          </a:xfrm>
          <a:prstGeom prst="line">
            <a:avLst/>
          </a:prstGeom>
          <a:ln w="38100">
            <a:headEnd type="oval" w="sm" len="sm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365803" y="2808632"/>
            <a:ext cx="3429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2147336" y="2856395"/>
            <a:ext cx="296862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238538" y="1277514"/>
            <a:ext cx="8905461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Чем отличаются состояния А и Б газа данной массы (рис.)?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245358" y="249343"/>
            <a:ext cx="42491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187" y="-225287"/>
            <a:ext cx="9440187" cy="70832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 rot="10800000" flipV="1">
            <a:off x="265041" y="1361576"/>
            <a:ext cx="862716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cs typeface="Times New Roman" pitchFamily="18" charset="0"/>
              </a:rPr>
              <a:t>3. На рисунке дан график изменения состояния идеального газа в координатах. Представить этот цикл в координатах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cs typeface="Times New Roman" pitchFamily="18" charset="0"/>
              </a:rPr>
              <a:t>и, обозначив соответствующие точки.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9698" name="AutoShape 2" descr="\left(p,V\right)"/>
          <p:cNvSpPr>
            <a:spLocks noChangeAspect="1" noChangeArrowheads="1"/>
          </p:cNvSpPr>
          <p:nvPr/>
        </p:nvSpPr>
        <p:spPr bwMode="auto">
          <a:xfrm>
            <a:off x="-84138" y="-168275"/>
            <a:ext cx="428626" cy="171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699" name="AutoShape 3" descr="\left(p,T\right)"/>
          <p:cNvSpPr>
            <a:spLocks noChangeAspect="1" noChangeArrowheads="1"/>
          </p:cNvSpPr>
          <p:nvPr/>
        </p:nvSpPr>
        <p:spPr bwMode="auto">
          <a:xfrm>
            <a:off x="2551113" y="-168275"/>
            <a:ext cx="419100" cy="171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\left(V,T\right)"/>
          <p:cNvSpPr>
            <a:spLocks noChangeAspect="1" noChangeArrowheads="1"/>
          </p:cNvSpPr>
          <p:nvPr/>
        </p:nvSpPr>
        <p:spPr bwMode="auto">
          <a:xfrm>
            <a:off x="2765425" y="-168275"/>
            <a:ext cx="438150" cy="171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 descr="http://ru.solverbook.com/my_images/pic33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060" y="2849216"/>
            <a:ext cx="4368617" cy="31142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7636" y="222839"/>
            <a:ext cx="42491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Решение задач</a:t>
            </a:r>
            <a:endParaRPr lang="ru-RU" sz="4800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473149" y="2995854"/>
            <a:ext cx="49165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3" name="AutoShape 7" descr="1\to 2"/>
          <p:cNvSpPr>
            <a:spLocks noChangeAspect="1" noChangeArrowheads="1"/>
          </p:cNvSpPr>
          <p:nvPr/>
        </p:nvSpPr>
        <p:spPr bwMode="auto">
          <a:xfrm>
            <a:off x="823913" y="-84138"/>
            <a:ext cx="447675" cy="1238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3\to 4"/>
          <p:cNvSpPr>
            <a:spLocks noChangeAspect="1" noChangeArrowheads="1"/>
          </p:cNvSpPr>
          <p:nvPr/>
        </p:nvSpPr>
        <p:spPr bwMode="auto">
          <a:xfrm>
            <a:off x="6183796" y="3891513"/>
            <a:ext cx="2414680" cy="65398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5" name="AutoShape 9" descr="2\to 3"/>
          <p:cNvSpPr>
            <a:spLocks noChangeAspect="1" noChangeArrowheads="1"/>
          </p:cNvSpPr>
          <p:nvPr/>
        </p:nvSpPr>
        <p:spPr bwMode="auto">
          <a:xfrm>
            <a:off x="2592388" y="-84138"/>
            <a:ext cx="457200" cy="1238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 descr="4\to 1-"/>
          <p:cNvSpPr>
            <a:spLocks noChangeAspect="1" noChangeArrowheads="1"/>
          </p:cNvSpPr>
          <p:nvPr/>
        </p:nvSpPr>
        <p:spPr bwMode="auto">
          <a:xfrm>
            <a:off x="6057210" y="3109636"/>
            <a:ext cx="581025" cy="1238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8" name="AutoShape 12" descr="1\to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0" name="AutoShape 14" descr="1\to 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16" name="AutoShape 20" descr="3\to 4"/>
          <p:cNvSpPr>
            <a:spLocks noChangeAspect="1" noChangeArrowheads="1"/>
          </p:cNvSpPr>
          <p:nvPr/>
        </p:nvSpPr>
        <p:spPr bwMode="auto">
          <a:xfrm>
            <a:off x="0" y="4572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4797286" y="3410288"/>
            <a:ext cx="418768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Переходы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1→2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3→4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изохоры,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переходы 2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→3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и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4→1 -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C323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изобары.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508" y="1401978"/>
            <a:ext cx="85205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Дмитриева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В.Ф. Физика для профессий и специальностей технического профиля: учебник для студентов профессиональных образовательных организаций, осваивающих профессии и специальности СПО. – М., 2018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Дмитриева В.Ф., Васильев Л.И. Физика для профессий и специальностей технического профиля: методические рекомендации: метод. пособие. </a:t>
            </a:r>
            <a:r>
              <a:rPr lang="ru-RU" sz="2400" dirty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М., 2010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www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fcior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edu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ru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(Федеральный центр информационно-образовательных ресурсов). 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www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school-collection.edu.ru (Единая коллекция цифровых образовательных ресурсов).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http://fizika38.by/publ/opornye_konspeky/ok_10_kl/10_klass_urok_6_uravnenie_sostojanija_idealnogo_gaza/41-1-0-69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https://ru.wikipedia.org/wiki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0896" y="337448"/>
            <a:ext cx="8176277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 и Интернет – ресурсов</a:t>
            </a:r>
            <a:endParaRPr lang="ru-RU" sz="32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7819" y="1542133"/>
            <a:ext cx="8769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</a:rPr>
              <a:t>Макроскопические параметры газа – величины, характеризующие газ, как физическое тело: </a:t>
            </a:r>
            <a:r>
              <a:rPr lang="ru-RU" sz="3200" b="1" i="1" dirty="0">
                <a:solidFill>
                  <a:srgbClr val="333333"/>
                </a:solidFill>
                <a:latin typeface="Times New Roman" panose="02020603050405020304" pitchFamily="18" charset="0"/>
              </a:rPr>
              <a:t>температура, объем, давление газа.</a:t>
            </a:r>
            <a:endParaRPr lang="ru-RU" sz="32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2600" y="324791"/>
            <a:ext cx="9605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Макроскопические параметры газа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00" y="3429000"/>
            <a:ext cx="5010089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993300"/>
                </a:solidFill>
                <a:latin typeface="Times New Roman" panose="02020603050405020304" pitchFamily="18" charset="0"/>
              </a:rPr>
              <a:t>Т </a:t>
            </a:r>
            <a:r>
              <a:rPr lang="ru-RU" sz="4400" dirty="0" smtClean="0">
                <a:solidFill>
                  <a:srgbClr val="993300"/>
                </a:solidFill>
                <a:latin typeface="Times New Roman" panose="02020603050405020304" pitchFamily="18" charset="0"/>
              </a:rPr>
              <a:t> - температура (К)</a:t>
            </a:r>
          </a:p>
          <a:p>
            <a:r>
              <a:rPr lang="en-US" sz="4400" dirty="0">
                <a:solidFill>
                  <a:srgbClr val="993300"/>
                </a:solidFill>
                <a:latin typeface="Times New Roman" panose="02020603050405020304" pitchFamily="18" charset="0"/>
              </a:rPr>
              <a:t>V </a:t>
            </a:r>
            <a:r>
              <a:rPr lang="ru-RU" sz="4400" dirty="0" smtClean="0">
                <a:solidFill>
                  <a:srgbClr val="993300"/>
                </a:solidFill>
                <a:latin typeface="Times New Roman" panose="02020603050405020304" pitchFamily="18" charset="0"/>
              </a:rPr>
              <a:t>– объём (м³)</a:t>
            </a:r>
          </a:p>
          <a:p>
            <a:r>
              <a:rPr lang="ru-RU" sz="4400" dirty="0" smtClean="0">
                <a:solidFill>
                  <a:srgbClr val="993300"/>
                </a:solidFill>
                <a:latin typeface="Times New Roman" panose="02020603050405020304" pitchFamily="18" charset="0"/>
              </a:rPr>
              <a:t>Р – давление (Па)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1219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01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s://topuch.ru/i-mehanika-kinematika/36669_html_7b5e92e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9899" y="4046031"/>
            <a:ext cx="4612030" cy="2530227"/>
          </a:xfrm>
          <a:prstGeom prst="rect">
            <a:avLst/>
          </a:prstGeom>
          <a:noFill/>
        </p:spPr>
      </p:pic>
      <p:pic>
        <p:nvPicPr>
          <p:cNvPr id="23558" name="Picture 6" descr="https://studfiles.net/html/2706/277/html_NvFGZaP2vt.2lOm/img-yETe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818" y="1665246"/>
            <a:ext cx="4801263" cy="2288453"/>
          </a:xfrm>
          <a:prstGeom prst="rect">
            <a:avLst/>
          </a:prstGeom>
          <a:noFill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9819" y="4868561"/>
            <a:ext cx="39402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Уравнение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Клапейрона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439" y="-48947"/>
            <a:ext cx="88413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Уравнение, выражающее связь между макроскопическими параметрами состояния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вещества, называется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уравнением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состояния.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8287" y="2430919"/>
            <a:ext cx="34960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Уравнение Менделеева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fhd.multiurok.ru/f/7/9/f790da8b44bef5c3d40bc54d3f3b76a6c8b3bc2d/img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74071"/>
            <a:ext cx="8349673" cy="62622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93618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Изопроцесс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– процесс, при котором масса газа и один из его термодинамических       параметров остаются неизменными.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8401" y="348734"/>
            <a:ext cx="439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Изопроцесс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Газовый закон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количественная зависимость между двумя термодинамическими параметрами газа при фиксированном значении третьего.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8401" y="348734"/>
            <a:ext cx="439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Газовый закон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0109" y="4057433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819" y="1277080"/>
            <a:ext cx="87560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Изотермический процесс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изменения состояния термодинамической системы при постоянной температуре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const</a:t>
            </a:r>
            <a:r>
              <a:rPr lang="ru-RU" sz="2800" dirty="0" smtClean="0"/>
              <a:t>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2831" y="279462"/>
            <a:ext cx="67530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Изотермический процесс 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4" imgW="1422400" imgH="533400" progId="Equation.DSMT4">
                  <p:embed/>
                </p:oleObj>
              </mc:Choice>
              <mc:Fallback>
                <p:oleObj name="Equation" r:id="rId4" imgW="1422400" imgH="5334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6" imgW="1422400" imgH="533400" progId="Equation.DSMT4">
                  <p:embed/>
                </p:oleObj>
              </mc:Choice>
              <mc:Fallback>
                <p:oleObj name="Equation" r:id="rId6" imgW="1422400" imgH="533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7" imgW="1422400" imgH="533400" progId="Equation.DSMT4">
                  <p:embed/>
                </p:oleObj>
              </mc:Choice>
              <mc:Fallback>
                <p:oleObj name="Equation" r:id="rId7" imgW="1422400" imgH="5334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8" imgW="1422400" imgH="533400" progId="Equation.DSMT4">
                  <p:embed/>
                </p:oleObj>
              </mc:Choice>
              <mc:Fallback>
                <p:oleObj name="Equation" r:id="rId8" imgW="1422400" imgH="5334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0" y="0"/>
          <a:ext cx="1238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9" imgW="1422400" imgH="533400" progId="Equation.DSMT4">
                  <p:embed/>
                </p:oleObj>
              </mc:Choice>
              <mc:Fallback>
                <p:oleObj name="Equation" r:id="rId9" imgW="1422400" imgH="5334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085897" y="3147351"/>
            <a:ext cx="3262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Закон Бойля-Мариотта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9" name="Picture 15" descr="https://static-interneturok.cdnvideo.ru/content/static_image/320018/53488c1e10114904746904e6c41ac57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77585" y="3683577"/>
            <a:ext cx="3485917" cy="2980459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173181" y="2654909"/>
            <a:ext cx="43918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fr-FR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fr-FR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 = 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fr-FR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fr-FR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ри</a:t>
            </a:r>
            <a:r>
              <a:rPr lang="fr-FR" sz="2800" b="1" dirty="0">
                <a:latin typeface="Times New Roman" pitchFamily="18" charset="0"/>
                <a:cs typeface="Times New Roman" pitchFamily="18" charset="0"/>
              </a:rPr>
              <a:t> T = const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fhd.multiurok.ru/f/7/9/f790da8b44bef5c3d40bc54d3f3b76a6c8b3bc2d/img18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09" y="235528"/>
            <a:ext cx="8492836" cy="6369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8" y="1757578"/>
            <a:ext cx="87699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47" y="4529933"/>
            <a:ext cx="37238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Процесс медленного сжатия воздуха или расширения газа под поршнем насоса при откачке его из сосуда.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6263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Примеры изотермического процесса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64765" y="1338470"/>
            <a:ext cx="42804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Закон Бойля-Мариотта начинает «работать на человека» с момента его рождения, с первого самостоятельного вздоха.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F:\Рабочий стол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026" y="1364974"/>
            <a:ext cx="4098298" cy="3061766"/>
          </a:xfrm>
          <a:prstGeom prst="rect">
            <a:avLst/>
          </a:prstGeom>
          <a:noFill/>
        </p:spPr>
      </p:pic>
      <p:pic>
        <p:nvPicPr>
          <p:cNvPr id="24580" name="Picture 4" descr="F:\Рабочий стол\ori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8591" y="2681258"/>
            <a:ext cx="3811383" cy="3997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</TotalTime>
  <Words>429</Words>
  <Application>Microsoft Office PowerPoint</Application>
  <PresentationFormat>Экран (4:3)</PresentationFormat>
  <Paragraphs>79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55</cp:revision>
  <dcterms:created xsi:type="dcterms:W3CDTF">2013-11-19T05:52:05Z</dcterms:created>
  <dcterms:modified xsi:type="dcterms:W3CDTF">2019-12-11T10:41:01Z</dcterms:modified>
</cp:coreProperties>
</file>