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88" r:id="rId3"/>
    <p:sldId id="289" r:id="rId4"/>
    <p:sldId id="290" r:id="rId5"/>
    <p:sldId id="291" r:id="rId6"/>
    <p:sldId id="293" r:id="rId7"/>
    <p:sldId id="292" r:id="rId8"/>
    <p:sldId id="294" r:id="rId9"/>
    <p:sldId id="295" r:id="rId10"/>
    <p:sldId id="257" r:id="rId11"/>
    <p:sldId id="259" r:id="rId12"/>
    <p:sldId id="260" r:id="rId13"/>
    <p:sldId id="261" r:id="rId14"/>
    <p:sldId id="262" r:id="rId15"/>
    <p:sldId id="263" r:id="rId16"/>
    <p:sldId id="285" r:id="rId17"/>
    <p:sldId id="264" r:id="rId18"/>
    <p:sldId id="265" r:id="rId19"/>
    <p:sldId id="266" r:id="rId20"/>
    <p:sldId id="268" r:id="rId21"/>
    <p:sldId id="286" r:id="rId22"/>
    <p:sldId id="280" r:id="rId23"/>
    <p:sldId id="269" r:id="rId24"/>
    <p:sldId id="279" r:id="rId25"/>
    <p:sldId id="270" r:id="rId26"/>
    <p:sldId id="271" r:id="rId27"/>
    <p:sldId id="272" r:id="rId28"/>
    <p:sldId id="275" r:id="rId29"/>
    <p:sldId id="278" r:id="rId30"/>
    <p:sldId id="282" r:id="rId31"/>
    <p:sldId id="283" r:id="rId32"/>
    <p:sldId id="267" r:id="rId33"/>
    <p:sldId id="284" r:id="rId3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51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0DF8B1F2-939E-4557-8764-A8DD3DA9C56D}" type="datetimeFigureOut">
              <a:rPr lang="ru-RU" smtClean="0"/>
              <a:t>05.12.2019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3D82511-1536-4CD3-B69F-CE7008838457}"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DF8B1F2-939E-4557-8764-A8DD3DA9C56D}" type="datetimeFigureOut">
              <a:rPr lang="ru-RU" smtClean="0"/>
              <a:t>05.12.2019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3D82511-1536-4CD3-B69F-CE7008838457}"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DF8B1F2-939E-4557-8764-A8DD3DA9C56D}" type="datetimeFigureOut">
              <a:rPr lang="ru-RU" smtClean="0"/>
              <a:t>05.12.2019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3D82511-1536-4CD3-B69F-CE7008838457}"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DF8B1F2-939E-4557-8764-A8DD3DA9C56D}" type="datetimeFigureOut">
              <a:rPr lang="ru-RU" smtClean="0"/>
              <a:t>05.12.2019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3D82511-1536-4CD3-B69F-CE7008838457}"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DF8B1F2-939E-4557-8764-A8DD3DA9C56D}" type="datetimeFigureOut">
              <a:rPr lang="ru-RU" smtClean="0"/>
              <a:t>05.12.2019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3D82511-1536-4CD3-B69F-CE7008838457}"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0DF8B1F2-939E-4557-8764-A8DD3DA9C56D}" type="datetimeFigureOut">
              <a:rPr lang="ru-RU" smtClean="0"/>
              <a:t>05.12.2019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3D82511-1536-4CD3-B69F-CE7008838457}"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0DF8B1F2-939E-4557-8764-A8DD3DA9C56D}" type="datetimeFigureOut">
              <a:rPr lang="ru-RU" smtClean="0"/>
              <a:t>05.12.2019</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3D82511-1536-4CD3-B69F-CE7008838457}"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0DF8B1F2-939E-4557-8764-A8DD3DA9C56D}" type="datetimeFigureOut">
              <a:rPr lang="ru-RU" smtClean="0"/>
              <a:t>05.12.2019</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63D82511-1536-4CD3-B69F-CE7008838457}"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F8B1F2-939E-4557-8764-A8DD3DA9C56D}" type="datetimeFigureOut">
              <a:rPr lang="ru-RU" smtClean="0"/>
              <a:t>05.12.2019</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63D82511-1536-4CD3-B69F-CE7008838457}"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DF8B1F2-939E-4557-8764-A8DD3DA9C56D}" type="datetimeFigureOut">
              <a:rPr lang="ru-RU" smtClean="0"/>
              <a:t>05.12.2019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3D82511-1536-4CD3-B69F-CE7008838457}"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DF8B1F2-939E-4557-8764-A8DD3DA9C56D}" type="datetimeFigureOut">
              <a:rPr lang="ru-RU" smtClean="0"/>
              <a:t>05.12.2019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3D82511-1536-4CD3-B69F-CE7008838457}"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0DF8B1F2-939E-4557-8764-A8DD3DA9C56D}" type="datetimeFigureOut">
              <a:rPr lang="ru-RU" smtClean="0"/>
              <a:t>05.12.2019</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63D82511-1536-4CD3-B69F-CE7008838457}"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8.png"/><Relationship Id="rId3" Type="http://schemas.microsoft.com/office/2007/relationships/hdphoto" Target="../media/hdphoto15.wdp"/><Relationship Id="rId7" Type="http://schemas.microsoft.com/office/2007/relationships/hdphoto" Target="../media/hdphoto17.wdp"/><Relationship Id="rId12" Type="http://schemas.microsoft.com/office/2007/relationships/hdphoto" Target="../media/hdphoto19.wdp"/><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7.jpeg"/><Relationship Id="rId5" Type="http://schemas.microsoft.com/office/2007/relationships/hdphoto" Target="../media/hdphoto16.wdp"/><Relationship Id="rId10" Type="http://schemas.openxmlformats.org/officeDocument/2006/relationships/image" Target="../media/image26.jpeg"/><Relationship Id="rId4" Type="http://schemas.openxmlformats.org/officeDocument/2006/relationships/image" Target="../media/image23.png"/><Relationship Id="rId9" Type="http://schemas.microsoft.com/office/2007/relationships/hdphoto" Target="../media/hdphoto18.wdp"/></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microsoft.com/office/2007/relationships/hdphoto" Target="../media/hdphoto22.wdp"/><Relationship Id="rId3" Type="http://schemas.microsoft.com/office/2007/relationships/hdphoto" Target="../media/hdphoto20.wdp"/><Relationship Id="rId7" Type="http://schemas.openxmlformats.org/officeDocument/2006/relationships/image" Target="../media/image42.jpeg"/><Relationship Id="rId2" Type="http://schemas.openxmlformats.org/officeDocument/2006/relationships/image" Target="../media/image39.jpeg"/><Relationship Id="rId1" Type="http://schemas.openxmlformats.org/officeDocument/2006/relationships/slideLayout" Target="../slideLayouts/slideLayout2.xml"/><Relationship Id="rId6" Type="http://schemas.microsoft.com/office/2007/relationships/hdphoto" Target="../media/hdphoto21.wdp"/><Relationship Id="rId5" Type="http://schemas.openxmlformats.org/officeDocument/2006/relationships/image" Target="../media/image41.jpeg"/><Relationship Id="rId4" Type="http://schemas.openxmlformats.org/officeDocument/2006/relationships/image" Target="../media/image40.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microsoft.com/office/2007/relationships/hdphoto" Target="../media/hdphoto23.wdp"/><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2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microsoft.com/office/2007/relationships/hdphoto" Target="../media/hdphoto24.wdp"/><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microsoft.com/office/2007/relationships/hdphoto" Target="../media/hdphoto25.wdp"/><Relationship Id="rId2" Type="http://schemas.openxmlformats.org/officeDocument/2006/relationships/image" Target="../media/image48.png"/><Relationship Id="rId1" Type="http://schemas.openxmlformats.org/officeDocument/2006/relationships/slideLayout" Target="../slideLayouts/slideLayout2.xml"/><Relationship Id="rId5" Type="http://schemas.microsoft.com/office/2007/relationships/hdphoto" Target="../media/hdphoto26.wdp"/><Relationship Id="rId4" Type="http://schemas.openxmlformats.org/officeDocument/2006/relationships/image" Target="../media/image49.jpeg"/></Relationships>
</file>

<file path=ppt/slides/_rels/slide2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 Id="rId4" Type="http://schemas.microsoft.com/office/2007/relationships/hdphoto" Target="../media/hdphoto27.wdp"/></Relationships>
</file>

<file path=ppt/slides/_rels/slide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microsoft.com/office/2007/relationships/hdphoto" Target="../media/hdphoto28.wdp"/><Relationship Id="rId7" Type="http://schemas.microsoft.com/office/2007/relationships/hdphoto" Target="../media/hdphoto30.wdp"/><Relationship Id="rId2" Type="http://schemas.openxmlformats.org/officeDocument/2006/relationships/image" Target="../media/image55.jpeg"/><Relationship Id="rId1" Type="http://schemas.openxmlformats.org/officeDocument/2006/relationships/slideLayout" Target="../slideLayouts/slideLayout2.xml"/><Relationship Id="rId6" Type="http://schemas.openxmlformats.org/officeDocument/2006/relationships/image" Target="../media/image57.jpeg"/><Relationship Id="rId5" Type="http://schemas.microsoft.com/office/2007/relationships/hdphoto" Target="../media/hdphoto29.wdp"/><Relationship Id="rId4" Type="http://schemas.openxmlformats.org/officeDocument/2006/relationships/image" Target="../media/image5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microsoft.com/office/2007/relationships/hdphoto" Target="../media/hdphoto31.wdp"/><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5.png"/><Relationship Id="rId1" Type="http://schemas.openxmlformats.org/officeDocument/2006/relationships/slideLayout" Target="../slideLayouts/slideLayout2.xml"/><Relationship Id="rId5" Type="http://schemas.microsoft.com/office/2007/relationships/hdphoto" Target="../media/hdphoto6.wdp"/><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7.jpeg"/><Relationship Id="rId1" Type="http://schemas.openxmlformats.org/officeDocument/2006/relationships/slideLayout" Target="../slideLayouts/slideLayout2.xml"/><Relationship Id="rId5" Type="http://schemas.microsoft.com/office/2007/relationships/hdphoto" Target="../media/hdphoto8.wdp"/><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microsoft.com/office/2007/relationships/hdphoto" Target="../media/hdphoto9.wdp"/></Relationships>
</file>

<file path=ppt/slides/_rels/slide8.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1.jpeg"/><Relationship Id="rId1" Type="http://schemas.openxmlformats.org/officeDocument/2006/relationships/slideLayout" Target="../slideLayouts/slideLayout2.xml"/><Relationship Id="rId5" Type="http://schemas.microsoft.com/office/2007/relationships/hdphoto" Target="../media/hdphoto11.wdp"/><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043608" y="2924944"/>
            <a:ext cx="7920880" cy="2834604"/>
          </a:xfrm>
        </p:spPr>
        <p:txBody>
          <a:bodyPr>
            <a:normAutofit fontScale="25000" lnSpcReduction="20000"/>
          </a:bodyPr>
          <a:lstStyle/>
          <a:p>
            <a:pPr algn="ctr"/>
            <a:r>
              <a:rPr lang="ru-RU" sz="2000" b="1" dirty="0" smtClean="0">
                <a:latin typeface="Times New Roman" panose="02020603050405020304" pitchFamily="18" charset="0"/>
                <a:cs typeface="Times New Roman" panose="02020603050405020304" pitchFamily="18" charset="0"/>
              </a:rPr>
              <a:t>                                         </a:t>
            </a:r>
            <a:endParaRPr lang="ru-RU" sz="2000" b="1" dirty="0" smtClean="0">
              <a:latin typeface="Times New Roman" panose="02020603050405020304" pitchFamily="18" charset="0"/>
              <a:cs typeface="Times New Roman" panose="02020603050405020304" pitchFamily="18" charset="0"/>
            </a:endParaRPr>
          </a:p>
          <a:p>
            <a:pPr algn="ctr"/>
            <a:endParaRPr lang="ru-RU" sz="2000" b="1" dirty="0">
              <a:latin typeface="Times New Roman" panose="02020603050405020304" pitchFamily="18" charset="0"/>
              <a:cs typeface="Times New Roman" panose="02020603050405020304" pitchFamily="18" charset="0"/>
            </a:endParaRPr>
          </a:p>
          <a:p>
            <a:pPr algn="ctr"/>
            <a:endParaRPr lang="ru-RU" sz="2000" b="1" dirty="0" smtClean="0">
              <a:latin typeface="Times New Roman" panose="02020603050405020304" pitchFamily="18" charset="0"/>
              <a:cs typeface="Times New Roman" panose="02020603050405020304" pitchFamily="18" charset="0"/>
            </a:endParaRPr>
          </a:p>
          <a:p>
            <a:pPr algn="ctr"/>
            <a:endParaRPr lang="ru-RU" sz="2000" b="1" dirty="0">
              <a:latin typeface="Times New Roman" panose="02020603050405020304" pitchFamily="18" charset="0"/>
              <a:cs typeface="Times New Roman" panose="02020603050405020304" pitchFamily="18" charset="0"/>
            </a:endParaRPr>
          </a:p>
          <a:p>
            <a:pPr algn="r"/>
            <a:r>
              <a:rPr lang="ru-RU" sz="8000" b="1" dirty="0" smtClean="0">
                <a:latin typeface="Times New Roman" panose="02020603050405020304" pitchFamily="18" charset="0"/>
                <a:cs typeface="Times New Roman" panose="02020603050405020304" pitchFamily="18" charset="0"/>
              </a:rPr>
              <a:t> </a:t>
            </a:r>
          </a:p>
          <a:p>
            <a:pPr algn="r"/>
            <a:r>
              <a:rPr lang="ru-RU" sz="11200" b="1" dirty="0">
                <a:latin typeface="Times New Roman" panose="02020603050405020304" pitchFamily="18" charset="0"/>
                <a:cs typeface="Times New Roman" panose="02020603050405020304" pitchFamily="18" charset="0"/>
              </a:rPr>
              <a:t> Работу выполнила: </a:t>
            </a:r>
            <a:r>
              <a:rPr lang="ru-RU" sz="11200" b="1" dirty="0" smtClean="0">
                <a:latin typeface="Times New Roman" panose="02020603050405020304" pitchFamily="18" charset="0"/>
                <a:cs typeface="Times New Roman" panose="02020603050405020304" pitchFamily="18" charset="0"/>
              </a:rPr>
              <a:t> </a:t>
            </a:r>
          </a:p>
          <a:p>
            <a:pPr algn="r"/>
            <a:r>
              <a:rPr lang="ru-RU" sz="11200" b="1" dirty="0" smtClean="0">
                <a:latin typeface="Times New Roman" panose="02020603050405020304" pitchFamily="18" charset="0"/>
                <a:cs typeface="Times New Roman" panose="02020603050405020304" pitchFamily="18" charset="0"/>
              </a:rPr>
              <a:t>Баранова </a:t>
            </a:r>
            <a:r>
              <a:rPr lang="ru-RU" sz="11200" b="1" dirty="0">
                <a:latin typeface="Times New Roman" panose="02020603050405020304" pitchFamily="18" charset="0"/>
                <a:cs typeface="Times New Roman" panose="02020603050405020304" pitchFamily="18" charset="0"/>
              </a:rPr>
              <a:t>С.Н. – </a:t>
            </a:r>
          </a:p>
          <a:p>
            <a:pPr algn="r"/>
            <a:r>
              <a:rPr lang="ru-RU" sz="11200" b="1" dirty="0" smtClean="0">
                <a:latin typeface="Times New Roman" panose="02020603050405020304" pitchFamily="18" charset="0"/>
                <a:cs typeface="Times New Roman" panose="02020603050405020304" pitchFamily="18" charset="0"/>
              </a:rPr>
              <a:t>учитель </a:t>
            </a:r>
            <a:r>
              <a:rPr lang="ru-RU" sz="11200" b="1" dirty="0">
                <a:latin typeface="Times New Roman" panose="02020603050405020304" pitchFamily="18" charset="0"/>
                <a:cs typeface="Times New Roman" panose="02020603050405020304" pitchFamily="18" charset="0"/>
              </a:rPr>
              <a:t>биологии </a:t>
            </a:r>
            <a:endParaRPr lang="ru-RU" sz="11200" b="1" dirty="0" smtClean="0">
              <a:latin typeface="Times New Roman" panose="02020603050405020304" pitchFamily="18" charset="0"/>
              <a:cs typeface="Times New Roman" panose="02020603050405020304" pitchFamily="18" charset="0"/>
            </a:endParaRPr>
          </a:p>
          <a:p>
            <a:pPr algn="r"/>
            <a:r>
              <a:rPr lang="ru-RU" sz="11200" b="1" dirty="0" smtClean="0">
                <a:latin typeface="Times New Roman" panose="02020603050405020304" pitchFamily="18" charset="0"/>
                <a:cs typeface="Times New Roman" panose="02020603050405020304" pitchFamily="18" charset="0"/>
              </a:rPr>
              <a:t> МОБУ </a:t>
            </a:r>
            <a:r>
              <a:rPr lang="ru-RU" sz="11200" b="1" dirty="0">
                <a:latin typeface="Times New Roman" panose="02020603050405020304" pitchFamily="18" charset="0"/>
                <a:cs typeface="Times New Roman" panose="02020603050405020304" pitchFamily="18" charset="0"/>
              </a:rPr>
              <a:t>СОШ </a:t>
            </a:r>
            <a:r>
              <a:rPr lang="ru-RU" sz="11200" b="1" dirty="0" smtClean="0">
                <a:latin typeface="Times New Roman" panose="02020603050405020304" pitchFamily="18" charset="0"/>
                <a:cs typeface="Times New Roman" panose="02020603050405020304" pitchFamily="18" charset="0"/>
              </a:rPr>
              <a:t>№ 17 </a:t>
            </a:r>
          </a:p>
          <a:p>
            <a:pPr algn="r"/>
            <a:r>
              <a:rPr lang="ru-RU" sz="11200" b="1" dirty="0" err="1" smtClean="0">
                <a:latin typeface="Times New Roman" panose="02020603050405020304" pitchFamily="18" charset="0"/>
                <a:cs typeface="Times New Roman" panose="02020603050405020304" pitchFamily="18" charset="0"/>
              </a:rPr>
              <a:t>с.Новостройка</a:t>
            </a:r>
            <a:endParaRPr lang="ru-RU" sz="11200" b="1" dirty="0" smtClean="0">
              <a:latin typeface="Times New Roman" panose="02020603050405020304" pitchFamily="18" charset="0"/>
              <a:cs typeface="Times New Roman" panose="02020603050405020304" pitchFamily="18" charset="0"/>
            </a:endParaRPr>
          </a:p>
          <a:p>
            <a:pPr algn="ctr"/>
            <a:r>
              <a:rPr lang="ru-RU" sz="8000" b="1" dirty="0" smtClean="0">
                <a:latin typeface="Times New Roman" panose="02020603050405020304" pitchFamily="18" charset="0"/>
                <a:cs typeface="Times New Roman" panose="02020603050405020304" pitchFamily="18" charset="0"/>
              </a:rPr>
              <a:t>         </a:t>
            </a:r>
            <a:r>
              <a:rPr lang="ru-RU" sz="8000" b="1" dirty="0" smtClean="0">
                <a:latin typeface="Times New Roman" panose="02020603050405020304" pitchFamily="18" charset="0"/>
                <a:cs typeface="Times New Roman" panose="02020603050405020304" pitchFamily="18" charset="0"/>
              </a:rPr>
              <a:t>  </a:t>
            </a:r>
            <a:r>
              <a:rPr lang="ru-RU" sz="11200" b="1" dirty="0" smtClean="0">
                <a:latin typeface="Times New Roman" pitchFamily="18" charset="0"/>
                <a:cs typeface="Times New Roman" pitchFamily="18" charset="0"/>
              </a:rPr>
              <a:t>2019 год</a:t>
            </a:r>
            <a:endParaRPr lang="ru-RU" sz="11200" b="1" dirty="0">
              <a:latin typeface="Times New Roman" panose="02020603050405020304" pitchFamily="18" charset="0"/>
              <a:cs typeface="Times New Roman" panose="02020603050405020304" pitchFamily="18" charset="0"/>
            </a:endParaRPr>
          </a:p>
        </p:txBody>
      </p:sp>
      <p:sp>
        <p:nvSpPr>
          <p:cNvPr id="2" name="Заголовок 1"/>
          <p:cNvSpPr>
            <a:spLocks noGrp="1"/>
          </p:cNvSpPr>
          <p:nvPr>
            <p:ph type="ctrTitle"/>
          </p:nvPr>
        </p:nvSpPr>
        <p:spPr>
          <a:xfrm>
            <a:off x="3302894" y="-315416"/>
            <a:ext cx="5866298" cy="2376264"/>
          </a:xfrm>
        </p:spPr>
        <p:txBody>
          <a:bodyPr/>
          <a:lstStyle/>
          <a:p>
            <a:pPr marL="182880" indent="0" algn="ctr">
              <a:buNone/>
            </a:pPr>
            <a:r>
              <a:rPr lang="ru-RU" sz="3600" dirty="0">
                <a:latin typeface="Monotype Corsiva" panose="03010101010201010101" pitchFamily="66" charset="0"/>
              </a:rPr>
              <a:t/>
            </a:r>
            <a:br>
              <a:rPr lang="ru-RU" sz="3600" dirty="0">
                <a:latin typeface="Monotype Corsiva" panose="03010101010201010101" pitchFamily="66" charset="0"/>
              </a:rPr>
            </a:br>
            <a:r>
              <a:rPr lang="ru-RU" sz="3600" b="1" dirty="0" smtClean="0">
                <a:latin typeface="Monotype Corsiva" panose="03010101010201010101" pitchFamily="66" charset="0"/>
              </a:rPr>
              <a:t/>
            </a:r>
            <a:br>
              <a:rPr lang="ru-RU" sz="3600" b="1" dirty="0" smtClean="0">
                <a:latin typeface="Monotype Corsiva" panose="03010101010201010101" pitchFamily="66" charset="0"/>
              </a:rPr>
            </a:br>
            <a:r>
              <a:rPr lang="ru-RU" sz="4800" b="1" dirty="0" smtClean="0">
                <a:solidFill>
                  <a:srgbClr val="002060"/>
                </a:solidFill>
                <a:latin typeface="Monotype Corsiva" panose="03010101010201010101" pitchFamily="66" charset="0"/>
              </a:rPr>
              <a:t>Край, открытый миру </a:t>
            </a:r>
            <a:br>
              <a:rPr lang="ru-RU" sz="4800" b="1" dirty="0" smtClean="0">
                <a:solidFill>
                  <a:srgbClr val="002060"/>
                </a:solidFill>
                <a:latin typeface="Monotype Corsiva" panose="03010101010201010101" pitchFamily="66" charset="0"/>
              </a:rPr>
            </a:br>
            <a:r>
              <a:rPr lang="ru-RU" sz="4800" dirty="0" smtClean="0">
                <a:solidFill>
                  <a:srgbClr val="002060"/>
                </a:solidFill>
                <a:latin typeface="Monotype Corsiva" panose="03010101010201010101" pitchFamily="66" charset="0"/>
              </a:rPr>
              <a:t>(заповедное Приморье)</a:t>
            </a:r>
            <a:endParaRPr lang="ru-RU" sz="4800" b="1" dirty="0">
              <a:solidFill>
                <a:srgbClr val="002060"/>
              </a:solidFill>
              <a:latin typeface="Monotype Corsiva" panose="03010101010201010101" pitchFamily="66" charset="0"/>
            </a:endParaRPr>
          </a:p>
        </p:txBody>
      </p:sp>
      <p:pic>
        <p:nvPicPr>
          <p:cNvPr id="2050" name="Picture 2" descr="C:\Users\комп\Desktop\imgpreview (1).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23528" y="1340767"/>
            <a:ext cx="3240360" cy="3860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39300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55976" y="274638"/>
            <a:ext cx="4330824" cy="1143000"/>
          </a:xfrm>
        </p:spPr>
        <p:txBody>
          <a:bodyPr/>
          <a:lstStyle/>
          <a:p>
            <a:pPr marL="0" indent="0">
              <a:buNone/>
            </a:pPr>
            <a:r>
              <a:rPr lang="ru-RU" dirty="0" smtClean="0">
                <a:solidFill>
                  <a:srgbClr val="FF0000"/>
                </a:solidFill>
                <a:latin typeface="Monotype Corsiva" panose="03010101010201010101" pitchFamily="66" charset="0"/>
              </a:rPr>
              <a:t>ИСТОРИЯ </a:t>
            </a:r>
            <a:endParaRPr lang="ru-RU" dirty="0">
              <a:solidFill>
                <a:srgbClr val="FF0000"/>
              </a:solidFill>
              <a:latin typeface="Monotype Corsiva" panose="03010101010201010101" pitchFamily="66" charset="0"/>
            </a:endParaRPr>
          </a:p>
        </p:txBody>
      </p:sp>
      <p:sp>
        <p:nvSpPr>
          <p:cNvPr id="3" name="Объект 2"/>
          <p:cNvSpPr>
            <a:spLocks noGrp="1"/>
          </p:cNvSpPr>
          <p:nvPr>
            <p:ph sz="quarter" idx="13"/>
          </p:nvPr>
        </p:nvSpPr>
        <p:spPr>
          <a:xfrm>
            <a:off x="4860032" y="980728"/>
            <a:ext cx="4104456" cy="5686154"/>
          </a:xfrm>
        </p:spPr>
        <p:txBody>
          <a:bodyPr>
            <a:normAutofit/>
          </a:bodyPr>
          <a:lstStyle/>
          <a:p>
            <a:pPr marL="0" indent="0">
              <a:buNone/>
            </a:pPr>
            <a:r>
              <a:rPr lang="ru-RU" dirty="0" smtClean="0"/>
              <a:t> </a:t>
            </a:r>
            <a:r>
              <a:rPr lang="ru-RU" sz="2800" dirty="0" smtClean="0">
                <a:solidFill>
                  <a:srgbClr val="002060"/>
                </a:solidFill>
                <a:latin typeface="Times New Roman" panose="02020603050405020304" pitchFamily="18" charset="0"/>
                <a:cs typeface="Times New Roman" panose="02020603050405020304" pitchFamily="18" charset="0"/>
              </a:rPr>
              <a:t>В 1858 году Россия подписала с Китаем </a:t>
            </a:r>
            <a:r>
              <a:rPr lang="ru-RU" sz="2800" dirty="0" err="1" smtClean="0">
                <a:solidFill>
                  <a:srgbClr val="002060"/>
                </a:solidFill>
                <a:latin typeface="Times New Roman" panose="02020603050405020304" pitchFamily="18" charset="0"/>
                <a:cs typeface="Times New Roman" panose="02020603050405020304" pitchFamily="18" charset="0"/>
              </a:rPr>
              <a:t>Айгунский</a:t>
            </a:r>
            <a:r>
              <a:rPr lang="ru-RU" sz="2800" dirty="0" smtClean="0">
                <a:solidFill>
                  <a:srgbClr val="002060"/>
                </a:solidFill>
                <a:latin typeface="Times New Roman" panose="02020603050405020304" pitchFamily="18" charset="0"/>
                <a:cs typeface="Times New Roman" panose="02020603050405020304" pitchFamily="18" charset="0"/>
              </a:rPr>
              <a:t> договор, а в 1860 году Пекинский трактат о том, что Амур и Приморье – Сибирско-Маньчжурское приграничье – принадлежит России: к России присоединились Приамурье и Южно-Уссурийский край</a:t>
            </a:r>
            <a:endParaRPr lang="ru-RU" sz="2800" dirty="0">
              <a:solidFill>
                <a:srgbClr val="002060"/>
              </a:solidFill>
              <a:latin typeface="Times New Roman" panose="02020603050405020304" pitchFamily="18" charset="0"/>
              <a:cs typeface="Times New Roman" panose="02020603050405020304" pitchFamily="18" charset="0"/>
            </a:endParaRPr>
          </a:p>
        </p:txBody>
      </p:sp>
      <p:pic>
        <p:nvPicPr>
          <p:cNvPr id="4098"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7124" y="118445"/>
            <a:ext cx="4176713" cy="654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88342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99392"/>
            <a:ext cx="7848872" cy="792088"/>
          </a:xfrm>
        </p:spPr>
        <p:txBody>
          <a:bodyPr/>
          <a:lstStyle/>
          <a:p>
            <a:pPr marL="0" indent="0" algn="ctr">
              <a:buNone/>
            </a:pPr>
            <a:r>
              <a:rPr lang="ru-RU" dirty="0" smtClean="0">
                <a:solidFill>
                  <a:srgbClr val="FF0000"/>
                </a:solidFill>
                <a:latin typeface="Monotype Corsiva" panose="03010101010201010101" pitchFamily="66" charset="0"/>
              </a:rPr>
              <a:t>Место </a:t>
            </a:r>
            <a:r>
              <a:rPr lang="ru-RU" dirty="0" err="1" smtClean="0">
                <a:solidFill>
                  <a:srgbClr val="FF0000"/>
                </a:solidFill>
                <a:latin typeface="Monotype Corsiva" panose="03010101010201010101" pitchFamily="66" charset="0"/>
              </a:rPr>
              <a:t>рассположения</a:t>
            </a:r>
            <a:endParaRPr lang="ru-RU" dirty="0">
              <a:solidFill>
                <a:srgbClr val="FF0000"/>
              </a:solidFill>
              <a:latin typeface="Monotype Corsiva" panose="03010101010201010101" pitchFamily="66" charset="0"/>
            </a:endParaRPr>
          </a:p>
        </p:txBody>
      </p:sp>
      <p:sp>
        <p:nvSpPr>
          <p:cNvPr id="3" name="Объект 2"/>
          <p:cNvSpPr>
            <a:spLocks noGrp="1"/>
          </p:cNvSpPr>
          <p:nvPr>
            <p:ph sz="quarter" idx="13"/>
          </p:nvPr>
        </p:nvSpPr>
        <p:spPr>
          <a:xfrm>
            <a:off x="5023195" y="692696"/>
            <a:ext cx="4139952" cy="5433467"/>
          </a:xfrm>
        </p:spPr>
        <p:txBody>
          <a:bodyPr>
            <a:normAutofit/>
          </a:bodyPr>
          <a:lstStyle/>
          <a:p>
            <a:pPr marL="0" indent="0">
              <a:buNone/>
            </a:pPr>
            <a:r>
              <a:rPr lang="ru-RU" dirty="0" smtClean="0">
                <a:latin typeface="Times New Roman" panose="02020603050405020304" pitchFamily="18" charset="0"/>
                <a:cs typeface="Times New Roman" panose="02020603050405020304" pitchFamily="18" charset="0"/>
              </a:rPr>
              <a:t> </a:t>
            </a:r>
            <a:r>
              <a:rPr lang="ru-RU" sz="2800" dirty="0" smtClean="0">
                <a:latin typeface="Times New Roman" panose="02020603050405020304" pitchFamily="18" charset="0"/>
                <a:cs typeface="Times New Roman" panose="02020603050405020304" pitchFamily="18" charset="0"/>
              </a:rPr>
              <a:t>Приморье занимает крайний юго-восток России. На юге и востоке край омывается теплыми водами Японского моря, на севере граничит с Хабаровским краем, на западе и юге с Китаем и Корейской Народно-Демократической республикой</a:t>
            </a:r>
            <a:endParaRPr lang="ru-RU" sz="2800" dirty="0">
              <a:latin typeface="Times New Roman" panose="02020603050405020304" pitchFamily="18" charset="0"/>
              <a:cs typeface="Times New Roman" panose="02020603050405020304" pitchFamily="18" charset="0"/>
            </a:endParaRPr>
          </a:p>
        </p:txBody>
      </p:sp>
      <p:pic>
        <p:nvPicPr>
          <p:cNvPr id="6146" name="Picture 2" descr="http://www.raster-maps.com/images/maps/rastr/russia/atlas/large_detailed_physical_map_of_Primorsky_Krai_small.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07504" y="692696"/>
            <a:ext cx="4896544" cy="61062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40757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260648"/>
            <a:ext cx="6120680" cy="1008112"/>
          </a:xfrm>
        </p:spPr>
        <p:txBody>
          <a:bodyPr/>
          <a:lstStyle/>
          <a:p>
            <a:pPr marL="0" indent="0" algn="l">
              <a:buNone/>
            </a:pPr>
            <a:r>
              <a:rPr lang="ru-RU" dirty="0" smtClean="0">
                <a:solidFill>
                  <a:srgbClr val="FF0000"/>
                </a:solidFill>
                <a:latin typeface="Monotype Corsiva" panose="03010101010201010101" pitchFamily="66" charset="0"/>
              </a:rPr>
              <a:t>Рождение Приморья</a:t>
            </a:r>
            <a:endParaRPr lang="ru-RU" dirty="0">
              <a:solidFill>
                <a:srgbClr val="FF0000"/>
              </a:solidFill>
              <a:latin typeface="Monotype Corsiva" panose="03010101010201010101" pitchFamily="66" charset="0"/>
            </a:endParaRPr>
          </a:p>
        </p:txBody>
      </p:sp>
      <p:sp>
        <p:nvSpPr>
          <p:cNvPr id="3" name="Объект 2"/>
          <p:cNvSpPr>
            <a:spLocks noGrp="1"/>
          </p:cNvSpPr>
          <p:nvPr>
            <p:ph sz="quarter" idx="13"/>
          </p:nvPr>
        </p:nvSpPr>
        <p:spPr>
          <a:xfrm>
            <a:off x="179512" y="1052736"/>
            <a:ext cx="4752528" cy="5073427"/>
          </a:xfrm>
        </p:spPr>
        <p:txBody>
          <a:bodyPr>
            <a:normAutofit fontScale="92500" lnSpcReduction="20000"/>
          </a:bodyPr>
          <a:lstStyle/>
          <a:p>
            <a:pPr marL="0" indent="0">
              <a:buNone/>
            </a:pPr>
            <a:r>
              <a:rPr lang="ru-RU" dirty="0" smtClean="0"/>
              <a:t> </a:t>
            </a:r>
            <a:r>
              <a:rPr lang="ru-RU" sz="2800" dirty="0" smtClean="0">
                <a:latin typeface="Times New Roman" panose="02020603050405020304" pitchFamily="18" charset="0"/>
                <a:cs typeface="Times New Roman" panose="02020603050405020304" pitchFamily="18" charset="0"/>
              </a:rPr>
              <a:t>Тот облик Приморья, что мы видим, путешествуя по краю, сформировался очень давно. Территорию края скрывала морская вода, когда начались чудовищные извержения вулканов и 60 млн. лет назад Приморье буквально «вышло из пены морской». Бурная вулканическая деятельность сформировала Сихотэ-Алинь, потоки лавы – столовые горы и плато: </a:t>
            </a:r>
            <a:r>
              <a:rPr lang="ru-RU" sz="2800" dirty="0" err="1" smtClean="0">
                <a:latin typeface="Times New Roman" panose="02020603050405020304" pitchFamily="18" charset="0"/>
                <a:cs typeface="Times New Roman" panose="02020603050405020304" pitchFamily="18" charset="0"/>
              </a:rPr>
              <a:t>Шкотовское</a:t>
            </a:r>
            <a:r>
              <a:rPr lang="ru-RU" sz="2800" dirty="0" smtClean="0">
                <a:latin typeface="Times New Roman" panose="02020603050405020304" pitchFamily="18" charset="0"/>
                <a:cs typeface="Times New Roman" panose="02020603050405020304" pitchFamily="18" charset="0"/>
              </a:rPr>
              <a:t>, Озёрное, Борисовское.</a:t>
            </a:r>
            <a:endParaRPr lang="ru-RU" sz="2800" dirty="0">
              <a:latin typeface="Times New Roman" panose="02020603050405020304" pitchFamily="18" charset="0"/>
              <a:cs typeface="Times New Roman" panose="02020603050405020304" pitchFamily="18" charset="0"/>
            </a:endParaRPr>
          </a:p>
        </p:txBody>
      </p:sp>
      <p:pic>
        <p:nvPicPr>
          <p:cNvPr id="7170" name="Picture 2" descr="Vulkano Baranovski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5507" y="476673"/>
            <a:ext cx="4224467" cy="3168352"/>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upload.wikimedia.org/wikipedia/commons/thumb/f/f6/%D0%92%D0%B8%D0%B4_%D1%81_%D0%B2%D1%83%D0%BB%D0%BA%D0%B0%D0%BD%D0%B0_%D0%91%D0%B0%D1%80%D0%B0%D0%BD%D0%BE%D0%B2%D1%81%D0%BA%D0%B8%D0%B9.jpg/300px-%D0%92%D0%B8%D0%B4_%D1%81_%D0%B2%D1%83%D0%BB%D0%BA%D0%B0%D0%BD%D0%B0_%D0%91%D0%B0%D1%80%D0%B0%D0%BD%D0%BE%D0%B2%D1%81%D0%BA%D0%B8%D0%B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5506" y="3616503"/>
            <a:ext cx="4224467" cy="28163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03628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457200" y="188640"/>
            <a:ext cx="8229600" cy="3168351"/>
          </a:xfrm>
        </p:spPr>
        <p:txBody>
          <a:bodyPr>
            <a:normAutofit fontScale="92500" lnSpcReduction="10000"/>
          </a:bodyPr>
          <a:lstStyle/>
          <a:p>
            <a:pPr marL="0" indent="0">
              <a:buNone/>
            </a:pPr>
            <a:r>
              <a:rPr lang="ru-RU" dirty="0" smtClean="0"/>
              <a:t> </a:t>
            </a:r>
            <a:r>
              <a:rPr lang="ru-RU" sz="2800" dirty="0" smtClean="0">
                <a:latin typeface="Times New Roman" panose="02020603050405020304" pitchFamily="18" charset="0"/>
                <a:cs typeface="Times New Roman" panose="02020603050405020304" pitchFamily="18" charset="0"/>
              </a:rPr>
              <a:t>Сегодня в крае затишье. Над Дальнегорском живописно возвышается </a:t>
            </a:r>
            <a:r>
              <a:rPr lang="ru-RU" sz="2800" dirty="0" err="1" smtClean="0">
                <a:latin typeface="Times New Roman" panose="02020603050405020304" pitchFamily="18" charset="0"/>
                <a:cs typeface="Times New Roman" panose="02020603050405020304" pitchFamily="18" charset="0"/>
              </a:rPr>
              <a:t>Солонцовский</a:t>
            </a:r>
            <a:r>
              <a:rPr lang="ru-RU" sz="2800" dirty="0" smtClean="0">
                <a:latin typeface="Times New Roman" panose="02020603050405020304" pitchFamily="18" charset="0"/>
                <a:cs typeface="Times New Roman" panose="02020603050405020304" pitchFamily="18" charset="0"/>
              </a:rPr>
              <a:t> вулкан. Единственный в крае действующий вулкан – </a:t>
            </a:r>
            <a:r>
              <a:rPr lang="ru-RU" sz="2800" dirty="0" err="1" smtClean="0">
                <a:latin typeface="Times New Roman" panose="02020603050405020304" pitchFamily="18" charset="0"/>
                <a:cs typeface="Times New Roman" panose="02020603050405020304" pitchFamily="18" charset="0"/>
              </a:rPr>
              <a:t>Пэктусан</a:t>
            </a:r>
            <a:r>
              <a:rPr lang="ru-RU" sz="2800" dirty="0" smtClean="0">
                <a:latin typeface="Times New Roman" panose="02020603050405020304" pitchFamily="18" charset="0"/>
                <a:cs typeface="Times New Roman" panose="02020603050405020304" pitchFamily="18" charset="0"/>
              </a:rPr>
              <a:t> – дремлет на границе Китая и Кореи. Но учёные утверждают, что «вполне вероятно, что тектонические процессы на границе Азиатской и Тихоокеанской литосферных плит могут в любое время вызвать рождение новых вулканов в Приморье.</a:t>
            </a:r>
            <a:endParaRPr lang="ru-RU" sz="2800" dirty="0">
              <a:latin typeface="Times New Roman" panose="02020603050405020304" pitchFamily="18" charset="0"/>
              <a:cs typeface="Times New Roman" panose="02020603050405020304" pitchFamily="18" charset="0"/>
            </a:endParaRPr>
          </a:p>
        </p:txBody>
      </p:sp>
      <p:pic>
        <p:nvPicPr>
          <p:cNvPr id="8194" name="Picture 2" descr="Метеоритный кратер Сихотэ-Алиня, Приморский край, Измайлиха с."/>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88459" y="3212976"/>
            <a:ext cx="2943381" cy="2827044"/>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File:Baitou Mountain Tianchi.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872" y="2728902"/>
            <a:ext cx="5475759" cy="3957449"/>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4283584" y="2843644"/>
            <a:ext cx="3748334" cy="369332"/>
          </a:xfrm>
          <a:prstGeom prst="rect">
            <a:avLst/>
          </a:prstGeom>
        </p:spPr>
        <p:txBody>
          <a:bodyPr wrap="none">
            <a:spAutoFit/>
          </a:bodyPr>
          <a:lstStyle/>
          <a:p>
            <a:r>
              <a:rPr lang="ru-RU" b="1" dirty="0">
                <a:latin typeface="Times New Roman" panose="02020603050405020304" pitchFamily="18" charset="0"/>
                <a:cs typeface="Times New Roman" panose="02020603050405020304" pitchFamily="18" charset="0"/>
              </a:rPr>
              <a:t>Кратерное озеро на горе </a:t>
            </a:r>
            <a:r>
              <a:rPr lang="ru-RU" b="1" dirty="0" err="1">
                <a:latin typeface="Times New Roman" panose="02020603050405020304" pitchFamily="18" charset="0"/>
                <a:cs typeface="Times New Roman" panose="02020603050405020304" pitchFamily="18" charset="0"/>
              </a:rPr>
              <a:t>Пэктусан</a:t>
            </a:r>
            <a:endParaRPr lang="ru-RU" b="1" dirty="0">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188459" y="6040020"/>
            <a:ext cx="2485617" cy="646331"/>
          </a:xfrm>
          <a:prstGeom prst="rect">
            <a:avLst/>
          </a:prstGeom>
        </p:spPr>
        <p:txBody>
          <a:bodyPr wrap="none">
            <a:spAutoFit/>
          </a:bodyPr>
          <a:lstStyle/>
          <a:p>
            <a:r>
              <a:rPr lang="ru-RU" b="1" dirty="0">
                <a:latin typeface="Times New Roman" panose="02020603050405020304" pitchFamily="18" charset="0"/>
                <a:cs typeface="Times New Roman" panose="02020603050405020304" pitchFamily="18" charset="0"/>
              </a:rPr>
              <a:t>Метеоритный кратер </a:t>
            </a:r>
            <a:endParaRPr lang="ru-RU" b="1" dirty="0" smtClean="0">
              <a:latin typeface="Times New Roman" panose="02020603050405020304" pitchFamily="18" charset="0"/>
              <a:cs typeface="Times New Roman" panose="02020603050405020304" pitchFamily="18" charset="0"/>
            </a:endParaRPr>
          </a:p>
          <a:p>
            <a:r>
              <a:rPr lang="ru-RU" b="1" dirty="0" smtClean="0">
                <a:latin typeface="Times New Roman" panose="02020603050405020304" pitchFamily="18" charset="0"/>
                <a:cs typeface="Times New Roman" panose="02020603050405020304" pitchFamily="18" charset="0"/>
              </a:rPr>
              <a:t>Сихотэ-Алиня</a:t>
            </a:r>
            <a:endParaRPr lang="ru-RU"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526837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60648"/>
            <a:ext cx="4136247" cy="1143000"/>
          </a:xfrm>
        </p:spPr>
        <p:txBody>
          <a:bodyPr/>
          <a:lstStyle/>
          <a:p>
            <a:pPr marL="0" indent="0">
              <a:buNone/>
            </a:pPr>
            <a:r>
              <a:rPr lang="ru-RU" dirty="0" smtClean="0">
                <a:solidFill>
                  <a:srgbClr val="FF0000"/>
                </a:solidFill>
                <a:latin typeface="Monotype Corsiva" panose="03010101010201010101" pitchFamily="66" charset="0"/>
              </a:rPr>
              <a:t>Рельеф и климат</a:t>
            </a:r>
            <a:endParaRPr lang="ru-RU" dirty="0">
              <a:solidFill>
                <a:srgbClr val="FF0000"/>
              </a:solidFill>
              <a:latin typeface="Monotype Corsiva" panose="03010101010201010101" pitchFamily="66" charset="0"/>
            </a:endParaRPr>
          </a:p>
        </p:txBody>
      </p:sp>
      <p:sp>
        <p:nvSpPr>
          <p:cNvPr id="3" name="Объект 2"/>
          <p:cNvSpPr>
            <a:spLocks noGrp="1"/>
          </p:cNvSpPr>
          <p:nvPr>
            <p:ph sz="quarter" idx="13"/>
          </p:nvPr>
        </p:nvSpPr>
        <p:spPr>
          <a:xfrm>
            <a:off x="160796" y="4725145"/>
            <a:ext cx="8731683" cy="2132856"/>
          </a:xfrm>
        </p:spPr>
        <p:txBody>
          <a:bodyPr>
            <a:normAutofit fontScale="70000" lnSpcReduction="20000"/>
          </a:bodyPr>
          <a:lstStyle/>
          <a:p>
            <a:pPr marL="0" indent="0">
              <a:buNone/>
            </a:pPr>
            <a:r>
              <a:rPr lang="ru-RU" dirty="0" smtClean="0"/>
              <a:t> </a:t>
            </a:r>
            <a:r>
              <a:rPr lang="ru-RU" sz="3000" dirty="0" smtClean="0">
                <a:latin typeface="Times New Roman" panose="02020603050405020304" pitchFamily="18" charset="0"/>
                <a:cs typeface="Times New Roman" panose="02020603050405020304" pitchFamily="18" charset="0"/>
              </a:rPr>
              <a:t>Горная система Сихотэ-Алинь и отроги Восточно-</a:t>
            </a:r>
            <a:r>
              <a:rPr lang="ru-RU" sz="3000" dirty="0" err="1" smtClean="0">
                <a:latin typeface="Times New Roman" panose="02020603050405020304" pitchFamily="18" charset="0"/>
                <a:cs typeface="Times New Roman" panose="02020603050405020304" pitchFamily="18" charset="0"/>
              </a:rPr>
              <a:t>Манчжурской</a:t>
            </a:r>
            <a:r>
              <a:rPr lang="ru-RU" sz="3000" dirty="0" smtClean="0">
                <a:latin typeface="Times New Roman" panose="02020603050405020304" pitchFamily="18" charset="0"/>
                <a:cs typeface="Times New Roman" panose="02020603050405020304" pitchFamily="18" charset="0"/>
              </a:rPr>
              <a:t> горной страны, </a:t>
            </a:r>
            <a:r>
              <a:rPr lang="ru-RU" sz="3000" dirty="0" err="1" smtClean="0">
                <a:latin typeface="Times New Roman" panose="02020603050405020304" pitchFamily="18" charset="0"/>
                <a:cs typeface="Times New Roman" panose="02020603050405020304" pitchFamily="18" charset="0"/>
              </a:rPr>
              <a:t>Приханкайская</a:t>
            </a:r>
            <a:r>
              <a:rPr lang="ru-RU" sz="3000" dirty="0" smtClean="0">
                <a:latin typeface="Times New Roman" panose="02020603050405020304" pitchFamily="18" charset="0"/>
                <a:cs typeface="Times New Roman" panose="02020603050405020304" pitchFamily="18" charset="0"/>
              </a:rPr>
              <a:t> равнина – основные формы рельефа края.</a:t>
            </a:r>
          </a:p>
          <a:p>
            <a:pPr marL="0" indent="0">
              <a:buNone/>
            </a:pPr>
            <a:r>
              <a:rPr lang="ru-RU" sz="3000" dirty="0" smtClean="0">
                <a:latin typeface="Times New Roman" panose="02020603050405020304" pitchFamily="18" charset="0"/>
                <a:cs typeface="Times New Roman" panose="02020603050405020304" pitchFamily="18" charset="0"/>
              </a:rPr>
              <a:t>Климат умеренный муссонный, влажный «Широта-то крымская, долгота колымская» – шутят жители Приморья, когда им говорят о том, что по притоку солнечной энергии территория нашего края не уступает Крыму. Летом могут бушевать тайфуны, за сутки может выпасть до 260 мл осадков.</a:t>
            </a:r>
            <a:endParaRPr lang="ru-RU" sz="3000" dirty="0">
              <a:latin typeface="Times New Roman" panose="02020603050405020304" pitchFamily="18" charset="0"/>
              <a:cs typeface="Times New Roman" panose="02020603050405020304" pitchFamily="18" charset="0"/>
            </a:endParaRPr>
          </a:p>
        </p:txBody>
      </p:sp>
      <p:pic>
        <p:nvPicPr>
          <p:cNvPr id="10242" name="Picture 2" descr="http://i4.otzovik.com/2011/06/05/85071/img/3235800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684" y="1196752"/>
            <a:ext cx="4286300" cy="3528392"/>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380690" y="1225938"/>
            <a:ext cx="3808287" cy="369332"/>
          </a:xfrm>
          <a:prstGeom prst="rect">
            <a:avLst/>
          </a:prstGeom>
        </p:spPr>
        <p:txBody>
          <a:bodyPr wrap="none">
            <a:spAutoFit/>
          </a:bodyPr>
          <a:lstStyle/>
          <a:p>
            <a:r>
              <a:rPr lang="ru-RU" b="1" dirty="0">
                <a:solidFill>
                  <a:srgbClr val="000000"/>
                </a:solidFill>
                <a:latin typeface="Times New Roman" panose="02020603050405020304" pitchFamily="18" charset="0"/>
                <a:cs typeface="Times New Roman" panose="02020603050405020304" pitchFamily="18" charset="0"/>
              </a:rPr>
              <a:t>Лысая гора, хребет Сихотэ-Алинь</a:t>
            </a:r>
            <a:r>
              <a:rPr lang="ru-RU" dirty="0">
                <a:solidFill>
                  <a:srgbClr val="000000"/>
                </a:solidFill>
                <a:latin typeface="arial"/>
              </a:rPr>
              <a:t> </a:t>
            </a:r>
            <a:endParaRPr lang="ru-RU" dirty="0"/>
          </a:p>
        </p:txBody>
      </p:sp>
      <p:pic>
        <p:nvPicPr>
          <p:cNvPr id="10244" name="Picture 4" descr="http://rusotdih.ru/userfiles/clauses/22/sixote-alin---ochen-krasivaya-gornaya-strana-na-dalnem-vostoke-rossi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5084" y="1410604"/>
            <a:ext cx="4464496" cy="3203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69876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866" y="24674"/>
            <a:ext cx="4752527" cy="792088"/>
          </a:xfrm>
        </p:spPr>
        <p:txBody>
          <a:bodyPr/>
          <a:lstStyle/>
          <a:p>
            <a:pPr marL="0" indent="0" algn="ctr">
              <a:buNone/>
            </a:pPr>
            <a:r>
              <a:rPr lang="ru-RU" dirty="0" smtClean="0">
                <a:solidFill>
                  <a:srgbClr val="FF0000"/>
                </a:solidFill>
                <a:latin typeface="Monotype Corsiva" panose="03010101010201010101" pitchFamily="66" charset="0"/>
              </a:rPr>
              <a:t>Воды Приморья</a:t>
            </a:r>
            <a:endParaRPr lang="ru-RU" dirty="0">
              <a:solidFill>
                <a:srgbClr val="FF0000"/>
              </a:solidFill>
              <a:latin typeface="Monotype Corsiva" panose="03010101010201010101" pitchFamily="66" charset="0"/>
            </a:endParaRPr>
          </a:p>
        </p:txBody>
      </p:sp>
      <p:sp>
        <p:nvSpPr>
          <p:cNvPr id="3" name="Объект 2"/>
          <p:cNvSpPr>
            <a:spLocks noGrp="1"/>
          </p:cNvSpPr>
          <p:nvPr>
            <p:ph sz="quarter" idx="13"/>
          </p:nvPr>
        </p:nvSpPr>
        <p:spPr>
          <a:xfrm>
            <a:off x="179512" y="1052736"/>
            <a:ext cx="8712968" cy="5616624"/>
          </a:xfrm>
        </p:spPr>
        <p:txBody>
          <a:bodyPr>
            <a:normAutofit fontScale="85000" lnSpcReduction="10000"/>
          </a:bodyPr>
          <a:lstStyle/>
          <a:p>
            <a:pPr marL="0" indent="0">
              <a:buNone/>
            </a:pPr>
            <a:r>
              <a:rPr lang="ru-RU" dirty="0" smtClean="0"/>
              <a:t> </a:t>
            </a:r>
            <a:r>
              <a:rPr lang="ru-RU" sz="2800" dirty="0" smtClean="0">
                <a:latin typeface="Times New Roman" panose="02020603050405020304" pitchFamily="18" charset="0"/>
                <a:cs typeface="Times New Roman" panose="02020603050405020304" pitchFamily="18" charset="0"/>
              </a:rPr>
              <a:t>Площадь Приморья 164,7 </a:t>
            </a:r>
            <a:r>
              <a:rPr lang="ru-RU" sz="2800" dirty="0" err="1" smtClean="0">
                <a:latin typeface="Times New Roman" panose="02020603050405020304" pitchFamily="18" charset="0"/>
                <a:cs typeface="Times New Roman" panose="02020603050405020304" pitchFamily="18" charset="0"/>
              </a:rPr>
              <a:t>кв.км</a:t>
            </a:r>
            <a:r>
              <a:rPr lang="ru-RU" sz="2800" dirty="0" smtClean="0">
                <a:latin typeface="Times New Roman" panose="02020603050405020304" pitchFamily="18" charset="0"/>
                <a:cs typeface="Times New Roman" panose="02020603050405020304" pitchFamily="18" charset="0"/>
              </a:rPr>
              <a:t> По территории края протекает более 6000 рек, но только 91 имеет протяжённость более 50 км.</a:t>
            </a:r>
            <a:r>
              <a:rPr lang="ru-RU" sz="2800" dirty="0">
                <a:latin typeface="Times New Roman" panose="02020603050405020304" pitchFamily="18" charset="0"/>
                <a:cs typeface="Times New Roman" panose="02020603050405020304" pitchFamily="18" charset="0"/>
              </a:rPr>
              <a:t> </a:t>
            </a:r>
            <a:endParaRPr lang="ru-RU" sz="2800" dirty="0" smtClean="0">
              <a:latin typeface="Times New Roman" panose="02020603050405020304" pitchFamily="18" charset="0"/>
              <a:cs typeface="Times New Roman" panose="02020603050405020304" pitchFamily="18" charset="0"/>
            </a:endParaRPr>
          </a:p>
          <a:p>
            <a:pPr marL="0" indent="0">
              <a:buNone/>
            </a:pPr>
            <a:r>
              <a:rPr lang="ru-RU" sz="2800" dirty="0" smtClean="0">
                <a:latin typeface="Times New Roman" panose="02020603050405020304" pitchFamily="18" charset="0"/>
                <a:cs typeface="Times New Roman" panose="02020603050405020304" pitchFamily="18" charset="0"/>
              </a:rPr>
              <a:t>Основные реки </a:t>
            </a:r>
          </a:p>
          <a:p>
            <a:pPr marL="0" indent="0">
              <a:buNone/>
            </a:pPr>
            <a:endParaRPr lang="ru-RU" sz="2800" dirty="0" smtClean="0">
              <a:latin typeface="Times New Roman" panose="02020603050405020304" pitchFamily="18" charset="0"/>
              <a:cs typeface="Times New Roman" panose="02020603050405020304" pitchFamily="18" charset="0"/>
            </a:endParaRPr>
          </a:p>
          <a:p>
            <a:pPr marL="0" indent="0">
              <a:buNone/>
            </a:pPr>
            <a:endParaRPr lang="ru-RU" sz="2800" dirty="0" smtClean="0">
              <a:latin typeface="Times New Roman" panose="02020603050405020304" pitchFamily="18" charset="0"/>
              <a:cs typeface="Times New Roman" panose="02020603050405020304" pitchFamily="18" charset="0"/>
            </a:endParaRPr>
          </a:p>
          <a:p>
            <a:pPr marL="0" indent="0">
              <a:buNone/>
            </a:pPr>
            <a:endParaRPr lang="ru-RU" sz="2800" dirty="0" smtClean="0">
              <a:latin typeface="Times New Roman" panose="02020603050405020304" pitchFamily="18" charset="0"/>
              <a:cs typeface="Times New Roman" panose="02020603050405020304" pitchFamily="18" charset="0"/>
            </a:endParaRPr>
          </a:p>
          <a:p>
            <a:pPr marL="0" indent="0">
              <a:buNone/>
            </a:pPr>
            <a:endParaRPr lang="ru-RU" sz="2800" dirty="0" smtClean="0">
              <a:latin typeface="Times New Roman" panose="02020603050405020304" pitchFamily="18" charset="0"/>
              <a:cs typeface="Times New Roman" panose="02020603050405020304" pitchFamily="18" charset="0"/>
            </a:endParaRPr>
          </a:p>
          <a:p>
            <a:pPr marL="0" indent="0">
              <a:buNone/>
            </a:pPr>
            <a:endParaRPr lang="ru-RU" sz="2800" dirty="0">
              <a:latin typeface="Times New Roman" panose="02020603050405020304" pitchFamily="18" charset="0"/>
              <a:cs typeface="Times New Roman" panose="02020603050405020304" pitchFamily="18" charset="0"/>
            </a:endParaRPr>
          </a:p>
          <a:p>
            <a:pPr marL="0" indent="0" algn="r">
              <a:buNone/>
            </a:pPr>
            <a:endParaRPr lang="ru-RU" sz="2800" dirty="0" smtClean="0">
              <a:latin typeface="Times New Roman" panose="02020603050405020304" pitchFamily="18" charset="0"/>
              <a:cs typeface="Times New Roman" panose="02020603050405020304" pitchFamily="18" charset="0"/>
            </a:endParaRPr>
          </a:p>
          <a:p>
            <a:pPr marL="0" indent="0" algn="r">
              <a:buNone/>
            </a:pPr>
            <a:endParaRPr lang="ru-RU" sz="2800" dirty="0">
              <a:latin typeface="Times New Roman" panose="02020603050405020304" pitchFamily="18" charset="0"/>
              <a:cs typeface="Times New Roman" panose="02020603050405020304" pitchFamily="18" charset="0"/>
            </a:endParaRPr>
          </a:p>
          <a:p>
            <a:pPr marL="0" indent="0">
              <a:buNone/>
            </a:pPr>
            <a:r>
              <a:rPr lang="ru-RU" sz="2800" dirty="0" smtClean="0">
                <a:latin typeface="Times New Roman" panose="02020603050405020304" pitchFamily="18" charset="0"/>
                <a:cs typeface="Times New Roman" panose="02020603050405020304" pitchFamily="18" charset="0"/>
              </a:rPr>
              <a:t>  </a:t>
            </a:r>
          </a:p>
          <a:p>
            <a:pPr marL="0" indent="0">
              <a:buNone/>
            </a:pPr>
            <a:r>
              <a:rPr lang="ru-RU" sz="2800" dirty="0" smtClean="0">
                <a:latin typeface="Times New Roman" panose="02020603050405020304" pitchFamily="18" charset="0"/>
                <a:cs typeface="Times New Roman" panose="02020603050405020304" pitchFamily="18" charset="0"/>
              </a:rPr>
              <a:t>Главное озеро края – </a:t>
            </a:r>
            <a:r>
              <a:rPr lang="ru-RU" sz="2800" dirty="0" err="1" smtClean="0">
                <a:latin typeface="Times New Roman" panose="02020603050405020304" pitchFamily="18" charset="0"/>
                <a:cs typeface="Times New Roman" panose="02020603050405020304" pitchFamily="18" charset="0"/>
              </a:rPr>
              <a:t>Ханка</a:t>
            </a:r>
            <a:r>
              <a:rPr lang="ru-RU" sz="2800" dirty="0" smtClean="0">
                <a:latin typeface="Times New Roman" panose="02020603050405020304" pitchFamily="18" charset="0"/>
                <a:cs typeface="Times New Roman" panose="02020603050405020304" pitchFamily="18" charset="0"/>
              </a:rPr>
              <a:t>, площадью 3000кв.км </a:t>
            </a:r>
          </a:p>
          <a:p>
            <a:pPr marL="0" indent="0">
              <a:buNone/>
            </a:pPr>
            <a:r>
              <a:rPr lang="ru-RU" sz="2800" dirty="0">
                <a:latin typeface="Times New Roman" panose="02020603050405020304" pitchFamily="18" charset="0"/>
                <a:cs typeface="Times New Roman" panose="02020603050405020304" pitchFamily="18" charset="0"/>
              </a:rPr>
              <a:t> </a:t>
            </a:r>
            <a:r>
              <a:rPr lang="ru-RU" sz="2800" dirty="0" smtClean="0">
                <a:latin typeface="Times New Roman" panose="02020603050405020304" pitchFamily="18" charset="0"/>
                <a:cs typeface="Times New Roman" panose="02020603050405020304" pitchFamily="18" charset="0"/>
              </a:rPr>
              <a:t>                      4% площади занято болотами.</a:t>
            </a:r>
            <a:endParaRPr lang="ru-RU" sz="2800" dirty="0">
              <a:latin typeface="Times New Roman" panose="02020603050405020304" pitchFamily="18" charset="0"/>
              <a:cs typeface="Times New Roman" panose="02020603050405020304"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612390070"/>
              </p:ext>
            </p:extLst>
          </p:nvPr>
        </p:nvGraphicFramePr>
        <p:xfrm>
          <a:off x="179512" y="2276871"/>
          <a:ext cx="3168353" cy="3528391"/>
        </p:xfrm>
        <a:graphic>
          <a:graphicData uri="http://schemas.openxmlformats.org/drawingml/2006/table">
            <a:tbl>
              <a:tblPr firstRow="1" firstCol="1" bandRow="1"/>
              <a:tblGrid>
                <a:gridCol w="1782198"/>
                <a:gridCol w="1386155"/>
              </a:tblGrid>
              <a:tr h="798613">
                <a:tc>
                  <a:txBody>
                    <a:bodyPr/>
                    <a:lstStyle/>
                    <a:p>
                      <a:pPr algn="ctr">
                        <a:lnSpc>
                          <a:spcPct val="115000"/>
                        </a:lnSpc>
                        <a:spcAft>
                          <a:spcPts val="0"/>
                        </a:spcAft>
                      </a:pPr>
                      <a:r>
                        <a:rPr lang="ru-RU" sz="2000" b="0" dirty="0">
                          <a:effectLst/>
                          <a:latin typeface="Times New Roman"/>
                          <a:ea typeface="Calibri"/>
                          <a:cs typeface="Times New Roman"/>
                        </a:rPr>
                        <a:t>Название</a:t>
                      </a:r>
                      <a:endParaRPr lang="ru-RU" sz="2000" b="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0" dirty="0">
                          <a:effectLst/>
                          <a:latin typeface="Times New Roman"/>
                          <a:ea typeface="Calibri"/>
                          <a:cs typeface="Times New Roman"/>
                        </a:rPr>
                        <a:t>Длина, км</a:t>
                      </a:r>
                      <a:endParaRPr lang="ru-RU" sz="2000" b="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233">
                <a:tc>
                  <a:txBody>
                    <a:bodyPr/>
                    <a:lstStyle/>
                    <a:p>
                      <a:pPr>
                        <a:lnSpc>
                          <a:spcPct val="115000"/>
                        </a:lnSpc>
                        <a:spcAft>
                          <a:spcPts val="0"/>
                        </a:spcAft>
                      </a:pPr>
                      <a:r>
                        <a:rPr lang="ru-RU" sz="2000" b="0" dirty="0">
                          <a:effectLst/>
                          <a:latin typeface="Times New Roman"/>
                          <a:ea typeface="Calibri"/>
                          <a:cs typeface="Times New Roman"/>
                        </a:rPr>
                        <a:t>Уссури</a:t>
                      </a:r>
                      <a:endParaRPr lang="ru-RU" sz="2000" b="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000" b="0" dirty="0">
                          <a:effectLst/>
                          <a:latin typeface="Times New Roman"/>
                          <a:ea typeface="Calibri"/>
                          <a:cs typeface="Times New Roman"/>
                        </a:rPr>
                        <a:t>897</a:t>
                      </a:r>
                      <a:endParaRPr lang="ru-RU" sz="2000" b="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233">
                <a:tc>
                  <a:txBody>
                    <a:bodyPr/>
                    <a:lstStyle/>
                    <a:p>
                      <a:pPr>
                        <a:lnSpc>
                          <a:spcPct val="115000"/>
                        </a:lnSpc>
                        <a:spcAft>
                          <a:spcPts val="0"/>
                        </a:spcAft>
                      </a:pPr>
                      <a:r>
                        <a:rPr lang="ru-RU" sz="2000" b="0" dirty="0">
                          <a:effectLst/>
                          <a:latin typeface="Times New Roman"/>
                          <a:ea typeface="Calibri"/>
                          <a:cs typeface="Times New Roman"/>
                        </a:rPr>
                        <a:t>Бикин</a:t>
                      </a:r>
                      <a:endParaRPr lang="ru-RU" sz="2000" b="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000" b="0" dirty="0">
                          <a:effectLst/>
                          <a:latin typeface="Times New Roman"/>
                          <a:ea typeface="Calibri"/>
                          <a:cs typeface="Times New Roman"/>
                        </a:rPr>
                        <a:t>560</a:t>
                      </a:r>
                      <a:endParaRPr lang="ru-RU" sz="2000" b="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8613">
                <a:tc>
                  <a:txBody>
                    <a:bodyPr/>
                    <a:lstStyle/>
                    <a:p>
                      <a:pPr>
                        <a:lnSpc>
                          <a:spcPct val="115000"/>
                        </a:lnSpc>
                        <a:spcAft>
                          <a:spcPts val="0"/>
                        </a:spcAft>
                      </a:pPr>
                      <a:r>
                        <a:rPr lang="ru-RU" sz="2000" b="0" dirty="0">
                          <a:effectLst/>
                          <a:latin typeface="Times New Roman"/>
                          <a:ea typeface="Calibri"/>
                          <a:cs typeface="Times New Roman"/>
                        </a:rPr>
                        <a:t>Большая </a:t>
                      </a:r>
                      <a:r>
                        <a:rPr lang="ru-RU" sz="2000" b="0" dirty="0" smtClean="0">
                          <a:effectLst/>
                          <a:latin typeface="Times New Roman"/>
                          <a:ea typeface="Calibri"/>
                          <a:cs typeface="Times New Roman"/>
                        </a:rPr>
                        <a:t>Уссурка</a:t>
                      </a:r>
                      <a:endParaRPr lang="ru-RU" sz="2000" b="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000" b="0" dirty="0">
                          <a:effectLst/>
                          <a:latin typeface="Times New Roman"/>
                          <a:ea typeface="Calibri"/>
                          <a:cs typeface="Times New Roman"/>
                        </a:rPr>
                        <a:t>440</a:t>
                      </a:r>
                      <a:endParaRPr lang="ru-RU" sz="2000" b="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233">
                <a:tc>
                  <a:txBody>
                    <a:bodyPr/>
                    <a:lstStyle/>
                    <a:p>
                      <a:pPr>
                        <a:lnSpc>
                          <a:spcPct val="115000"/>
                        </a:lnSpc>
                        <a:spcAft>
                          <a:spcPts val="0"/>
                        </a:spcAft>
                      </a:pPr>
                      <a:r>
                        <a:rPr lang="ru-RU" sz="2000" b="0" dirty="0" err="1">
                          <a:effectLst/>
                          <a:latin typeface="Times New Roman"/>
                          <a:ea typeface="Calibri"/>
                          <a:cs typeface="Times New Roman"/>
                        </a:rPr>
                        <a:t>Арсеньевка</a:t>
                      </a:r>
                      <a:endParaRPr lang="ru-RU" sz="2000" b="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000" b="0" dirty="0">
                          <a:effectLst/>
                          <a:latin typeface="Times New Roman"/>
                          <a:ea typeface="Calibri"/>
                          <a:cs typeface="Times New Roman"/>
                        </a:rPr>
                        <a:t>314</a:t>
                      </a:r>
                      <a:endParaRPr lang="ru-RU" sz="2000" b="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233">
                <a:tc>
                  <a:txBody>
                    <a:bodyPr/>
                    <a:lstStyle/>
                    <a:p>
                      <a:pPr>
                        <a:lnSpc>
                          <a:spcPct val="115000"/>
                        </a:lnSpc>
                        <a:spcAft>
                          <a:spcPts val="0"/>
                        </a:spcAft>
                      </a:pPr>
                      <a:r>
                        <a:rPr lang="ru-RU" sz="2000" b="0">
                          <a:effectLst/>
                          <a:latin typeface="Times New Roman"/>
                          <a:ea typeface="Calibri"/>
                          <a:cs typeface="Times New Roman"/>
                        </a:rPr>
                        <a:t>Илистая</a:t>
                      </a:r>
                      <a:endParaRPr lang="ru-RU" sz="2000" b="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000" b="0" dirty="0">
                          <a:effectLst/>
                          <a:latin typeface="Times New Roman"/>
                          <a:ea typeface="Calibri"/>
                          <a:cs typeface="Times New Roman"/>
                        </a:rPr>
                        <a:t>220</a:t>
                      </a:r>
                      <a:endParaRPr lang="ru-RU" sz="2000" b="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233">
                <a:tc>
                  <a:txBody>
                    <a:bodyPr/>
                    <a:lstStyle/>
                    <a:p>
                      <a:pPr>
                        <a:lnSpc>
                          <a:spcPct val="115000"/>
                        </a:lnSpc>
                        <a:spcAft>
                          <a:spcPts val="0"/>
                        </a:spcAft>
                      </a:pPr>
                      <a:r>
                        <a:rPr lang="ru-RU" sz="2000" b="0" dirty="0" err="1">
                          <a:effectLst/>
                          <a:latin typeface="Times New Roman"/>
                          <a:ea typeface="Calibri"/>
                          <a:cs typeface="Times New Roman"/>
                        </a:rPr>
                        <a:t>Самарга</a:t>
                      </a:r>
                      <a:endParaRPr lang="ru-RU" sz="2000" b="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000" b="0" dirty="0">
                          <a:effectLst/>
                          <a:latin typeface="Times New Roman"/>
                          <a:ea typeface="Calibri"/>
                          <a:cs typeface="Times New Roman"/>
                        </a:rPr>
                        <a:t>218</a:t>
                      </a:r>
                      <a:endParaRPr lang="ru-RU" sz="2000" b="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28" name="Picture 4" descr="http://tur-otdyh.ru/wp-content/uploads/2013/01/Hank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888" y="1772816"/>
            <a:ext cx="5256584" cy="40324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28250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57807" y="4960747"/>
            <a:ext cx="6512511" cy="1143000"/>
          </a:xfrm>
        </p:spPr>
        <p:txBody>
          <a:bodyPr/>
          <a:lstStyle/>
          <a:p>
            <a:endParaRPr lang="ru-RU" dirty="0"/>
          </a:p>
        </p:txBody>
      </p:sp>
      <p:sp>
        <p:nvSpPr>
          <p:cNvPr id="3" name="Объект 2"/>
          <p:cNvSpPr>
            <a:spLocks noGrp="1"/>
          </p:cNvSpPr>
          <p:nvPr>
            <p:ph sz="quarter" idx="13"/>
          </p:nvPr>
        </p:nvSpPr>
        <p:spPr/>
        <p:txBody>
          <a:bodyPr/>
          <a:lstStyle/>
          <a:p>
            <a:endParaRPr lang="ru-RU"/>
          </a:p>
        </p:txBody>
      </p:sp>
      <p:pic>
        <p:nvPicPr>
          <p:cNvPr id="4" name="Picture 2" descr="http://www.vladivostokgid.ru/image/1331730178_343.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355976" y="116517"/>
            <a:ext cx="4513850" cy="2309576"/>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5089133" y="151126"/>
            <a:ext cx="1412503" cy="369332"/>
          </a:xfrm>
          <a:prstGeom prst="rect">
            <a:avLst/>
          </a:prstGeom>
        </p:spPr>
        <p:txBody>
          <a:bodyPr wrap="none">
            <a:spAutoFit/>
          </a:bodyPr>
          <a:lstStyle/>
          <a:p>
            <a:pPr lvl="0"/>
            <a:r>
              <a:rPr lang="ru-RU" b="1" dirty="0">
                <a:solidFill>
                  <a:srgbClr val="222222"/>
                </a:solidFill>
                <a:latin typeface="Times New Roman" panose="02020603050405020304" pitchFamily="18" charset="0"/>
                <a:cs typeface="Times New Roman" panose="02020603050405020304" pitchFamily="18" charset="0"/>
              </a:rPr>
              <a:t>Река Бикин</a:t>
            </a:r>
            <a:endParaRPr lang="ru-RU" b="1" dirty="0">
              <a:solidFill>
                <a:prstClr val="black"/>
              </a:solidFill>
              <a:latin typeface="Times New Roman" panose="02020603050405020304" pitchFamily="18" charset="0"/>
              <a:cs typeface="Times New Roman" panose="02020603050405020304" pitchFamily="18" charset="0"/>
            </a:endParaRPr>
          </a:p>
        </p:txBody>
      </p:sp>
      <p:pic>
        <p:nvPicPr>
          <p:cNvPr id="11266" name="Picture 2" descr="Река Илистая, Приморский край, Черниговка и Черниговский район"/>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19280" y="4608707"/>
            <a:ext cx="4020672" cy="2124238"/>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908908" y="4655164"/>
            <a:ext cx="1630126" cy="369332"/>
          </a:xfrm>
          <a:prstGeom prst="rect">
            <a:avLst/>
          </a:prstGeom>
        </p:spPr>
        <p:txBody>
          <a:bodyPr wrap="none">
            <a:spAutoFit/>
          </a:bodyPr>
          <a:lstStyle/>
          <a:p>
            <a:r>
              <a:rPr lang="ru-RU" b="1" dirty="0">
                <a:latin typeface="Times New Roman" panose="02020603050405020304" pitchFamily="18" charset="0"/>
                <a:cs typeface="Times New Roman" panose="02020603050405020304" pitchFamily="18" charset="0"/>
              </a:rPr>
              <a:t>Река Илистая</a:t>
            </a:r>
          </a:p>
        </p:txBody>
      </p:sp>
      <p:pic>
        <p:nvPicPr>
          <p:cNvPr id="11268" name="Picture 4" descr="Река Уссури, Приморский край, Кировский район"/>
          <p:cNvPicPr>
            <a:picLocks noChangeAspect="1" noChangeArrowheads="1"/>
          </p:cNvPicPr>
          <p:nvPr/>
        </p:nvPicPr>
        <p:blipFill>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19280" y="241086"/>
            <a:ext cx="4020672" cy="2179804"/>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179512" y="241086"/>
            <a:ext cx="1451936" cy="369332"/>
          </a:xfrm>
          <a:prstGeom prst="rect">
            <a:avLst/>
          </a:prstGeom>
        </p:spPr>
        <p:txBody>
          <a:bodyPr wrap="none">
            <a:spAutoFit/>
          </a:bodyPr>
          <a:lstStyle/>
          <a:p>
            <a:r>
              <a:rPr lang="ru-RU" b="1" dirty="0">
                <a:latin typeface="Times New Roman" panose="02020603050405020304" pitchFamily="18" charset="0"/>
                <a:cs typeface="Times New Roman" panose="02020603050405020304" pitchFamily="18" charset="0"/>
              </a:rPr>
              <a:t>Река Уссури</a:t>
            </a:r>
          </a:p>
        </p:txBody>
      </p:sp>
      <p:pic>
        <p:nvPicPr>
          <p:cNvPr id="11270" name="Picture 6" descr="Река Большая Уссурка, Приморский край, Красноармейский район"/>
          <p:cNvPicPr>
            <a:picLocks noChangeAspect="1" noChangeArrowheads="1"/>
          </p:cNvPicPr>
          <p:nvPr/>
        </p:nvPicPr>
        <p:blipFill>
          <a:blip r:embed="rId8">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83754" y="2541049"/>
            <a:ext cx="4056198" cy="1944214"/>
          </a:xfrm>
          <a:prstGeom prst="rect">
            <a:avLst/>
          </a:prstGeom>
          <a:noFill/>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a:off x="842629" y="2583080"/>
            <a:ext cx="2573974" cy="369332"/>
          </a:xfrm>
          <a:prstGeom prst="rect">
            <a:avLst/>
          </a:prstGeom>
        </p:spPr>
        <p:txBody>
          <a:bodyPr wrap="none">
            <a:spAutoFit/>
          </a:bodyPr>
          <a:lstStyle/>
          <a:p>
            <a:r>
              <a:rPr lang="ru-RU" b="1" dirty="0">
                <a:latin typeface="Times New Roman" panose="02020603050405020304" pitchFamily="18" charset="0"/>
                <a:cs typeface="Times New Roman" panose="02020603050405020304" pitchFamily="18" charset="0"/>
              </a:rPr>
              <a:t>Река Большая Уссурка</a:t>
            </a:r>
          </a:p>
        </p:txBody>
      </p:sp>
      <p:pic>
        <p:nvPicPr>
          <p:cNvPr id="11272" name="Picture 8" descr="Река Арсеньевка, Приморский край"/>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47914" y="2583080"/>
            <a:ext cx="4493927" cy="1960247"/>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a:off x="5795383" y="2597517"/>
            <a:ext cx="1958485" cy="369332"/>
          </a:xfrm>
          <a:prstGeom prst="rect">
            <a:avLst/>
          </a:prstGeom>
        </p:spPr>
        <p:txBody>
          <a:bodyPr wrap="none">
            <a:spAutoFit/>
          </a:bodyPr>
          <a:lstStyle/>
          <a:p>
            <a:r>
              <a:rPr lang="ru-RU" b="1" dirty="0">
                <a:latin typeface="Times New Roman" panose="02020603050405020304" pitchFamily="18" charset="0"/>
                <a:cs typeface="Times New Roman" panose="02020603050405020304" pitchFamily="18" charset="0"/>
              </a:rPr>
              <a:t>Река </a:t>
            </a:r>
            <a:r>
              <a:rPr lang="ru-RU" b="1" dirty="0" err="1">
                <a:latin typeface="Times New Roman" panose="02020603050405020304" pitchFamily="18" charset="0"/>
                <a:cs typeface="Times New Roman" panose="02020603050405020304" pitchFamily="18" charset="0"/>
              </a:rPr>
              <a:t>Арсеньевка</a:t>
            </a:r>
            <a:endParaRPr lang="ru-RU" b="1" dirty="0">
              <a:latin typeface="Times New Roman" panose="02020603050405020304" pitchFamily="18" charset="0"/>
              <a:cs typeface="Times New Roman" panose="02020603050405020304" pitchFamily="18" charset="0"/>
            </a:endParaRPr>
          </a:p>
        </p:txBody>
      </p:sp>
      <p:pic>
        <p:nvPicPr>
          <p:cNvPr id="11274" name="Picture 10" descr="Самарга"/>
          <p:cNvPicPr>
            <a:picLocks noChangeAspect="1" noChangeArrowheads="1"/>
          </p:cNvPicPr>
          <p:nvPr/>
        </p:nvPicPr>
        <p:blipFill>
          <a:blip r:embed="rId11">
            <a:extLst>
              <a:ext uri="{BEBA8EAE-BF5A-486C-A8C5-ECC9F3942E4B}">
                <a14:imgProps xmlns:a14="http://schemas.microsoft.com/office/drawing/2010/main">
                  <a14:imgLayer r:embed="rId1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355975" y="4655163"/>
            <a:ext cx="4485865" cy="2077781"/>
          </a:xfrm>
          <a:prstGeom prst="rect">
            <a:avLst/>
          </a:prstGeom>
          <a:noFill/>
          <a:extLst>
            <a:ext uri="{909E8E84-426E-40DD-AFC4-6F175D3DCCD1}">
              <a14:hiddenFill xmlns:a14="http://schemas.microsoft.com/office/drawing/2010/main">
                <a:solidFill>
                  <a:srgbClr val="FFFFFF"/>
                </a:solidFill>
              </a14:hiddenFill>
            </a:ext>
          </a:extLst>
        </p:spPr>
      </p:pic>
      <p:pic>
        <p:nvPicPr>
          <p:cNvPr id="11277" name="Picture 1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78218" y="4637077"/>
            <a:ext cx="1719263" cy="48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94033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0"/>
            <a:ext cx="6512511" cy="792088"/>
          </a:xfrm>
        </p:spPr>
        <p:txBody>
          <a:bodyPr/>
          <a:lstStyle/>
          <a:p>
            <a:pPr marL="0" indent="0">
              <a:buNone/>
            </a:pPr>
            <a:r>
              <a:rPr lang="ru-RU" dirty="0" smtClean="0">
                <a:solidFill>
                  <a:srgbClr val="FF0000"/>
                </a:solidFill>
                <a:latin typeface="Monotype Corsiva" panose="03010101010201010101" pitchFamily="66" charset="0"/>
              </a:rPr>
              <a:t>Уссурийская тайга</a:t>
            </a:r>
            <a:endParaRPr lang="ru-RU" dirty="0">
              <a:solidFill>
                <a:srgbClr val="FF0000"/>
              </a:solidFill>
              <a:latin typeface="Monotype Corsiva" panose="03010101010201010101" pitchFamily="66" charset="0"/>
            </a:endParaRPr>
          </a:p>
        </p:txBody>
      </p:sp>
      <p:sp>
        <p:nvSpPr>
          <p:cNvPr id="3" name="Объект 2"/>
          <p:cNvSpPr>
            <a:spLocks noGrp="1"/>
          </p:cNvSpPr>
          <p:nvPr>
            <p:ph sz="quarter" idx="13"/>
          </p:nvPr>
        </p:nvSpPr>
        <p:spPr>
          <a:xfrm>
            <a:off x="5166742" y="692696"/>
            <a:ext cx="3869754" cy="6048672"/>
          </a:xfrm>
        </p:spPr>
        <p:txBody>
          <a:bodyPr>
            <a:normAutofit fontScale="92500" lnSpcReduction="10000"/>
          </a:bodyPr>
          <a:lstStyle/>
          <a:p>
            <a:pPr marL="0" indent="0">
              <a:buNone/>
            </a:pPr>
            <a:r>
              <a:rPr lang="ru-RU" dirty="0" smtClean="0"/>
              <a:t> </a:t>
            </a:r>
            <a:r>
              <a:rPr lang="ru-RU" sz="2800" dirty="0" smtClean="0">
                <a:latin typeface="Times New Roman" panose="02020603050405020304" pitchFamily="18" charset="0"/>
                <a:cs typeface="Times New Roman" panose="02020603050405020304" pitchFamily="18" charset="0"/>
              </a:rPr>
              <a:t>Более 2/3 территории Приморья занимает знаменитая уссурийская тайга с кедрово-широколиственными лесами. Общее число видов высших растений насчитывает около 3000. Из них более 60 видов эндемиков, много реликтовых растений, 150 видов редких и исчезающих. Широко распространены лианы винограда амурского, лимонника, актинидии.</a:t>
            </a:r>
            <a:endParaRPr lang="ru-RU" sz="2800" dirty="0">
              <a:latin typeface="Times New Roman" panose="02020603050405020304" pitchFamily="18" charset="0"/>
              <a:cs typeface="Times New Roman" panose="02020603050405020304" pitchFamily="18" charset="0"/>
            </a:endParaRPr>
          </a:p>
        </p:txBody>
      </p:sp>
      <p:pic>
        <p:nvPicPr>
          <p:cNvPr id="12290" name="Picture 2" descr="http://www.foto-video.ru/images/Lyskin_dalniy_vostok/sihote_alyn_sverhu.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764704"/>
            <a:ext cx="4987230" cy="3528392"/>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http://evanmed.ru/wp-content/uploads/cache/4152_NpAdvHove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1720" y="4473534"/>
            <a:ext cx="1399922" cy="2320496"/>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http://supersadovod.ru/wp-content/uploads/2013/08/Primorskay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2566" y="4599674"/>
            <a:ext cx="1584176" cy="2059478"/>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http://pihtahvoya.ru/images/amurskii-vinograd.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512" y="4608412"/>
            <a:ext cx="1728191" cy="20507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31940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47664" y="14330"/>
            <a:ext cx="6512511" cy="822382"/>
          </a:xfrm>
        </p:spPr>
        <p:txBody>
          <a:bodyPr/>
          <a:lstStyle/>
          <a:p>
            <a:pPr marL="0" indent="0">
              <a:buNone/>
            </a:pPr>
            <a:r>
              <a:rPr lang="ru-RU" dirty="0" smtClean="0">
                <a:solidFill>
                  <a:srgbClr val="FF0000"/>
                </a:solidFill>
                <a:latin typeface="Monotype Corsiva" panose="03010101010201010101" pitchFamily="66" charset="0"/>
              </a:rPr>
              <a:t>Растительность</a:t>
            </a:r>
            <a:endParaRPr lang="ru-RU" dirty="0">
              <a:solidFill>
                <a:srgbClr val="FF0000"/>
              </a:solidFill>
              <a:latin typeface="Monotype Corsiva" panose="03010101010201010101" pitchFamily="66" charset="0"/>
            </a:endParaRPr>
          </a:p>
        </p:txBody>
      </p:sp>
      <p:sp>
        <p:nvSpPr>
          <p:cNvPr id="3" name="Объект 2"/>
          <p:cNvSpPr>
            <a:spLocks noGrp="1"/>
          </p:cNvSpPr>
          <p:nvPr>
            <p:ph sz="quarter" idx="13"/>
          </p:nvPr>
        </p:nvSpPr>
        <p:spPr>
          <a:xfrm>
            <a:off x="107504" y="836712"/>
            <a:ext cx="4968552" cy="5832648"/>
          </a:xfrm>
        </p:spPr>
        <p:txBody>
          <a:bodyPr>
            <a:normAutofit fontScale="92500" lnSpcReduction="10000"/>
          </a:bodyPr>
          <a:lstStyle/>
          <a:p>
            <a:pPr marL="0" indent="0">
              <a:buNone/>
            </a:pPr>
            <a:r>
              <a:rPr lang="ru-RU" dirty="0" smtClean="0"/>
              <a:t> </a:t>
            </a:r>
            <a:r>
              <a:rPr lang="ru-RU" sz="2400" dirty="0" smtClean="0">
                <a:latin typeface="Times New Roman" panose="02020603050405020304" pitchFamily="18" charset="0"/>
                <a:cs typeface="Times New Roman" panose="02020603050405020304" pitchFamily="18" charset="0"/>
              </a:rPr>
              <a:t>Известный путешественник, Комаров исследователь Дальнего Востока так писал об уссурийской тайге: «Север и юг соединили здесь, кажется, все свои силы для того, чтобы создать этот лес, не имеющий себе равных на всей планете. Вы видите, как раскидистая ель, растение сурового севера, обвивается толстой лозой дикого винограда, как приземистая пихта, это детище северной тундры, растёт рядом  с маньчжурским орехом, сосна и кедр сплетают свои ветви с красивыми листьями бархатного дерева, берёза и липа переплетаются с рябиной и тисом остроконечным, громадные ивы и вязы растут вперемешку с абрикосом и персиком, маньчжурская аралия таится под сенью широколиственного клёна».</a:t>
            </a:r>
            <a:endParaRPr lang="ru-RU" sz="2400" dirty="0">
              <a:latin typeface="Times New Roman" panose="02020603050405020304" pitchFamily="18" charset="0"/>
              <a:cs typeface="Times New Roman" panose="02020603050405020304" pitchFamily="18" charset="0"/>
            </a:endParaRPr>
          </a:p>
        </p:txBody>
      </p:sp>
      <p:pic>
        <p:nvPicPr>
          <p:cNvPr id="13314" name="Picture 2" descr="http://900igr.net/datai/geografija/Morja-Dalnego-Vostoka/0005-008-Raznoobrazie-prirodnykh-zon-sledstvie-geograficheskogo-polozhenij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836712"/>
            <a:ext cx="3810000"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89722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116632"/>
            <a:ext cx="5940152" cy="924066"/>
          </a:xfrm>
        </p:spPr>
        <p:txBody>
          <a:bodyPr/>
          <a:lstStyle/>
          <a:p>
            <a:pPr marL="0" indent="0" algn="l">
              <a:buNone/>
            </a:pPr>
            <a:r>
              <a:rPr lang="ru-RU" dirty="0" smtClean="0">
                <a:solidFill>
                  <a:srgbClr val="FF0000"/>
                </a:solidFill>
                <a:latin typeface="Monotype Corsiva" panose="03010101010201010101" pitchFamily="66" charset="0"/>
              </a:rPr>
              <a:t>Водная растительность</a:t>
            </a:r>
            <a:endParaRPr lang="ru-RU" dirty="0">
              <a:solidFill>
                <a:srgbClr val="FF0000"/>
              </a:solidFill>
              <a:latin typeface="Monotype Corsiva" panose="03010101010201010101" pitchFamily="66" charset="0"/>
            </a:endParaRPr>
          </a:p>
        </p:txBody>
      </p:sp>
      <p:sp>
        <p:nvSpPr>
          <p:cNvPr id="3" name="Объект 2"/>
          <p:cNvSpPr>
            <a:spLocks noGrp="1"/>
          </p:cNvSpPr>
          <p:nvPr>
            <p:ph sz="quarter" idx="13"/>
          </p:nvPr>
        </p:nvSpPr>
        <p:spPr>
          <a:xfrm>
            <a:off x="179512" y="980728"/>
            <a:ext cx="8784976" cy="5145435"/>
          </a:xfrm>
        </p:spPr>
        <p:txBody>
          <a:bodyPr/>
          <a:lstStyle/>
          <a:p>
            <a:pPr marL="0" indent="0">
              <a:buNone/>
            </a:pPr>
            <a:r>
              <a:rPr lang="ru-RU" dirty="0" smtClean="0"/>
              <a:t> </a:t>
            </a:r>
            <a:r>
              <a:rPr lang="ru-RU" sz="2800" dirty="0" smtClean="0">
                <a:latin typeface="Times New Roman" panose="02020603050405020304" pitchFamily="18" charset="0"/>
                <a:cs typeface="Times New Roman" panose="02020603050405020304" pitchFamily="18" charset="0"/>
              </a:rPr>
              <a:t>Своеобразна растительность низких берегов озера </a:t>
            </a:r>
            <a:r>
              <a:rPr lang="ru-RU" sz="2800" dirty="0" err="1" smtClean="0">
                <a:latin typeface="Times New Roman" panose="02020603050405020304" pitchFamily="18" charset="0"/>
                <a:cs typeface="Times New Roman" panose="02020603050405020304" pitchFamily="18" charset="0"/>
              </a:rPr>
              <a:t>Ханка</a:t>
            </a:r>
            <a:r>
              <a:rPr lang="ru-RU" sz="2800" dirty="0" smtClean="0">
                <a:latin typeface="Times New Roman" panose="02020603050405020304" pitchFamily="18" charset="0"/>
                <a:cs typeface="Times New Roman" panose="02020603050405020304" pitchFamily="18" charset="0"/>
              </a:rPr>
              <a:t>. Оно окружено широкой полосой плавней, образованных зарослями тростника, рогоза, камыша, </a:t>
            </a:r>
            <a:r>
              <a:rPr lang="ru-RU" sz="2800" dirty="0" err="1" smtClean="0">
                <a:latin typeface="Times New Roman" panose="02020603050405020304" pitchFamily="18" charset="0"/>
                <a:cs typeface="Times New Roman" panose="02020603050405020304" pitchFamily="18" charset="0"/>
              </a:rPr>
              <a:t>цицании</a:t>
            </a:r>
            <a:r>
              <a:rPr lang="ru-RU" sz="2800" dirty="0" smtClean="0">
                <a:latin typeface="Times New Roman" panose="02020603050405020304" pitchFamily="18" charset="0"/>
                <a:cs typeface="Times New Roman" panose="02020603050405020304" pitchFamily="18" charset="0"/>
              </a:rPr>
              <a:t>, аира, а так же водных растений теплолюбивых субтропических видов: лотоса, </a:t>
            </a:r>
            <a:r>
              <a:rPr lang="ru-RU" sz="2800" dirty="0" err="1" smtClean="0">
                <a:latin typeface="Times New Roman" panose="02020603050405020304" pitchFamily="18" charset="0"/>
                <a:cs typeface="Times New Roman" panose="02020603050405020304" pitchFamily="18" charset="0"/>
              </a:rPr>
              <a:t>эвриалы</a:t>
            </a:r>
            <a:r>
              <a:rPr lang="ru-RU" sz="2800" dirty="0" smtClean="0">
                <a:latin typeface="Times New Roman" panose="02020603050405020304" pitchFamily="18" charset="0"/>
                <a:cs typeface="Times New Roman" panose="02020603050405020304" pitchFamily="18" charset="0"/>
              </a:rPr>
              <a:t> устрашающей, </a:t>
            </a:r>
            <a:r>
              <a:rPr lang="ru-RU" sz="2800" dirty="0" err="1" smtClean="0">
                <a:latin typeface="Times New Roman" panose="02020603050405020304" pitchFamily="18" charset="0"/>
                <a:cs typeface="Times New Roman" panose="02020603050405020304" pitchFamily="18" charset="0"/>
              </a:rPr>
              <a:t>бразении</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Шребера</a:t>
            </a:r>
            <a:r>
              <a:rPr lang="ru-RU" sz="2800" dirty="0" smtClean="0">
                <a:latin typeface="Times New Roman" panose="02020603050405020304" pitchFamily="18" charset="0"/>
                <a:cs typeface="Times New Roman" panose="02020603050405020304" pitchFamily="18" charset="0"/>
              </a:rPr>
              <a:t>.</a:t>
            </a:r>
            <a:endParaRPr lang="ru-RU" sz="2800" dirty="0">
              <a:latin typeface="Times New Roman" panose="02020603050405020304" pitchFamily="18" charset="0"/>
              <a:cs typeface="Times New Roman" panose="02020603050405020304" pitchFamily="18" charset="0"/>
            </a:endParaRPr>
          </a:p>
        </p:txBody>
      </p:sp>
      <p:pic>
        <p:nvPicPr>
          <p:cNvPr id="14338" name="Picture 2" descr="http://svprim.ru/red/pics/nelumbo.jpg"/>
          <p:cNvPicPr>
            <a:picLocks noChangeAspect="1" noChangeArrowheads="1"/>
          </p:cNvPicPr>
          <p:nvPr/>
        </p:nvPicPr>
        <p:blipFill rotWithShape="1">
          <a:blip r:embed="rId2">
            <a:extLst>
              <a:ext uri="{28A0092B-C50C-407E-A947-70E740481C1C}">
                <a14:useLocalDpi xmlns:a14="http://schemas.microsoft.com/office/drawing/2010/main" val="0"/>
              </a:ext>
            </a:extLst>
          </a:blip>
          <a:srcRect l="14603"/>
          <a:stretch/>
        </p:blipFill>
        <p:spPr bwMode="auto">
          <a:xfrm>
            <a:off x="179512" y="3718854"/>
            <a:ext cx="3402533" cy="2988283"/>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http://lovedacha.ru/files/Evriala_cveto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3107" y="3629385"/>
            <a:ext cx="2232248" cy="3040322"/>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http://www.pro-landshaft.ru/upload/medialibrary/794/ld_brasenia_schreberi.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912" y="3718854"/>
            <a:ext cx="2857500" cy="2973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89476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467545" y="116632"/>
            <a:ext cx="8676455" cy="4089608"/>
          </a:xfrm>
        </p:spPr>
        <p:txBody>
          <a:bodyPr>
            <a:normAutofit/>
          </a:bodyPr>
          <a:lstStyle/>
          <a:p>
            <a:pPr marL="45720" indent="0">
              <a:buNone/>
            </a:pPr>
            <a:r>
              <a:rPr lang="ru-RU" sz="2800" dirty="0" smtClean="0">
                <a:solidFill>
                  <a:srgbClr val="002060"/>
                </a:solidFill>
                <a:latin typeface="Times New Roman" panose="02020603050405020304" pitchFamily="18" charset="0"/>
                <a:cs typeface="Times New Roman" panose="02020603050405020304" pitchFamily="18" charset="0"/>
              </a:rPr>
              <a:t>Я хочу </a:t>
            </a:r>
            <a:r>
              <a:rPr lang="ru-RU" sz="2800" dirty="0" smtClean="0">
                <a:solidFill>
                  <a:srgbClr val="002060"/>
                </a:solidFill>
                <a:latin typeface="Times New Roman" panose="02020603050405020304" pitchFamily="18" charset="0"/>
                <a:cs typeface="Times New Roman" panose="02020603050405020304" pitchFamily="18" charset="0"/>
              </a:rPr>
              <a:t>познакомить вас с книгами о </a:t>
            </a:r>
            <a:r>
              <a:rPr lang="ru-RU" sz="2800" dirty="0" smtClean="0">
                <a:solidFill>
                  <a:srgbClr val="002060"/>
                </a:solidFill>
                <a:latin typeface="Times New Roman" panose="02020603050405020304" pitchFamily="18" charset="0"/>
                <a:cs typeface="Times New Roman" panose="02020603050405020304" pitchFamily="18" charset="0"/>
              </a:rPr>
              <a:t>нашем удивительном Приморском крае. Начну </a:t>
            </a:r>
            <a:r>
              <a:rPr lang="ru-RU" sz="2800" dirty="0" smtClean="0">
                <a:solidFill>
                  <a:srgbClr val="002060"/>
                </a:solidFill>
                <a:latin typeface="Times New Roman" panose="02020603050405020304" pitchFamily="18" charset="0"/>
                <a:cs typeface="Times New Roman" panose="02020603050405020304" pitchFamily="18" charset="0"/>
              </a:rPr>
              <a:t>свою презентацию словами замечательных людей: Михаила Васильевича Ломоносова и Константина Георгиевича Паустовского.</a:t>
            </a:r>
            <a:endParaRPr lang="ru-RU" sz="2800" dirty="0">
              <a:solidFill>
                <a:srgbClr val="002060"/>
              </a:solidFill>
              <a:latin typeface="Times New Roman" panose="02020603050405020304" pitchFamily="18" charset="0"/>
              <a:cs typeface="Times New Roman" panose="02020603050405020304" pitchFamily="18" charset="0"/>
            </a:endParaRPr>
          </a:p>
        </p:txBody>
      </p:sp>
      <p:pic>
        <p:nvPicPr>
          <p:cNvPr id="1028" name="Picture 4" descr="http://i.rdrom.ru/pubs/4483/19031/466842.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115617" y="2325662"/>
            <a:ext cx="6048672" cy="42927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40617115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625" y="116632"/>
            <a:ext cx="8876855" cy="648072"/>
          </a:xfrm>
        </p:spPr>
        <p:txBody>
          <a:bodyPr>
            <a:normAutofit fontScale="90000"/>
          </a:bodyPr>
          <a:lstStyle/>
          <a:p>
            <a:pPr marL="0" indent="0">
              <a:buNone/>
            </a:pPr>
            <a:r>
              <a:rPr lang="ru-RU" dirty="0">
                <a:solidFill>
                  <a:srgbClr val="FF0000"/>
                </a:solidFill>
                <a:latin typeface="Monotype Corsiva" panose="03010101010201010101" pitchFamily="66" charset="0"/>
                <a:cs typeface="Times New Roman" panose="02020603050405020304" pitchFamily="18" charset="0"/>
              </a:rPr>
              <a:t>Приморье – </a:t>
            </a:r>
            <a:r>
              <a:rPr lang="ru-RU" dirty="0" smtClean="0">
                <a:solidFill>
                  <a:srgbClr val="FF0000"/>
                </a:solidFill>
                <a:latin typeface="Monotype Corsiva" panose="03010101010201010101" pitchFamily="66" charset="0"/>
                <a:cs typeface="Times New Roman" panose="02020603050405020304" pitchFamily="18" charset="0"/>
              </a:rPr>
              <a:t>удивительное место </a:t>
            </a:r>
            <a:r>
              <a:rPr lang="ru-RU" dirty="0">
                <a:solidFill>
                  <a:srgbClr val="FF0000"/>
                </a:solidFill>
                <a:latin typeface="Monotype Corsiva" panose="03010101010201010101" pitchFamily="66" charset="0"/>
                <a:cs typeface="Times New Roman" panose="02020603050405020304" pitchFamily="18" charset="0"/>
              </a:rPr>
              <a:t>планеты</a:t>
            </a:r>
            <a:endParaRPr lang="ru-RU" dirty="0">
              <a:solidFill>
                <a:srgbClr val="FF0000"/>
              </a:solidFill>
              <a:latin typeface="Monotype Corsiva" panose="03010101010201010101" pitchFamily="66" charset="0"/>
            </a:endParaRPr>
          </a:p>
        </p:txBody>
      </p:sp>
      <p:sp>
        <p:nvSpPr>
          <p:cNvPr id="3" name="Объект 2"/>
          <p:cNvSpPr>
            <a:spLocks noGrp="1"/>
          </p:cNvSpPr>
          <p:nvPr>
            <p:ph sz="quarter" idx="13"/>
          </p:nvPr>
        </p:nvSpPr>
        <p:spPr>
          <a:xfrm>
            <a:off x="107504" y="3212976"/>
            <a:ext cx="9036496" cy="3528392"/>
          </a:xfrm>
        </p:spPr>
        <p:txBody>
          <a:bodyPr>
            <a:normAutofit/>
          </a:bodyPr>
          <a:lstStyle/>
          <a:p>
            <a:pPr marL="0" indent="0">
              <a:buNone/>
            </a:pPr>
            <a:r>
              <a:rPr lang="ru-RU" sz="2800" dirty="0">
                <a:latin typeface="Times New Roman" panose="02020603050405020304" pitchFamily="18" charset="0"/>
                <a:cs typeface="Times New Roman" panose="02020603050405020304" pitchFamily="18" charset="0"/>
              </a:rPr>
              <a:t>Г</a:t>
            </a:r>
            <a:r>
              <a:rPr lang="ru-RU" sz="2800" dirty="0" smtClean="0">
                <a:latin typeface="Times New Roman" panose="02020603050405020304" pitchFamily="18" charset="0"/>
                <a:cs typeface="Times New Roman" panose="02020603050405020304" pitchFamily="18" charset="0"/>
              </a:rPr>
              <a:t>де под одним солнцем живут животные разных климатических зон. На один солонец выходят северный великан - лось и южный красавец – пятнистый олень. На скалах вы можете встретить обычную для Сибири – кабаргу и редкого скалолаза – амурского горала. На один камень выползает к холодам – гадюка и субтропический – амурский полоз. Край – единственное место на планете, где живут 2 вида медведей: бурый и гималайский.</a:t>
            </a:r>
            <a:endParaRPr lang="ru-RU" sz="2800" dirty="0">
              <a:latin typeface="Times New Roman" panose="02020603050405020304" pitchFamily="18" charset="0"/>
              <a:cs typeface="Times New Roman" panose="02020603050405020304" pitchFamily="18" charset="0"/>
            </a:endParaRPr>
          </a:p>
        </p:txBody>
      </p:sp>
      <p:pic>
        <p:nvPicPr>
          <p:cNvPr id="16386" name="Picture 2" descr="http://chihuashki.ru/sites/default/files/images/u10/elk2.jpg"/>
          <p:cNvPicPr>
            <a:picLocks noChangeAspect="1" noChangeArrowheads="1"/>
          </p:cNvPicPr>
          <p:nvPr/>
        </p:nvPicPr>
        <p:blipFill rotWithShape="1">
          <a:blip r:embed="rId2">
            <a:extLst>
              <a:ext uri="{28A0092B-C50C-407E-A947-70E740481C1C}">
                <a14:useLocalDpi xmlns:a14="http://schemas.microsoft.com/office/drawing/2010/main" val="0"/>
              </a:ext>
            </a:extLst>
          </a:blip>
          <a:srcRect l="10096" t="7819" r="4361" b="10194"/>
          <a:stretch/>
        </p:blipFill>
        <p:spPr bwMode="auto">
          <a:xfrm>
            <a:off x="683568" y="853890"/>
            <a:ext cx="3517052" cy="2526375"/>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Подборка &quot;Олени и лоси&quot;"/>
          <p:cNvPicPr>
            <a:picLocks noChangeAspect="1" noChangeArrowheads="1"/>
          </p:cNvPicPr>
          <p:nvPr/>
        </p:nvPicPr>
        <p:blipFill rotWithShape="1">
          <a:blip r:embed="rId3">
            <a:extLst>
              <a:ext uri="{28A0092B-C50C-407E-A947-70E740481C1C}">
                <a14:useLocalDpi xmlns:a14="http://schemas.microsoft.com/office/drawing/2010/main" val="0"/>
              </a:ext>
            </a:extLst>
          </a:blip>
          <a:srcRect b="11739"/>
          <a:stretch/>
        </p:blipFill>
        <p:spPr bwMode="auto">
          <a:xfrm>
            <a:off x="4716016" y="820935"/>
            <a:ext cx="3916091" cy="25922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618998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sz="quarter" idx="13"/>
          </p:nvPr>
        </p:nvSpPr>
        <p:spPr/>
        <p:txBody>
          <a:bodyPr/>
          <a:lstStyle/>
          <a:p>
            <a:endParaRPr lang="ru-RU" dirty="0"/>
          </a:p>
        </p:txBody>
      </p:sp>
      <p:pic>
        <p:nvPicPr>
          <p:cNvPr id="17410" name="Picture 2" descr="Журнал Охотничий двор"/>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t="38792" b="15919"/>
          <a:stretch/>
        </p:blipFill>
        <p:spPr bwMode="auto">
          <a:xfrm>
            <a:off x="44185" y="3550413"/>
            <a:ext cx="4455808" cy="3162687"/>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6" descr="http://www.phunters.com/upload/blogs/1589/9f5f61db769215e4734b47d6e59b7986.jpg"/>
          <p:cNvPicPr>
            <a:picLocks noChangeAspect="1" noChangeArrowheads="1"/>
          </p:cNvPicPr>
          <p:nvPr/>
        </p:nvPicPr>
        <p:blipFill rotWithShape="1">
          <a:blip r:embed="rId4">
            <a:extLst>
              <a:ext uri="{28A0092B-C50C-407E-A947-70E740481C1C}">
                <a14:useLocalDpi xmlns:a14="http://schemas.microsoft.com/office/drawing/2010/main" val="0"/>
              </a:ext>
            </a:extLst>
          </a:blip>
          <a:srcRect l="12307" t="9540" r="34354"/>
          <a:stretch/>
        </p:blipFill>
        <p:spPr bwMode="auto">
          <a:xfrm>
            <a:off x="25132" y="98832"/>
            <a:ext cx="3358249" cy="3416424"/>
          </a:xfrm>
          <a:prstGeom prst="rect">
            <a:avLst/>
          </a:prstGeom>
          <a:noFill/>
          <a:extLst>
            <a:ext uri="{909E8E84-426E-40DD-AFC4-6F175D3DCCD1}">
              <a14:hiddenFill xmlns:a14="http://schemas.microsoft.com/office/drawing/2010/main">
                <a:solidFill>
                  <a:srgbClr val="FFFFFF"/>
                </a:solidFill>
              </a14:hiddenFill>
            </a:ext>
          </a:extLst>
        </p:spPr>
      </p:pic>
      <p:pic>
        <p:nvPicPr>
          <p:cNvPr id="17416" name="Picture 8" descr="http://all-about-russia.ru/nature/animal/brown_bear/brown_bear8.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l="27185" r="3787"/>
          <a:stretch/>
        </p:blipFill>
        <p:spPr bwMode="auto">
          <a:xfrm>
            <a:off x="3563888" y="98832"/>
            <a:ext cx="4407912" cy="2956674"/>
          </a:xfrm>
          <a:prstGeom prst="rect">
            <a:avLst/>
          </a:prstGeom>
          <a:noFill/>
          <a:extLst>
            <a:ext uri="{909E8E84-426E-40DD-AFC4-6F175D3DCCD1}">
              <a14:hiddenFill xmlns:a14="http://schemas.microsoft.com/office/drawing/2010/main">
                <a:solidFill>
                  <a:srgbClr val="FFFFFF"/>
                </a:solidFill>
              </a14:hiddenFill>
            </a:ext>
          </a:extLst>
        </p:spPr>
      </p:pic>
      <p:pic>
        <p:nvPicPr>
          <p:cNvPr id="17418" name="Picture 10" descr="http://900igr.net/datas/zhivotnye/KHischniki-2.files/0022-022-Gimalajskij-medved.jpg"/>
          <p:cNvPicPr>
            <a:picLocks noChangeAspect="1" noChangeArrowheads="1"/>
          </p:cNvPicPr>
          <p:nvPr/>
        </p:nvPicPr>
        <p:blipFill rotWithShape="1">
          <a:blip r:embed="rId7">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val="0"/>
              </a:ext>
            </a:extLst>
          </a:blip>
          <a:srcRect l="19305" t="5085" r="28867" b="24376"/>
          <a:stretch/>
        </p:blipFill>
        <p:spPr bwMode="auto">
          <a:xfrm>
            <a:off x="5070783" y="3195616"/>
            <a:ext cx="3554362" cy="36281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44693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1052736"/>
            <a:ext cx="8352927" cy="5328592"/>
          </a:xfrm>
        </p:spPr>
        <p:txBody>
          <a:bodyPr>
            <a:normAutofit/>
          </a:bodyPr>
          <a:lstStyle/>
          <a:p>
            <a:pPr marL="0" indent="0" algn="ctr">
              <a:buNone/>
            </a:pPr>
            <a:r>
              <a:rPr lang="ru-RU" sz="5400" dirty="0">
                <a:solidFill>
                  <a:srgbClr val="FF0000"/>
                </a:solidFill>
                <a:latin typeface="Monotype Corsiva" panose="03010101010201010101" pitchFamily="66" charset="0"/>
                <a:cs typeface="Times New Roman" panose="02020603050405020304" pitchFamily="18" charset="0"/>
              </a:rPr>
              <a:t>Для сохранения </a:t>
            </a:r>
            <a:r>
              <a:rPr lang="ru-RU" sz="5400" dirty="0" smtClean="0">
                <a:solidFill>
                  <a:srgbClr val="FF0000"/>
                </a:solidFill>
                <a:latin typeface="Monotype Corsiva" panose="03010101010201010101" pitchFamily="66" charset="0"/>
                <a:cs typeface="Times New Roman" panose="02020603050405020304" pitchFamily="18" charset="0"/>
              </a:rPr>
              <a:t/>
            </a:r>
            <a:br>
              <a:rPr lang="ru-RU" sz="5400" dirty="0" smtClean="0">
                <a:solidFill>
                  <a:srgbClr val="FF0000"/>
                </a:solidFill>
                <a:latin typeface="Monotype Corsiva" panose="03010101010201010101" pitchFamily="66" charset="0"/>
                <a:cs typeface="Times New Roman" panose="02020603050405020304" pitchFamily="18" charset="0"/>
              </a:rPr>
            </a:br>
            <a:r>
              <a:rPr lang="ru-RU" sz="5400" dirty="0" smtClean="0">
                <a:solidFill>
                  <a:srgbClr val="FF0000"/>
                </a:solidFill>
                <a:latin typeface="Monotype Corsiva" panose="03010101010201010101" pitchFamily="66" charset="0"/>
                <a:cs typeface="Times New Roman" panose="02020603050405020304" pitchFamily="18" charset="0"/>
              </a:rPr>
              <a:t>всех </a:t>
            </a:r>
            <a:r>
              <a:rPr lang="ru-RU" sz="5400" dirty="0">
                <a:solidFill>
                  <a:srgbClr val="FF0000"/>
                </a:solidFill>
                <a:latin typeface="Monotype Corsiva" panose="03010101010201010101" pitchFamily="66" charset="0"/>
                <a:cs typeface="Times New Roman" panose="02020603050405020304" pitchFamily="18" charset="0"/>
              </a:rPr>
              <a:t>этих видов </a:t>
            </a:r>
            <a:r>
              <a:rPr lang="ru-RU" sz="5400" dirty="0" smtClean="0">
                <a:solidFill>
                  <a:srgbClr val="FF0000"/>
                </a:solidFill>
                <a:latin typeface="Monotype Corsiva" panose="03010101010201010101" pitchFamily="66" charset="0"/>
                <a:cs typeface="Times New Roman" panose="02020603050405020304" pitchFamily="18" charset="0"/>
              </a:rPr>
              <a:t/>
            </a:r>
            <a:br>
              <a:rPr lang="ru-RU" sz="5400" dirty="0" smtClean="0">
                <a:solidFill>
                  <a:srgbClr val="FF0000"/>
                </a:solidFill>
                <a:latin typeface="Monotype Corsiva" panose="03010101010201010101" pitchFamily="66" charset="0"/>
                <a:cs typeface="Times New Roman" panose="02020603050405020304" pitchFamily="18" charset="0"/>
              </a:rPr>
            </a:br>
            <a:r>
              <a:rPr lang="ru-RU" sz="5400" dirty="0" smtClean="0">
                <a:solidFill>
                  <a:srgbClr val="FF0000"/>
                </a:solidFill>
                <a:latin typeface="Monotype Corsiva" panose="03010101010201010101" pitchFamily="66" charset="0"/>
                <a:cs typeface="Times New Roman" panose="02020603050405020304" pitchFamily="18" charset="0"/>
              </a:rPr>
              <a:t>в </a:t>
            </a:r>
            <a:r>
              <a:rPr lang="ru-RU" sz="5400" dirty="0">
                <a:solidFill>
                  <a:srgbClr val="FF0000"/>
                </a:solidFill>
                <a:latin typeface="Monotype Corsiva" panose="03010101010201010101" pitchFamily="66" charset="0"/>
                <a:cs typeface="Times New Roman" panose="02020603050405020304" pitchFamily="18" charset="0"/>
              </a:rPr>
              <a:t>Приморье </a:t>
            </a:r>
            <a:r>
              <a:rPr lang="ru-RU" sz="5400" dirty="0" smtClean="0">
                <a:solidFill>
                  <a:srgbClr val="FF0000"/>
                </a:solidFill>
                <a:latin typeface="Monotype Corsiva" panose="03010101010201010101" pitchFamily="66" charset="0"/>
                <a:cs typeface="Times New Roman" panose="02020603050405020304" pitchFamily="18" charset="0"/>
              </a:rPr>
              <a:t/>
            </a:r>
            <a:br>
              <a:rPr lang="ru-RU" sz="5400" dirty="0" smtClean="0">
                <a:solidFill>
                  <a:srgbClr val="FF0000"/>
                </a:solidFill>
                <a:latin typeface="Monotype Corsiva" panose="03010101010201010101" pitchFamily="66" charset="0"/>
                <a:cs typeface="Times New Roman" panose="02020603050405020304" pitchFamily="18" charset="0"/>
              </a:rPr>
            </a:br>
            <a:r>
              <a:rPr lang="ru-RU" sz="5400" dirty="0" smtClean="0">
                <a:solidFill>
                  <a:srgbClr val="FF0000"/>
                </a:solidFill>
                <a:latin typeface="Monotype Corsiva" panose="03010101010201010101" pitchFamily="66" charset="0"/>
                <a:cs typeface="Times New Roman" panose="02020603050405020304" pitchFamily="18" charset="0"/>
              </a:rPr>
              <a:t>создана </a:t>
            </a:r>
            <a:r>
              <a:rPr lang="ru-RU" sz="5400" dirty="0">
                <a:solidFill>
                  <a:srgbClr val="FF0000"/>
                </a:solidFill>
                <a:latin typeface="Monotype Corsiva" panose="03010101010201010101" pitchFamily="66" charset="0"/>
                <a:cs typeface="Times New Roman" panose="02020603050405020304" pitchFamily="18" charset="0"/>
              </a:rPr>
              <a:t>система охраняемых природных территорий</a:t>
            </a:r>
            <a:endParaRPr lang="ru-RU" sz="5400" dirty="0">
              <a:solidFill>
                <a:srgbClr val="FF0000"/>
              </a:solidFill>
              <a:latin typeface="Monotype Corsiva" panose="03010101010201010101" pitchFamily="66" charset="0"/>
            </a:endParaRPr>
          </a:p>
        </p:txBody>
      </p:sp>
      <p:sp>
        <p:nvSpPr>
          <p:cNvPr id="3" name="Объект 2"/>
          <p:cNvSpPr>
            <a:spLocks noGrp="1"/>
          </p:cNvSpPr>
          <p:nvPr>
            <p:ph sz="quarter" idx="13"/>
          </p:nvPr>
        </p:nvSpPr>
        <p:spPr>
          <a:xfrm>
            <a:off x="1143000" y="731520"/>
            <a:ext cx="5517232" cy="2913504"/>
          </a:xfrm>
        </p:spPr>
        <p:txBody>
          <a:bodyPr/>
          <a:lstStyle/>
          <a:p>
            <a:endParaRPr lang="ru-RU" dirty="0"/>
          </a:p>
        </p:txBody>
      </p:sp>
    </p:spTree>
    <p:extLst>
      <p:ext uri="{BB962C8B-B14F-4D97-AF65-F5344CB8AC3E}">
        <p14:creationId xmlns:p14="http://schemas.microsoft.com/office/powerpoint/2010/main" val="10110542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02893" y="282523"/>
            <a:ext cx="3056127" cy="1143000"/>
          </a:xfrm>
        </p:spPr>
        <p:txBody>
          <a:bodyPr/>
          <a:lstStyle/>
          <a:p>
            <a:pPr marL="0" indent="0">
              <a:buNone/>
            </a:pPr>
            <a:r>
              <a:rPr lang="ru-RU" dirty="0" smtClean="0">
                <a:solidFill>
                  <a:srgbClr val="FF0000"/>
                </a:solidFill>
                <a:latin typeface="Monotype Corsiva" panose="03010101010201010101" pitchFamily="66" charset="0"/>
              </a:rPr>
              <a:t>Заповедники</a:t>
            </a:r>
            <a:endParaRPr lang="ru-RU" dirty="0">
              <a:solidFill>
                <a:srgbClr val="FF0000"/>
              </a:solidFill>
              <a:latin typeface="Monotype Corsiva" panose="03010101010201010101" pitchFamily="66" charset="0"/>
            </a:endParaRPr>
          </a:p>
        </p:txBody>
      </p:sp>
      <p:sp>
        <p:nvSpPr>
          <p:cNvPr id="3" name="Объект 2"/>
          <p:cNvSpPr>
            <a:spLocks noGrp="1"/>
          </p:cNvSpPr>
          <p:nvPr>
            <p:ph sz="quarter" idx="13"/>
          </p:nvPr>
        </p:nvSpPr>
        <p:spPr>
          <a:xfrm>
            <a:off x="155575" y="1052736"/>
            <a:ext cx="8736905" cy="3456385"/>
          </a:xfrm>
        </p:spPr>
        <p:txBody>
          <a:bodyPr>
            <a:normAutofit lnSpcReduction="10000"/>
          </a:bodyPr>
          <a:lstStyle/>
          <a:p>
            <a:pPr marL="0" indent="0">
              <a:buNone/>
            </a:pPr>
            <a:r>
              <a:rPr lang="ru-RU" sz="2600" dirty="0" smtClean="0">
                <a:latin typeface="Times New Roman" panose="02020603050405020304" pitchFamily="18" charset="0"/>
                <a:cs typeface="Times New Roman" panose="02020603050405020304" pitchFamily="18" charset="0"/>
              </a:rPr>
              <a:t>Прежде всего это заповедники. В крупнейшем заповеднике Приморья – Сихотэ-Алинском биосферном охраняются уникальные кедрово-широколиственные леса, в Лазовском – 44 вида исчезающих растений, в Уссурийском – лиановые хвойно-широколиственные леса, в заповеднике Кедровая Падь сохраняются последние массивы чёрно-пихтовых лесов с гималайским медведем, леопардом дальневосточным, пятнистым оленем, амурским лесным котом. </a:t>
            </a:r>
            <a:endParaRPr lang="ru-RU" sz="2600" dirty="0">
              <a:latin typeface="Times New Roman" panose="02020603050405020304" pitchFamily="18" charset="0"/>
              <a:cs typeface="Times New Roman" panose="02020603050405020304" pitchFamily="18" charset="0"/>
            </a:endParaRPr>
          </a:p>
        </p:txBody>
      </p:sp>
      <p:pic>
        <p:nvPicPr>
          <p:cNvPr id="18436" name="Picture 4" descr="заповедники дальнего востока"/>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39869" y="4357148"/>
            <a:ext cx="4488493" cy="2423788"/>
          </a:xfrm>
          <a:prstGeom prst="rect">
            <a:avLst/>
          </a:prstGeom>
          <a:noFill/>
          <a:extLst>
            <a:ext uri="{909E8E84-426E-40DD-AFC4-6F175D3DCCD1}">
              <a14:hiddenFill xmlns:a14="http://schemas.microsoft.com/office/drawing/2010/main">
                <a:solidFill>
                  <a:srgbClr val="FFFFFF"/>
                </a:solidFill>
              </a14:hiddenFill>
            </a:ext>
          </a:extLst>
        </p:spPr>
      </p:pic>
      <p:pic>
        <p:nvPicPr>
          <p:cNvPr id="18438" name="Picture 6" descr="http://shamora.info/up2/catalog_item/cache/full/1445_2.133152764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056" y="4026630"/>
            <a:ext cx="3672408" cy="2754306"/>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5460791" y="4276456"/>
            <a:ext cx="1811778" cy="369332"/>
          </a:xfrm>
          <a:prstGeom prst="rect">
            <a:avLst/>
          </a:prstGeom>
        </p:spPr>
        <p:txBody>
          <a:bodyPr wrap="none">
            <a:spAutoFit/>
          </a:bodyPr>
          <a:lstStyle/>
          <a:p>
            <a:r>
              <a:rPr lang="ru-RU" b="1" dirty="0">
                <a:latin typeface="Times New Roman" panose="02020603050405020304" pitchFamily="18" charset="0"/>
                <a:cs typeface="Times New Roman" panose="02020603050405020304" pitchFamily="18" charset="0"/>
              </a:rPr>
              <a:t>Кедровая Падь </a:t>
            </a:r>
          </a:p>
        </p:txBody>
      </p:sp>
      <p:sp>
        <p:nvSpPr>
          <p:cNvPr id="5" name="Прямоугольник 4"/>
          <p:cNvSpPr/>
          <p:nvPr/>
        </p:nvSpPr>
        <p:spPr>
          <a:xfrm>
            <a:off x="1422377" y="4461122"/>
            <a:ext cx="2063770" cy="390684"/>
          </a:xfrm>
          <a:prstGeom prst="rect">
            <a:avLst/>
          </a:prstGeom>
        </p:spPr>
        <p:txBody>
          <a:bodyPr wrap="none">
            <a:spAutoFit/>
          </a:bodyPr>
          <a:lstStyle/>
          <a:p>
            <a:pPr>
              <a:lnSpc>
                <a:spcPct val="115000"/>
              </a:lnSpc>
              <a:spcAft>
                <a:spcPts val="1000"/>
              </a:spcAft>
            </a:pPr>
            <a:r>
              <a:rPr lang="ru-RU" b="1" dirty="0">
                <a:latin typeface="Times New Roman"/>
                <a:ea typeface="Calibri"/>
                <a:cs typeface="Times New Roman"/>
              </a:rPr>
              <a:t>Сихотэ-Алинский</a:t>
            </a:r>
            <a:endParaRPr lang="ru-RU" sz="1600" b="1" dirty="0">
              <a:effectLst/>
              <a:latin typeface="Calibri"/>
              <a:ea typeface="Calibri"/>
              <a:cs typeface="Times New Roman"/>
            </a:endParaRPr>
          </a:p>
        </p:txBody>
      </p:sp>
    </p:spTree>
    <p:extLst>
      <p:ext uri="{BB962C8B-B14F-4D97-AF65-F5344CB8AC3E}">
        <p14:creationId xmlns:p14="http://schemas.microsoft.com/office/powerpoint/2010/main" val="32184679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251520" y="188640"/>
            <a:ext cx="8712968" cy="2160240"/>
          </a:xfrm>
        </p:spPr>
        <p:txBody>
          <a:bodyPr/>
          <a:lstStyle/>
          <a:p>
            <a:pPr marL="0" lvl="0" indent="0">
              <a:buNone/>
            </a:pPr>
            <a:r>
              <a:rPr lang="ru-RU" sz="2400" dirty="0">
                <a:solidFill>
                  <a:prstClr val="black"/>
                </a:solidFill>
                <a:latin typeface="Times New Roman" panose="02020603050405020304" pitchFamily="18" charset="0"/>
                <a:cs typeface="Times New Roman" panose="02020603050405020304" pitchFamily="18" charset="0"/>
              </a:rPr>
              <a:t>В </a:t>
            </a:r>
            <a:r>
              <a:rPr lang="ru-RU" sz="2400" dirty="0" err="1">
                <a:solidFill>
                  <a:prstClr val="black"/>
                </a:solidFill>
                <a:latin typeface="Times New Roman" panose="02020603050405020304" pitchFamily="18" charset="0"/>
                <a:cs typeface="Times New Roman" panose="02020603050405020304" pitchFamily="18" charset="0"/>
              </a:rPr>
              <a:t>Ханкайском</a:t>
            </a:r>
            <a:r>
              <a:rPr lang="ru-RU" sz="2400" dirty="0">
                <a:solidFill>
                  <a:prstClr val="black"/>
                </a:solidFill>
                <a:latin typeface="Times New Roman" panose="02020603050405020304" pitchFamily="18" charset="0"/>
                <a:cs typeface="Times New Roman" panose="02020603050405020304" pitchFamily="18" charset="0"/>
              </a:rPr>
              <a:t> заповеднике охраняются </a:t>
            </a:r>
            <a:r>
              <a:rPr lang="ru-RU" sz="2400" dirty="0" err="1">
                <a:solidFill>
                  <a:prstClr val="black"/>
                </a:solidFill>
                <a:latin typeface="Times New Roman" panose="02020603050405020304" pitchFamily="18" charset="0"/>
                <a:cs typeface="Times New Roman" panose="02020603050405020304" pitchFamily="18" charset="0"/>
              </a:rPr>
              <a:t>водно</a:t>
            </a:r>
            <a:r>
              <a:rPr lang="ru-RU" sz="2400" dirty="0">
                <a:solidFill>
                  <a:prstClr val="black"/>
                </a:solidFill>
                <a:latin typeface="Times New Roman" panose="02020603050405020304" pitchFamily="18" charset="0"/>
                <a:cs typeface="Times New Roman" panose="02020603050405020304" pitchFamily="18" charset="0"/>
              </a:rPr>
              <a:t>–болотные угодья, как резерват гнездовий птиц. В заливе Петра Великого создан единственный в </a:t>
            </a:r>
            <a:r>
              <a:rPr lang="ru-RU" sz="2400" dirty="0" err="1">
                <a:solidFill>
                  <a:prstClr val="black"/>
                </a:solidFill>
                <a:latin typeface="Times New Roman" panose="02020603050405020304" pitchFamily="18" charset="0"/>
                <a:cs typeface="Times New Roman" panose="02020603050405020304" pitchFamily="18" charset="0"/>
              </a:rPr>
              <a:t>Росии</a:t>
            </a:r>
            <a:r>
              <a:rPr lang="ru-RU" sz="2400" dirty="0">
                <a:solidFill>
                  <a:prstClr val="black"/>
                </a:solidFill>
                <a:latin typeface="Times New Roman" panose="02020603050405020304" pitchFamily="18" charset="0"/>
                <a:cs typeface="Times New Roman" panose="02020603050405020304" pitchFamily="18" charset="0"/>
              </a:rPr>
              <a:t> Дальневосточный государственный морской заповедник для охраны богатейшей морской, прибрежной и островной флоры и фауны.</a:t>
            </a:r>
          </a:p>
          <a:p>
            <a:endParaRPr lang="ru-RU" dirty="0"/>
          </a:p>
        </p:txBody>
      </p:sp>
      <p:pic>
        <p:nvPicPr>
          <p:cNvPr id="19458" name="Picture 2" descr="http://img.vl.ru/i/news/add_files/big93712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204864"/>
            <a:ext cx="4411522" cy="2922633"/>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331640" y="2348880"/>
            <a:ext cx="1479636" cy="369332"/>
          </a:xfrm>
          <a:prstGeom prst="rect">
            <a:avLst/>
          </a:prstGeom>
        </p:spPr>
        <p:txBody>
          <a:bodyPr wrap="none">
            <a:spAutoFit/>
          </a:bodyPr>
          <a:lstStyle/>
          <a:p>
            <a:r>
              <a:rPr lang="ru-RU" b="1" dirty="0" err="1" smtClean="0">
                <a:solidFill>
                  <a:prstClr val="black"/>
                </a:solidFill>
                <a:latin typeface="Times New Roman" panose="02020603050405020304" pitchFamily="18" charset="0"/>
                <a:cs typeface="Times New Roman" panose="02020603050405020304" pitchFamily="18" charset="0"/>
              </a:rPr>
              <a:t>Ханкайский</a:t>
            </a:r>
            <a:endParaRPr lang="ru-RU" b="1" dirty="0"/>
          </a:p>
        </p:txBody>
      </p:sp>
      <p:pic>
        <p:nvPicPr>
          <p:cNvPr id="19460" name="Picture 4" descr="http://www.russkiymir.ru/export/sites/default/russkiymir/ru/catalogue/russia/photo/Prim/PrimK_prir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3429000"/>
            <a:ext cx="4274840" cy="3206130"/>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6270584" y="4365104"/>
            <a:ext cx="1182118" cy="369332"/>
          </a:xfrm>
          <a:prstGeom prst="rect">
            <a:avLst/>
          </a:prstGeom>
        </p:spPr>
        <p:txBody>
          <a:bodyPr wrap="none">
            <a:spAutoFit/>
          </a:bodyPr>
          <a:lstStyle/>
          <a:p>
            <a:r>
              <a:rPr lang="ru-RU" b="1" dirty="0">
                <a:latin typeface="Times New Roman" panose="02020603050405020304" pitchFamily="18" charset="0"/>
                <a:cs typeface="Times New Roman" panose="02020603050405020304" pitchFamily="18" charset="0"/>
              </a:rPr>
              <a:t>Морской </a:t>
            </a:r>
          </a:p>
        </p:txBody>
      </p:sp>
    </p:spTree>
    <p:extLst>
      <p:ext uri="{BB962C8B-B14F-4D97-AF65-F5344CB8AC3E}">
        <p14:creationId xmlns:p14="http://schemas.microsoft.com/office/powerpoint/2010/main" val="25182355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2552071" cy="879642"/>
          </a:xfrm>
        </p:spPr>
        <p:txBody>
          <a:bodyPr/>
          <a:lstStyle/>
          <a:p>
            <a:pPr marL="0" indent="0">
              <a:buNone/>
            </a:pPr>
            <a:r>
              <a:rPr lang="ru-RU" dirty="0" smtClean="0">
                <a:solidFill>
                  <a:srgbClr val="FF0000"/>
                </a:solidFill>
                <a:latin typeface="Monotype Corsiva" panose="03010101010201010101" pitchFamily="66" charset="0"/>
              </a:rPr>
              <a:t>Заказники</a:t>
            </a:r>
            <a:endParaRPr lang="ru-RU" dirty="0">
              <a:solidFill>
                <a:srgbClr val="FF0000"/>
              </a:solidFill>
              <a:latin typeface="Monotype Corsiva" panose="03010101010201010101" pitchFamily="66" charset="0"/>
            </a:endParaRPr>
          </a:p>
        </p:txBody>
      </p:sp>
      <p:sp>
        <p:nvSpPr>
          <p:cNvPr id="3" name="Объект 2"/>
          <p:cNvSpPr>
            <a:spLocks noGrp="1"/>
          </p:cNvSpPr>
          <p:nvPr>
            <p:ph sz="quarter" idx="13"/>
          </p:nvPr>
        </p:nvSpPr>
        <p:spPr>
          <a:xfrm>
            <a:off x="107504" y="836713"/>
            <a:ext cx="4536504" cy="5721846"/>
          </a:xfrm>
        </p:spPr>
        <p:txBody>
          <a:bodyPr>
            <a:normAutofit/>
          </a:bodyPr>
          <a:lstStyle/>
          <a:p>
            <a:pPr marL="0" indent="0">
              <a:buNone/>
            </a:pPr>
            <a:r>
              <a:rPr lang="ru-RU" dirty="0" smtClean="0"/>
              <a:t> </a:t>
            </a:r>
            <a:r>
              <a:rPr lang="ru-RU" sz="2800" dirty="0" smtClean="0">
                <a:latin typeface="Times New Roman" panose="02020603050405020304" pitchFamily="18" charset="0"/>
                <a:cs typeface="Times New Roman" panose="02020603050405020304" pitchFamily="18" charset="0"/>
              </a:rPr>
              <a:t>На территории края более 10 заказников, из них 18 октября 2012 года постановлением Администрации Приморского края №286 создан Государственный природный биологический (зоологический) заказник краевого значения «</a:t>
            </a:r>
            <a:r>
              <a:rPr lang="ru-RU" sz="2800" dirty="0" err="1" smtClean="0">
                <a:latin typeface="Times New Roman" panose="02020603050405020304" pitchFamily="18" charset="0"/>
                <a:cs typeface="Times New Roman" panose="02020603050405020304" pitchFamily="18" charset="0"/>
              </a:rPr>
              <a:t>Среднеуссурийский</a:t>
            </a:r>
            <a:r>
              <a:rPr lang="ru-RU" sz="2800" dirty="0" smtClean="0">
                <a:latin typeface="Times New Roman" panose="02020603050405020304" pitchFamily="18" charset="0"/>
                <a:cs typeface="Times New Roman" panose="02020603050405020304" pitchFamily="18" charset="0"/>
              </a:rPr>
              <a:t>» расположенный в Пожарском районе.</a:t>
            </a:r>
            <a:endParaRPr lang="ru-RU" sz="2800" dirty="0">
              <a:latin typeface="Times New Roman" panose="02020603050405020304" pitchFamily="18" charset="0"/>
              <a:cs typeface="Times New Roman" panose="02020603050405020304" pitchFamily="18" charset="0"/>
            </a:endParaRPr>
          </a:p>
        </p:txBody>
      </p:sp>
      <p:pic>
        <p:nvPicPr>
          <p:cNvPr id="20482" name="Picture 2" descr="Заказник Среднеуссурийский в Приморском крае"/>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52372" t="9314"/>
          <a:stretch/>
        </p:blipFill>
        <p:spPr bwMode="auto">
          <a:xfrm>
            <a:off x="4399144" y="118995"/>
            <a:ext cx="4637352" cy="66223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65320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0"/>
            <a:ext cx="6512511" cy="764704"/>
          </a:xfrm>
        </p:spPr>
        <p:txBody>
          <a:bodyPr/>
          <a:lstStyle/>
          <a:p>
            <a:pPr marL="0" indent="0">
              <a:buNone/>
            </a:pPr>
            <a:r>
              <a:rPr lang="ru-RU" dirty="0" smtClean="0">
                <a:solidFill>
                  <a:srgbClr val="FF0000"/>
                </a:solidFill>
                <a:latin typeface="Monotype Corsiva" panose="03010101010201010101" pitchFamily="66" charset="0"/>
              </a:rPr>
              <a:t>Памятники природы</a:t>
            </a:r>
            <a:endParaRPr lang="ru-RU" dirty="0">
              <a:solidFill>
                <a:srgbClr val="FF0000"/>
              </a:solidFill>
              <a:latin typeface="Monotype Corsiva" panose="03010101010201010101" pitchFamily="66" charset="0"/>
            </a:endParaRPr>
          </a:p>
        </p:txBody>
      </p:sp>
      <p:sp>
        <p:nvSpPr>
          <p:cNvPr id="3" name="Объект 2"/>
          <p:cNvSpPr>
            <a:spLocks noGrp="1"/>
          </p:cNvSpPr>
          <p:nvPr>
            <p:ph sz="quarter" idx="13"/>
          </p:nvPr>
        </p:nvSpPr>
        <p:spPr>
          <a:xfrm>
            <a:off x="4499992" y="731520"/>
            <a:ext cx="4536504" cy="6009848"/>
          </a:xfrm>
        </p:spPr>
        <p:txBody>
          <a:bodyPr>
            <a:normAutofit fontScale="92500"/>
          </a:bodyPr>
          <a:lstStyle/>
          <a:p>
            <a:pPr marL="0" indent="0">
              <a:buNone/>
            </a:pPr>
            <a:r>
              <a:rPr lang="ru-RU" dirty="0" smtClean="0"/>
              <a:t> </a:t>
            </a:r>
            <a:r>
              <a:rPr lang="ru-RU" sz="2800" dirty="0" smtClean="0">
                <a:latin typeface="Times New Roman" panose="02020603050405020304" pitchFamily="18" charset="0"/>
                <a:cs typeface="Times New Roman" panose="02020603050405020304" pitchFamily="18" charset="0"/>
              </a:rPr>
              <a:t>В Приморье охраняется более 900 памятников природы. Это озеро </a:t>
            </a:r>
            <a:r>
              <a:rPr lang="ru-RU" sz="2800" dirty="0" err="1" smtClean="0">
                <a:latin typeface="Times New Roman" panose="02020603050405020304" pitchFamily="18" charset="0"/>
                <a:cs typeface="Times New Roman" panose="02020603050405020304" pitchFamily="18" charset="0"/>
              </a:rPr>
              <a:t>Спондинское</a:t>
            </a:r>
            <a:r>
              <a:rPr lang="ru-RU" sz="2800" dirty="0" smtClean="0">
                <a:latin typeface="Times New Roman" panose="02020603050405020304" pitchFamily="18" charset="0"/>
                <a:cs typeface="Times New Roman" panose="02020603050405020304" pitchFamily="18" charset="0"/>
              </a:rPr>
              <a:t>, сопка </a:t>
            </a:r>
            <a:r>
              <a:rPr lang="ru-RU" sz="2800" dirty="0" err="1" smtClean="0">
                <a:latin typeface="Times New Roman" panose="02020603050405020304" pitchFamily="18" charset="0"/>
                <a:cs typeface="Times New Roman" panose="02020603050405020304" pitchFamily="18" charset="0"/>
              </a:rPr>
              <a:t>Верхнеперевальская</a:t>
            </a:r>
            <a:r>
              <a:rPr lang="ru-RU" sz="2800" dirty="0" smtClean="0">
                <a:latin typeface="Times New Roman" panose="02020603050405020304" pitchFamily="18" charset="0"/>
                <a:cs typeface="Times New Roman" panose="02020603050405020304" pitchFamily="18" charset="0"/>
              </a:rPr>
              <a:t>, школьный дендрарий </a:t>
            </a:r>
            <a:r>
              <a:rPr lang="ru-RU" sz="2800" dirty="0" err="1" smtClean="0">
                <a:latin typeface="Times New Roman" panose="02020603050405020304" pitchFamily="18" charset="0"/>
                <a:cs typeface="Times New Roman" panose="02020603050405020304" pitchFamily="18" charset="0"/>
              </a:rPr>
              <a:t>Верхнеперевальский</a:t>
            </a:r>
            <a:r>
              <a:rPr lang="ru-RU" sz="2800" dirty="0" smtClean="0">
                <a:latin typeface="Times New Roman" panose="02020603050405020304" pitchFamily="18" charset="0"/>
                <a:cs typeface="Times New Roman" panose="02020603050405020304" pitchFamily="18" charset="0"/>
              </a:rPr>
              <a:t>, болото </a:t>
            </a:r>
            <a:r>
              <a:rPr lang="ru-RU" sz="2800" dirty="0" err="1" smtClean="0">
                <a:latin typeface="Times New Roman" panose="02020603050405020304" pitchFamily="18" charset="0"/>
                <a:cs typeface="Times New Roman" panose="02020603050405020304" pitchFamily="18" charset="0"/>
              </a:rPr>
              <a:t>Цаплинник</a:t>
            </a:r>
            <a:r>
              <a:rPr lang="ru-RU" sz="2800" dirty="0" smtClean="0">
                <a:latin typeface="Times New Roman" panose="02020603050405020304" pitchFamily="18" charset="0"/>
                <a:cs typeface="Times New Roman" panose="02020603050405020304" pitchFamily="18" charset="0"/>
              </a:rPr>
              <a:t>, сопка Кунгулазская, скала Верблюжья с пещерами (это в Пожарском районе), метеоритные кратеры Сихотэ-Алиня, водопад </a:t>
            </a:r>
            <a:r>
              <a:rPr lang="ru-RU" sz="2800" dirty="0" err="1" smtClean="0">
                <a:latin typeface="Times New Roman" panose="02020603050405020304" pitchFamily="18" charset="0"/>
                <a:cs typeface="Times New Roman" panose="02020603050405020304" pitchFamily="18" charset="0"/>
              </a:rPr>
              <a:t>Амгинский</a:t>
            </a:r>
            <a:r>
              <a:rPr lang="ru-RU" sz="2800" dirty="0" smtClean="0">
                <a:latin typeface="Times New Roman" panose="02020603050405020304" pitchFamily="18" charset="0"/>
                <a:cs typeface="Times New Roman" panose="02020603050405020304" pitchFamily="18" charset="0"/>
              </a:rPr>
              <a:t>, Черёмуховая падь, речка Золотая, вулкан </a:t>
            </a:r>
            <a:r>
              <a:rPr lang="ru-RU" sz="2800" dirty="0" err="1" smtClean="0">
                <a:latin typeface="Times New Roman" panose="02020603050405020304" pitchFamily="18" charset="0"/>
                <a:cs typeface="Times New Roman" panose="02020603050405020304" pitchFamily="18" charset="0"/>
              </a:rPr>
              <a:t>Бранера</a:t>
            </a:r>
            <a:r>
              <a:rPr lang="ru-RU" sz="2800" dirty="0" smtClean="0">
                <a:latin typeface="Times New Roman" panose="02020603050405020304" pitchFamily="18" charset="0"/>
                <a:cs typeface="Times New Roman" panose="02020603050405020304" pitchFamily="18" charset="0"/>
              </a:rPr>
              <a:t> и др.</a:t>
            </a:r>
            <a:endParaRPr lang="ru-RU" sz="2800" dirty="0">
              <a:latin typeface="Times New Roman" panose="02020603050405020304" pitchFamily="18" charset="0"/>
              <a:cs typeface="Times New Roman" panose="02020603050405020304" pitchFamily="18" charset="0"/>
            </a:endParaRPr>
          </a:p>
        </p:txBody>
      </p:sp>
      <p:pic>
        <p:nvPicPr>
          <p:cNvPr id="21506" name="Picture 2" descr="http://shamora.info/up2/catalog_item/cache/attachments/1910_1.1333232129.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78076" y="1124744"/>
            <a:ext cx="3456384" cy="2304256"/>
          </a:xfrm>
          <a:prstGeom prst="rect">
            <a:avLst/>
          </a:prstGeom>
          <a:noFill/>
          <a:extLst>
            <a:ext uri="{909E8E84-426E-40DD-AFC4-6F175D3DCCD1}">
              <a14:hiddenFill xmlns:a14="http://schemas.microsoft.com/office/drawing/2010/main">
                <a:solidFill>
                  <a:srgbClr val="FFFFFF"/>
                </a:solidFill>
              </a14:hiddenFill>
            </a:ext>
          </a:extLst>
        </p:spPr>
      </p:pic>
      <p:pic>
        <p:nvPicPr>
          <p:cNvPr id="21510" name="Picture 6" descr="http://shamora.info/up2/catalog_item/cache/attachments/1910_3.1333232129.jpg"/>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23528" y="3717032"/>
            <a:ext cx="3969801" cy="2664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24110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0"/>
            <a:ext cx="6512511" cy="1143000"/>
          </a:xfrm>
        </p:spPr>
        <p:txBody>
          <a:bodyPr>
            <a:normAutofit fontScale="90000"/>
          </a:bodyPr>
          <a:lstStyle/>
          <a:p>
            <a:pPr marL="0" indent="0">
              <a:buNone/>
            </a:pPr>
            <a:r>
              <a:rPr lang="ru-RU" sz="5100" dirty="0">
                <a:solidFill>
                  <a:srgbClr val="FF0000"/>
                </a:solidFill>
                <a:latin typeface="Monotype Corsiva" panose="03010101010201010101" pitchFamily="66" charset="0"/>
              </a:rPr>
              <a:t>Население края</a:t>
            </a:r>
            <a:r>
              <a:rPr lang="ru-RU" dirty="0"/>
              <a:t/>
            </a:r>
            <a:br>
              <a:rPr lang="ru-RU" dirty="0"/>
            </a:br>
            <a:endParaRPr lang="ru-RU" dirty="0"/>
          </a:p>
        </p:txBody>
      </p:sp>
      <p:sp>
        <p:nvSpPr>
          <p:cNvPr id="3" name="Объект 2"/>
          <p:cNvSpPr>
            <a:spLocks noGrp="1"/>
          </p:cNvSpPr>
          <p:nvPr>
            <p:ph sz="quarter" idx="13"/>
          </p:nvPr>
        </p:nvSpPr>
        <p:spPr>
          <a:xfrm>
            <a:off x="251520" y="1124744"/>
            <a:ext cx="8424936" cy="3081496"/>
          </a:xfrm>
        </p:spPr>
        <p:txBody>
          <a:bodyPr>
            <a:normAutofit/>
          </a:bodyPr>
          <a:lstStyle/>
          <a:p>
            <a:pPr marL="0" indent="0">
              <a:buNone/>
            </a:pPr>
            <a:r>
              <a:rPr lang="ru-RU" dirty="0" smtClean="0"/>
              <a:t> </a:t>
            </a:r>
            <a:r>
              <a:rPr lang="ru-RU" sz="2800" dirty="0" smtClean="0">
                <a:latin typeface="Times New Roman" panose="02020603050405020304" pitchFamily="18" charset="0"/>
                <a:cs typeface="Times New Roman" panose="02020603050405020304" pitchFamily="18" charset="0"/>
              </a:rPr>
              <a:t>Около 2 млн. человек. Из них 1,5 млн -городских жителей и около 0,5 млн – сельских. </a:t>
            </a:r>
          </a:p>
        </p:txBody>
      </p:sp>
      <p:pic>
        <p:nvPicPr>
          <p:cNvPr id="22530" name="Picture 2" descr="http://www.primorye24.ru/uploads/posts/2012-07/1343312366_img_088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6732" y="2060848"/>
            <a:ext cx="6984776" cy="46536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689076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188640"/>
            <a:ext cx="6512511" cy="1143000"/>
          </a:xfrm>
        </p:spPr>
        <p:txBody>
          <a:bodyPr/>
          <a:lstStyle/>
          <a:p>
            <a:pPr algn="ctr"/>
            <a:r>
              <a:rPr lang="ru-RU" dirty="0" smtClean="0">
                <a:solidFill>
                  <a:srgbClr val="FF0000"/>
                </a:solidFill>
                <a:latin typeface="Monotype Corsiva" panose="03010101010201010101" pitchFamily="66" charset="0"/>
              </a:rPr>
              <a:t>Коренные жители Приморья</a:t>
            </a:r>
            <a:endParaRPr lang="ru-RU" dirty="0">
              <a:solidFill>
                <a:srgbClr val="FF0000"/>
              </a:solidFill>
              <a:latin typeface="Monotype Corsiva" panose="03010101010201010101" pitchFamily="66" charset="0"/>
            </a:endParaRPr>
          </a:p>
        </p:txBody>
      </p:sp>
      <p:sp>
        <p:nvSpPr>
          <p:cNvPr id="3" name="Объект 2"/>
          <p:cNvSpPr>
            <a:spLocks noGrp="1"/>
          </p:cNvSpPr>
          <p:nvPr>
            <p:ph sz="quarter" idx="13"/>
          </p:nvPr>
        </p:nvSpPr>
        <p:spPr>
          <a:xfrm>
            <a:off x="539552" y="1700808"/>
            <a:ext cx="7992888" cy="3978776"/>
          </a:xfrm>
        </p:spPr>
        <p:txBody>
          <a:bodyPr/>
          <a:lstStyle/>
          <a:p>
            <a:pPr marL="0" indent="0">
              <a:buNone/>
            </a:pPr>
            <a:r>
              <a:rPr lang="ru-RU" dirty="0" smtClean="0"/>
              <a:t> </a:t>
            </a:r>
            <a:r>
              <a:rPr lang="ru-RU" sz="2800" dirty="0" smtClean="0">
                <a:latin typeface="Times New Roman" panose="02020603050405020304" pitchFamily="18" charset="0"/>
                <a:cs typeface="Times New Roman" panose="02020603050405020304" pitchFamily="18" charset="0"/>
              </a:rPr>
              <a:t>Коренные народы Приморья – удэгейцы, нанайцы, тазы. Они проживают в основном: в с. Красный Яр, Верхний перевал, </a:t>
            </a:r>
            <a:r>
              <a:rPr lang="ru-RU" sz="2800" dirty="0" err="1" smtClean="0">
                <a:latin typeface="Times New Roman" panose="02020603050405020304" pitchFamily="18" charset="0"/>
                <a:cs typeface="Times New Roman" panose="02020603050405020304" pitchFamily="18" charset="0"/>
              </a:rPr>
              <a:t>Агзу</a:t>
            </a:r>
            <a:r>
              <a:rPr lang="ru-RU" sz="2800" dirty="0" smtClean="0">
                <a:latin typeface="Times New Roman" panose="02020603050405020304" pitchFamily="18" charset="0"/>
                <a:cs typeface="Times New Roman" panose="02020603050405020304" pitchFamily="18" charset="0"/>
              </a:rPr>
              <a:t>, Дальний кут, Михайловка.</a:t>
            </a:r>
            <a:endParaRPr lang="ru-RU" sz="2800" dirty="0">
              <a:latin typeface="Times New Roman" panose="02020603050405020304" pitchFamily="18" charset="0"/>
              <a:cs typeface="Times New Roman" panose="02020603050405020304" pitchFamily="18" charset="0"/>
            </a:endParaRPr>
          </a:p>
        </p:txBody>
      </p:sp>
      <p:pic>
        <p:nvPicPr>
          <p:cNvPr id="3074" name="Picture 2" descr="http://www.deita.ru/files/Image/news/810380_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3429000"/>
            <a:ext cx="3979540" cy="238772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www.o-moloke.ru/staff_files/392395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7856" y="2996952"/>
            <a:ext cx="4497847" cy="3096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00961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332656"/>
            <a:ext cx="6512511" cy="1143000"/>
          </a:xfrm>
        </p:spPr>
        <p:txBody>
          <a:bodyPr/>
          <a:lstStyle/>
          <a:p>
            <a:r>
              <a:rPr lang="ru-RU" dirty="0" smtClean="0">
                <a:solidFill>
                  <a:srgbClr val="FF0000"/>
                </a:solidFill>
                <a:latin typeface="Monotype Corsiva" panose="03010101010201010101" pitchFamily="66" charset="0"/>
              </a:rPr>
              <a:t>Здоровье</a:t>
            </a:r>
            <a:endParaRPr lang="ru-RU" dirty="0">
              <a:solidFill>
                <a:srgbClr val="FF0000"/>
              </a:solidFill>
              <a:latin typeface="Monotype Corsiva" panose="03010101010201010101" pitchFamily="66" charset="0"/>
            </a:endParaRPr>
          </a:p>
        </p:txBody>
      </p:sp>
      <p:sp>
        <p:nvSpPr>
          <p:cNvPr id="3" name="Объект 2"/>
          <p:cNvSpPr>
            <a:spLocks noGrp="1"/>
          </p:cNvSpPr>
          <p:nvPr>
            <p:ph sz="quarter" idx="13"/>
          </p:nvPr>
        </p:nvSpPr>
        <p:spPr>
          <a:xfrm>
            <a:off x="4427984" y="1052736"/>
            <a:ext cx="4536504" cy="5400600"/>
          </a:xfrm>
        </p:spPr>
        <p:txBody>
          <a:bodyPr>
            <a:normAutofit/>
          </a:bodyPr>
          <a:lstStyle/>
          <a:p>
            <a:pPr marL="0" indent="0">
              <a:buNone/>
            </a:pPr>
            <a:r>
              <a:rPr lang="ru-RU" dirty="0" smtClean="0"/>
              <a:t> </a:t>
            </a:r>
            <a:r>
              <a:rPr lang="ru-RU" sz="2800" dirty="0" smtClean="0">
                <a:latin typeface="Times New Roman" panose="02020603050405020304" pitchFamily="18" charset="0"/>
                <a:cs typeface="Times New Roman" panose="02020603050405020304" pitchFamily="18" charset="0"/>
              </a:rPr>
              <a:t>Климат края, наличие лечебных грязей, минеральных вод благоприятны для отдыха и оздоровления людей: </a:t>
            </a:r>
            <a:r>
              <a:rPr lang="ru-RU" sz="2800" dirty="0" err="1" smtClean="0">
                <a:latin typeface="Times New Roman" panose="02020603050405020304" pitchFamily="18" charset="0"/>
                <a:cs typeface="Times New Roman" panose="02020603050405020304" pitchFamily="18" charset="0"/>
              </a:rPr>
              <a:t>климато</a:t>
            </a:r>
            <a:r>
              <a:rPr lang="ru-RU" sz="2800" dirty="0" smtClean="0">
                <a:latin typeface="Times New Roman" panose="02020603050405020304" pitchFamily="18" charset="0"/>
                <a:cs typeface="Times New Roman" panose="02020603050405020304" pitchFamily="18" charset="0"/>
              </a:rPr>
              <a:t>-терапия, лечебная, спортивно-оздоровительная деятельность осуществляется на курортах и в санаториях края. </a:t>
            </a:r>
            <a:r>
              <a:rPr lang="ru-RU" sz="2800" dirty="0" err="1" smtClean="0">
                <a:latin typeface="Times New Roman" panose="02020603050405020304" pitchFamily="18" charset="0"/>
                <a:cs typeface="Times New Roman" panose="02020603050405020304" pitchFamily="18" charset="0"/>
              </a:rPr>
              <a:t>Шмаковский</a:t>
            </a:r>
            <a:endParaRPr lang="ru-RU" sz="2800" dirty="0" smtClean="0">
              <a:latin typeface="Times New Roman" panose="02020603050405020304" pitchFamily="18" charset="0"/>
              <a:cs typeface="Times New Roman" panose="02020603050405020304" pitchFamily="18" charset="0"/>
            </a:endParaRPr>
          </a:p>
          <a:p>
            <a:pPr marL="0" indent="0">
              <a:buNone/>
            </a:pPr>
            <a:r>
              <a:rPr lang="ru-RU" sz="2800" dirty="0" smtClean="0">
                <a:latin typeface="Times New Roman" panose="02020603050405020304" pitchFamily="18" charset="0"/>
                <a:cs typeface="Times New Roman" panose="02020603050405020304" pitchFamily="18" charset="0"/>
              </a:rPr>
              <a:t>Сад-город</a:t>
            </a:r>
          </a:p>
          <a:p>
            <a:pPr marL="0" indent="0">
              <a:buNone/>
            </a:pPr>
            <a:endParaRPr lang="ru-RU" dirty="0"/>
          </a:p>
        </p:txBody>
      </p:sp>
      <p:pic>
        <p:nvPicPr>
          <p:cNvPr id="9218" name="Picture 2" descr="Минеральный источник «Шмаковка», Приморский край, Горные Ключи пгт"/>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3" y="1196752"/>
            <a:ext cx="4246029" cy="3019401"/>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http://primkray.ru/sites/default/files/resize/img_3083-150x113.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07502" y="4296500"/>
            <a:ext cx="3240361" cy="2441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6572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323528" y="227463"/>
            <a:ext cx="4104456" cy="5865833"/>
          </a:xfrm>
        </p:spPr>
        <p:txBody>
          <a:bodyPr>
            <a:noAutofit/>
          </a:bodyPr>
          <a:lstStyle/>
          <a:p>
            <a:pPr marL="45720" indent="0">
              <a:buNone/>
            </a:pPr>
            <a:r>
              <a:rPr lang="ru-RU" sz="4800" dirty="0" smtClean="0">
                <a:solidFill>
                  <a:srgbClr val="002060"/>
                </a:solidFill>
                <a:latin typeface="Times New Roman" panose="02020603050405020304" pitchFamily="18" charset="0"/>
                <a:cs typeface="Times New Roman" panose="02020603050405020304" pitchFamily="18" charset="0"/>
              </a:rPr>
              <a:t>«Увидеть и познать свой край можно либо своими глазами, либо с помощью книг» </a:t>
            </a:r>
            <a:r>
              <a:rPr lang="ru-RU" sz="3200" dirty="0" err="1" smtClean="0">
                <a:solidFill>
                  <a:srgbClr val="002060"/>
                </a:solidFill>
                <a:latin typeface="Times New Roman" panose="02020603050405020304" pitchFamily="18" charset="0"/>
                <a:cs typeface="Times New Roman" panose="02020603050405020304" pitchFamily="18" charset="0"/>
              </a:rPr>
              <a:t>М.В.Ломоносов</a:t>
            </a:r>
            <a:endParaRPr lang="ru-RU" sz="3200" dirty="0">
              <a:solidFill>
                <a:srgbClr val="002060"/>
              </a:solidFill>
              <a:latin typeface="Times New Roman" panose="02020603050405020304" pitchFamily="18" charset="0"/>
              <a:cs typeface="Times New Roman" panose="02020603050405020304" pitchFamily="18" charset="0"/>
            </a:endParaRPr>
          </a:p>
        </p:txBody>
      </p:sp>
      <p:pic>
        <p:nvPicPr>
          <p:cNvPr id="2050" name="Picture 2" descr="http://arch.bstu.ru/shared/attachments/30741"/>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260577" y="836712"/>
            <a:ext cx="4684857" cy="58326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451860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6230" y="0"/>
            <a:ext cx="3099626" cy="1143000"/>
          </a:xfrm>
        </p:spPr>
        <p:txBody>
          <a:bodyPr/>
          <a:lstStyle/>
          <a:p>
            <a:r>
              <a:rPr lang="ru-RU" dirty="0" smtClean="0">
                <a:solidFill>
                  <a:srgbClr val="FF0000"/>
                </a:solidFill>
                <a:latin typeface="Monotype Corsiva" panose="03010101010201010101" pitchFamily="66" charset="0"/>
              </a:rPr>
              <a:t>Туризм</a:t>
            </a:r>
            <a:endParaRPr lang="ru-RU" dirty="0">
              <a:solidFill>
                <a:srgbClr val="FF0000"/>
              </a:solidFill>
              <a:latin typeface="Monotype Corsiva" panose="03010101010201010101" pitchFamily="66" charset="0"/>
            </a:endParaRPr>
          </a:p>
        </p:txBody>
      </p:sp>
      <p:sp>
        <p:nvSpPr>
          <p:cNvPr id="3" name="Объект 2"/>
          <p:cNvSpPr>
            <a:spLocks noGrp="1"/>
          </p:cNvSpPr>
          <p:nvPr>
            <p:ph sz="quarter" idx="13"/>
          </p:nvPr>
        </p:nvSpPr>
        <p:spPr>
          <a:xfrm>
            <a:off x="251520" y="731520"/>
            <a:ext cx="8712968" cy="3474720"/>
          </a:xfrm>
        </p:spPr>
        <p:txBody>
          <a:bodyPr>
            <a:normAutofit/>
          </a:bodyPr>
          <a:lstStyle/>
          <a:p>
            <a:pPr marL="0" indent="0">
              <a:buNone/>
            </a:pPr>
            <a:r>
              <a:rPr lang="ru-RU" dirty="0" smtClean="0"/>
              <a:t> </a:t>
            </a:r>
            <a:r>
              <a:rPr lang="ru-RU" dirty="0" smtClean="0">
                <a:latin typeface="Times New Roman" panose="02020603050405020304" pitchFamily="18" charset="0"/>
                <a:cs typeface="Times New Roman" panose="02020603050405020304" pitchFamily="18" charset="0"/>
              </a:rPr>
              <a:t>Наш край привлекателен для российских и зарубежных туристов. Разнообразие растительного и животного мира позволяет развивать в Приморье экологический, научно-познавательный, спортивно-охотничий туризм. Прекрасны ландшафты для туризма и отдыха находятся на южном побережье Приморья и на островах залива Петра Великого, в предгорных участках правобережных притоков Уссури, в центральной и северной частях Сихотэ-Алиня. </a:t>
            </a:r>
            <a:endParaRPr lang="ru-RU" dirty="0">
              <a:latin typeface="Times New Roman" panose="02020603050405020304" pitchFamily="18" charset="0"/>
              <a:cs typeface="Times New Roman" panose="02020603050405020304" pitchFamily="18" charset="0"/>
            </a:endParaRPr>
          </a:p>
        </p:txBody>
      </p:sp>
      <p:pic>
        <p:nvPicPr>
          <p:cNvPr id="5122" name="Picture 2" descr="http://deita.ru/files/gallery/new/2012/03/19/P1311497.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51519" y="3284984"/>
            <a:ext cx="4463819" cy="3347864"/>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primkray.ru/sites/default/files/imagecache/small_img/p1210975_novyy_razmer.jpg"/>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6045421" y="4992360"/>
            <a:ext cx="2231909" cy="1673932"/>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primkray.ru/sites/default/files/resize/processPhoto_asp%282%29-100x67.jpg"/>
          <p:cNvPicPr>
            <a:picLocks noChangeAspect="1" noChangeArrowheads="1"/>
          </p:cNvPicPr>
          <p:nvPr/>
        </p:nvPicPr>
        <p:blipFill>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932038" y="3147860"/>
            <a:ext cx="2231909" cy="14953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18090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827584" y="116632"/>
            <a:ext cx="7344816" cy="6408712"/>
          </a:xfrm>
        </p:spPr>
        <p:txBody>
          <a:bodyPr>
            <a:normAutofit/>
          </a:bodyPr>
          <a:lstStyle/>
          <a:p>
            <a:pPr marL="0" indent="0">
              <a:buNone/>
            </a:pPr>
            <a:r>
              <a:rPr lang="ru-RU" dirty="0" smtClean="0"/>
              <a:t> </a:t>
            </a:r>
            <a:r>
              <a:rPr lang="ru-RU" sz="4000" dirty="0" smtClean="0">
                <a:latin typeface="Times New Roman" panose="02020603050405020304" pitchFamily="18" charset="0"/>
                <a:cs typeface="Times New Roman" panose="02020603050405020304" pitchFamily="18" charset="0"/>
              </a:rPr>
              <a:t>Я познакомила </a:t>
            </a:r>
            <a:r>
              <a:rPr lang="ru-RU" sz="4000" dirty="0" smtClean="0">
                <a:latin typeface="Times New Roman" panose="02020603050405020304" pitchFamily="18" charset="0"/>
                <a:cs typeface="Times New Roman" panose="02020603050405020304" pitchFamily="18" charset="0"/>
              </a:rPr>
              <a:t>вас с уникальной природой, экономикой, промышленностью нашего края. </a:t>
            </a:r>
            <a:endParaRPr lang="ru-RU"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3358617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p:txBody>
          <a:bodyPr/>
          <a:lstStyle/>
          <a:p>
            <a:endParaRPr lang="ru-RU" dirty="0"/>
          </a:p>
        </p:txBody>
      </p:sp>
      <p:pic>
        <p:nvPicPr>
          <p:cNvPr id="5122" name="Picture 2" descr="C:\Users\комп\Desktop\фото\море\IMG_0161.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20013" y="97218"/>
            <a:ext cx="8940486" cy="6705364"/>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1115616" y="105946"/>
            <a:ext cx="6264696" cy="3600400"/>
          </a:xfrm>
        </p:spPr>
        <p:txBody>
          <a:bodyPr>
            <a:normAutofit fontScale="90000"/>
          </a:bodyPr>
          <a:lstStyle/>
          <a:p>
            <a:pPr marL="0" indent="0" algn="ctr">
              <a:buNone/>
            </a:pPr>
            <a:r>
              <a:rPr lang="ru-RU" sz="4000" b="1" dirty="0" smtClean="0">
                <a:solidFill>
                  <a:schemeClr val="tx2"/>
                </a:solidFill>
                <a:latin typeface="Monotype Corsiva" panose="03010101010201010101" pitchFamily="66" charset="0"/>
                <a:cs typeface="Times New Roman" panose="02020603050405020304" pitchFamily="18" charset="0"/>
              </a:rPr>
              <a:t>Край мой любимый!</a:t>
            </a:r>
            <a:br>
              <a:rPr lang="ru-RU" sz="4000" b="1" dirty="0" smtClean="0">
                <a:solidFill>
                  <a:schemeClr val="tx2"/>
                </a:solidFill>
                <a:latin typeface="Monotype Corsiva" panose="03010101010201010101" pitchFamily="66" charset="0"/>
                <a:cs typeface="Times New Roman" panose="02020603050405020304" pitchFamily="18" charset="0"/>
              </a:rPr>
            </a:br>
            <a:r>
              <a:rPr lang="ru-RU" sz="4000" b="1" dirty="0" smtClean="0">
                <a:solidFill>
                  <a:schemeClr val="tx2"/>
                </a:solidFill>
                <a:latin typeface="Monotype Corsiva" panose="03010101010201010101" pitchFamily="66" charset="0"/>
                <a:cs typeface="Times New Roman" panose="02020603050405020304" pitchFamily="18" charset="0"/>
              </a:rPr>
              <a:t>С туманными далями,</a:t>
            </a:r>
            <a:br>
              <a:rPr lang="ru-RU" sz="4000" b="1" dirty="0" smtClean="0">
                <a:solidFill>
                  <a:schemeClr val="tx2"/>
                </a:solidFill>
                <a:latin typeface="Monotype Corsiva" panose="03010101010201010101" pitchFamily="66" charset="0"/>
                <a:cs typeface="Times New Roman" panose="02020603050405020304" pitchFamily="18" charset="0"/>
              </a:rPr>
            </a:br>
            <a:r>
              <a:rPr lang="ru-RU" sz="4000" b="1" dirty="0">
                <a:solidFill>
                  <a:schemeClr val="tx2"/>
                </a:solidFill>
                <a:latin typeface="Monotype Corsiva" panose="03010101010201010101" pitchFamily="66" charset="0"/>
                <a:cs typeface="Times New Roman" panose="02020603050405020304" pitchFamily="18" charset="0"/>
              </a:rPr>
              <a:t>С</a:t>
            </a:r>
            <a:r>
              <a:rPr lang="ru-RU" sz="4000" b="1" dirty="0" smtClean="0">
                <a:solidFill>
                  <a:schemeClr val="tx2"/>
                </a:solidFill>
                <a:latin typeface="Monotype Corsiva" panose="03010101010201010101" pitchFamily="66" charset="0"/>
                <a:cs typeface="Times New Roman" panose="02020603050405020304" pitchFamily="18" charset="0"/>
              </a:rPr>
              <a:t> шумной </a:t>
            </a:r>
            <a:r>
              <a:rPr lang="ru-RU" sz="4000" b="1" dirty="0" err="1" smtClean="0">
                <a:solidFill>
                  <a:schemeClr val="tx2"/>
                </a:solidFill>
                <a:latin typeface="Monotype Corsiva" panose="03010101010201010101" pitchFamily="66" charset="0"/>
                <a:cs typeface="Times New Roman" panose="02020603050405020304" pitchFamily="18" charset="0"/>
              </a:rPr>
              <a:t>тайгою</a:t>
            </a:r>
            <a:r>
              <a:rPr lang="ru-RU" sz="4000" b="1" dirty="0" smtClean="0">
                <a:solidFill>
                  <a:schemeClr val="tx2"/>
                </a:solidFill>
                <a:latin typeface="Monotype Corsiva" panose="03010101010201010101" pitchFamily="66" charset="0"/>
                <a:cs typeface="Times New Roman" panose="02020603050405020304" pitchFamily="18" charset="0"/>
              </a:rPr>
              <a:t>,</a:t>
            </a:r>
            <a:br>
              <a:rPr lang="ru-RU" sz="4000" b="1" dirty="0" smtClean="0">
                <a:solidFill>
                  <a:schemeClr val="tx2"/>
                </a:solidFill>
                <a:latin typeface="Monotype Corsiva" panose="03010101010201010101" pitchFamily="66" charset="0"/>
                <a:cs typeface="Times New Roman" panose="02020603050405020304" pitchFamily="18" charset="0"/>
              </a:rPr>
            </a:br>
            <a:r>
              <a:rPr lang="ru-RU" sz="4000" b="1" dirty="0" smtClean="0">
                <a:solidFill>
                  <a:schemeClr val="tx2"/>
                </a:solidFill>
                <a:latin typeface="Monotype Corsiva" panose="03010101010201010101" pitchFamily="66" charset="0"/>
                <a:cs typeface="Times New Roman" panose="02020603050405020304" pitchFamily="18" charset="0"/>
              </a:rPr>
              <a:t>С болотными рясками…</a:t>
            </a:r>
            <a:br>
              <a:rPr lang="ru-RU" sz="4000" b="1" dirty="0" smtClean="0">
                <a:solidFill>
                  <a:schemeClr val="tx2"/>
                </a:solidFill>
                <a:latin typeface="Monotype Corsiva" panose="03010101010201010101" pitchFamily="66" charset="0"/>
                <a:cs typeface="Times New Roman" panose="02020603050405020304" pitchFamily="18" charset="0"/>
              </a:rPr>
            </a:br>
            <a:r>
              <a:rPr lang="ru-RU" sz="4000" b="1" dirty="0" smtClean="0">
                <a:solidFill>
                  <a:schemeClr val="tx2"/>
                </a:solidFill>
                <a:latin typeface="Monotype Corsiva" panose="03010101010201010101" pitchFamily="66" charset="0"/>
                <a:cs typeface="Times New Roman" panose="02020603050405020304" pitchFamily="18" charset="0"/>
              </a:rPr>
              <a:t>Сколько бы разных</a:t>
            </a:r>
            <a:br>
              <a:rPr lang="ru-RU" sz="4000" b="1" dirty="0" smtClean="0">
                <a:solidFill>
                  <a:schemeClr val="tx2"/>
                </a:solidFill>
                <a:latin typeface="Monotype Corsiva" panose="03010101010201010101" pitchFamily="66" charset="0"/>
                <a:cs typeface="Times New Roman" panose="02020603050405020304" pitchFamily="18" charset="0"/>
              </a:rPr>
            </a:br>
            <a:r>
              <a:rPr lang="ru-RU" sz="4000" b="1" dirty="0" smtClean="0">
                <a:solidFill>
                  <a:schemeClr val="tx2"/>
                </a:solidFill>
                <a:latin typeface="Monotype Corsiva" panose="03010101010201010101" pitchFamily="66" charset="0"/>
                <a:cs typeface="Times New Roman" panose="02020603050405020304" pitchFamily="18" charset="0"/>
              </a:rPr>
              <a:t>Земель ни </a:t>
            </a:r>
            <a:r>
              <a:rPr lang="ru-RU" sz="4000" b="1" dirty="0" err="1" smtClean="0">
                <a:solidFill>
                  <a:schemeClr val="tx2"/>
                </a:solidFill>
                <a:latin typeface="Monotype Corsiva" panose="03010101010201010101" pitchFamily="66" charset="0"/>
                <a:cs typeface="Times New Roman" panose="02020603050405020304" pitchFamily="18" charset="0"/>
              </a:rPr>
              <a:t>видали</a:t>
            </a:r>
            <a:r>
              <a:rPr lang="ru-RU" sz="4000" b="1" dirty="0" smtClean="0">
                <a:solidFill>
                  <a:schemeClr val="tx2"/>
                </a:solidFill>
                <a:latin typeface="Monotype Corsiva" panose="03010101010201010101" pitchFamily="66" charset="0"/>
                <a:cs typeface="Times New Roman" panose="02020603050405020304" pitchFamily="18" charset="0"/>
              </a:rPr>
              <a:t> мы – </a:t>
            </a:r>
            <a:br>
              <a:rPr lang="ru-RU" sz="4000" b="1" dirty="0" smtClean="0">
                <a:solidFill>
                  <a:schemeClr val="tx2"/>
                </a:solidFill>
                <a:latin typeface="Monotype Corsiva" panose="03010101010201010101" pitchFamily="66" charset="0"/>
                <a:cs typeface="Times New Roman" panose="02020603050405020304" pitchFamily="18" charset="0"/>
              </a:rPr>
            </a:br>
            <a:r>
              <a:rPr lang="ru-RU" sz="4000" b="1" dirty="0" smtClean="0">
                <a:solidFill>
                  <a:schemeClr val="tx2"/>
                </a:solidFill>
                <a:latin typeface="Monotype Corsiva" panose="03010101010201010101" pitchFamily="66" charset="0"/>
                <a:cs typeface="Times New Roman" panose="02020603050405020304" pitchFamily="18" charset="0"/>
              </a:rPr>
              <a:t>Нет тебя лучше,</a:t>
            </a:r>
            <a:br>
              <a:rPr lang="ru-RU" sz="4000" b="1" dirty="0" smtClean="0">
                <a:solidFill>
                  <a:schemeClr val="tx2"/>
                </a:solidFill>
                <a:latin typeface="Monotype Corsiva" panose="03010101010201010101" pitchFamily="66" charset="0"/>
                <a:cs typeface="Times New Roman" panose="02020603050405020304" pitchFamily="18" charset="0"/>
              </a:rPr>
            </a:br>
            <a:r>
              <a:rPr lang="ru-RU" sz="4000" b="1" dirty="0" smtClean="0">
                <a:solidFill>
                  <a:schemeClr val="tx2"/>
                </a:solidFill>
                <a:latin typeface="Monotype Corsiva" panose="03010101010201010101" pitchFamily="66" charset="0"/>
                <a:cs typeface="Times New Roman" panose="02020603050405020304" pitchFamily="18" charset="0"/>
              </a:rPr>
              <a:t>Красивей и </a:t>
            </a:r>
            <a:r>
              <a:rPr lang="ru-RU" sz="4000" b="1" dirty="0" err="1" smtClean="0">
                <a:solidFill>
                  <a:schemeClr val="tx2"/>
                </a:solidFill>
                <a:latin typeface="Monotype Corsiva" panose="03010101010201010101" pitchFamily="66" charset="0"/>
                <a:cs typeface="Times New Roman" panose="02020603050405020304" pitchFamily="18" charset="0"/>
              </a:rPr>
              <a:t>и</a:t>
            </a:r>
            <a:r>
              <a:rPr lang="ru-RU" sz="4000" b="1" dirty="0" smtClean="0">
                <a:solidFill>
                  <a:schemeClr val="tx2"/>
                </a:solidFill>
                <a:latin typeface="Monotype Corsiva" panose="03010101010201010101" pitchFamily="66" charset="0"/>
                <a:cs typeface="Times New Roman" panose="02020603050405020304" pitchFamily="18" charset="0"/>
              </a:rPr>
              <a:t> ласковей!</a:t>
            </a:r>
            <a:br>
              <a:rPr lang="ru-RU" sz="4000" b="1" dirty="0" smtClean="0">
                <a:solidFill>
                  <a:schemeClr val="tx2"/>
                </a:solidFill>
                <a:latin typeface="Monotype Corsiva" panose="03010101010201010101" pitchFamily="66" charset="0"/>
                <a:cs typeface="Times New Roman" panose="02020603050405020304" pitchFamily="18" charset="0"/>
              </a:rPr>
            </a:br>
            <a:r>
              <a:rPr lang="ru-RU" sz="2800" b="1" dirty="0" err="1" smtClean="0">
                <a:solidFill>
                  <a:srgbClr val="FF0000"/>
                </a:solidFill>
                <a:latin typeface="Monotype Corsiva" panose="03010101010201010101" pitchFamily="66" charset="0"/>
                <a:cs typeface="Times New Roman" panose="02020603050405020304" pitchFamily="18" charset="0"/>
              </a:rPr>
              <a:t>С.Смеляков</a:t>
            </a:r>
            <a:endParaRPr lang="ru-RU" sz="2800" b="1" dirty="0">
              <a:solidFill>
                <a:srgbClr val="FF0000"/>
              </a:solidFill>
              <a:latin typeface="Monotype Corsiva" panose="03010101010201010101" pitchFamily="66" charset="0"/>
              <a:cs typeface="Times New Roman" panose="02020603050405020304" pitchFamily="18" charset="0"/>
            </a:endParaRPr>
          </a:p>
        </p:txBody>
      </p:sp>
    </p:spTree>
    <p:extLst>
      <p:ext uri="{BB962C8B-B14F-4D97-AF65-F5344CB8AC3E}">
        <p14:creationId xmlns:p14="http://schemas.microsoft.com/office/powerpoint/2010/main" val="41179294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467544" y="731520"/>
            <a:ext cx="8208912" cy="5289768"/>
          </a:xfrm>
        </p:spPr>
        <p:txBody>
          <a:bodyPr>
            <a:normAutofit/>
          </a:bodyPr>
          <a:lstStyle/>
          <a:p>
            <a:pPr marL="0" indent="0" algn="ctr">
              <a:buNone/>
            </a:pPr>
            <a:r>
              <a:rPr lang="ru-RU" dirty="0" smtClean="0"/>
              <a:t> </a:t>
            </a:r>
            <a:r>
              <a:rPr lang="ru-RU" sz="6600" b="1" dirty="0" smtClean="0">
                <a:solidFill>
                  <a:srgbClr val="7030A0"/>
                </a:solidFill>
                <a:latin typeface="Monotype Corsiva" panose="03010101010201010101" pitchFamily="66" charset="0"/>
              </a:rPr>
              <a:t>Спасибо за внимание!</a:t>
            </a:r>
            <a:endParaRPr lang="ru-RU" sz="6600" b="1" dirty="0">
              <a:solidFill>
                <a:srgbClr val="7030A0"/>
              </a:solidFill>
              <a:latin typeface="Monotype Corsiva" panose="03010101010201010101" pitchFamily="66" charset="0"/>
            </a:endParaRPr>
          </a:p>
        </p:txBody>
      </p:sp>
    </p:spTree>
    <p:extLst>
      <p:ext uri="{BB962C8B-B14F-4D97-AF65-F5344CB8AC3E}">
        <p14:creationId xmlns:p14="http://schemas.microsoft.com/office/powerpoint/2010/main" val="15186646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3934215" y="548680"/>
            <a:ext cx="4886258" cy="6048672"/>
          </a:xfrm>
        </p:spPr>
        <p:txBody>
          <a:bodyPr>
            <a:noAutofit/>
          </a:bodyPr>
          <a:lstStyle/>
          <a:p>
            <a:pPr marL="45720" indent="0">
              <a:buNone/>
            </a:pPr>
            <a:r>
              <a:rPr lang="ru-RU" sz="4000" dirty="0" smtClean="0">
                <a:solidFill>
                  <a:srgbClr val="002060"/>
                </a:solidFill>
                <a:latin typeface="Times New Roman" panose="02020603050405020304" pitchFamily="18" charset="0"/>
                <a:cs typeface="Times New Roman" panose="02020603050405020304" pitchFamily="18" charset="0"/>
              </a:rPr>
              <a:t>«Человек, любящий и умеющий читать – счастливый человек. Он окружён множеством умных, добрых и верных друзей. Эти друзья – книги»</a:t>
            </a:r>
          </a:p>
          <a:p>
            <a:pPr marL="45720" indent="0">
              <a:buNone/>
            </a:pPr>
            <a:r>
              <a:rPr lang="ru-RU" sz="3200" dirty="0" err="1" smtClean="0">
                <a:solidFill>
                  <a:srgbClr val="002060"/>
                </a:solidFill>
                <a:latin typeface="Times New Roman" panose="02020603050405020304" pitchFamily="18" charset="0"/>
                <a:cs typeface="Times New Roman" panose="02020603050405020304" pitchFamily="18" charset="0"/>
              </a:rPr>
              <a:t>К.Г.Паустовский</a:t>
            </a:r>
            <a:endParaRPr lang="ru-RU" sz="3200" dirty="0">
              <a:solidFill>
                <a:srgbClr val="002060"/>
              </a:solidFill>
              <a:latin typeface="Times New Roman" panose="02020603050405020304" pitchFamily="18" charset="0"/>
              <a:cs typeface="Times New Roman" panose="02020603050405020304" pitchFamily="18" charset="0"/>
            </a:endParaRPr>
          </a:p>
        </p:txBody>
      </p:sp>
      <p:pic>
        <p:nvPicPr>
          <p:cNvPr id="3074" name="Picture 2" descr="http://uapryal.com.ua/wp-content/uploads/2012/09/Paustovskiy.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79512" y="548680"/>
            <a:ext cx="3754703" cy="5256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59891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0"/>
            <a:ext cx="6512511" cy="1403648"/>
          </a:xfrm>
        </p:spPr>
        <p:txBody>
          <a:bodyPr/>
          <a:lstStyle/>
          <a:p>
            <a:pPr marL="0" indent="0" algn="ctr">
              <a:buNone/>
            </a:pPr>
            <a:r>
              <a:rPr lang="ru-RU" dirty="0" smtClean="0">
                <a:solidFill>
                  <a:srgbClr val="FF0000"/>
                </a:solidFill>
                <a:latin typeface="Monotype Corsiva" panose="03010101010201010101" pitchFamily="66" charset="0"/>
              </a:rPr>
              <a:t>Книги о Приморье</a:t>
            </a:r>
            <a:endParaRPr lang="ru-RU" dirty="0">
              <a:solidFill>
                <a:srgbClr val="FF0000"/>
              </a:solidFill>
              <a:latin typeface="Monotype Corsiva" panose="03010101010201010101" pitchFamily="66" charset="0"/>
            </a:endParaRPr>
          </a:p>
        </p:txBody>
      </p:sp>
      <p:sp>
        <p:nvSpPr>
          <p:cNvPr id="3" name="Объект 2"/>
          <p:cNvSpPr>
            <a:spLocks noGrp="1"/>
          </p:cNvSpPr>
          <p:nvPr>
            <p:ph sz="quarter" idx="13"/>
          </p:nvPr>
        </p:nvSpPr>
        <p:spPr>
          <a:xfrm>
            <a:off x="179512" y="1196752"/>
            <a:ext cx="7624936" cy="5274920"/>
          </a:xfrm>
        </p:spPr>
        <p:txBody>
          <a:bodyPr/>
          <a:lstStyle/>
          <a:p>
            <a:pPr marL="45720" indent="0">
              <a:buNone/>
            </a:pPr>
            <a:endParaRPr lang="ru-RU" dirty="0"/>
          </a:p>
        </p:txBody>
      </p:sp>
      <p:pic>
        <p:nvPicPr>
          <p:cNvPr id="4100" name="Picture 4" descr="http://ecodelo.org/sites/default/files/imagecache/node-gallery-cover/bgstart.gif"/>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79512" y="1001526"/>
            <a:ext cx="4536504" cy="531278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www.uglekamensk.info/forum/files/53_f6fbbe6f1af1df1b4218fc245118afd1"/>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068113" y="1001527"/>
            <a:ext cx="3824367" cy="5755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14222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p:txBody>
          <a:bodyPr/>
          <a:lstStyle/>
          <a:p>
            <a:endParaRPr lang="ru-RU"/>
          </a:p>
        </p:txBody>
      </p:sp>
      <p:pic>
        <p:nvPicPr>
          <p:cNvPr id="4" name="Picture 12" descr="http://go4.imgsmail.ru/imgpreview?key=http%3A//old.pgpb.ru/img/2010/december%25203/dkniga1.jpg&amp;mb=imgdb_preview_866"/>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51520" y="351166"/>
            <a:ext cx="4320480" cy="61463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descr="http://active.wwf.ru/pic/news/3011/shibnev-1cover.std.jpg"/>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688271" y="620688"/>
            <a:ext cx="4375569" cy="5486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29669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p:txBody>
          <a:bodyPr/>
          <a:lstStyle/>
          <a:p>
            <a:endParaRPr lang="ru-RU"/>
          </a:p>
        </p:txBody>
      </p:sp>
      <p:pic>
        <p:nvPicPr>
          <p:cNvPr id="4" name="Picture 14" descr="http://www.pt78.ru/md/books-images/prim_krai_08_1_2.jpg"/>
          <p:cNvPicPr>
            <a:picLocks noChangeAspect="1" noChangeArrowheads="1"/>
          </p:cNvPicPr>
          <p:nvPr/>
        </p:nvPicPr>
        <p:blipFill rotWithShape="1">
          <a:blip r:embed="rId2">
            <a:extLst>
              <a:ext uri="{28A0092B-C50C-407E-A947-70E740481C1C}">
                <a14:useLocalDpi xmlns:a14="http://schemas.microsoft.com/office/drawing/2010/main" val="0"/>
              </a:ext>
            </a:extLst>
          </a:blip>
          <a:srcRect l="2885" t="4268" r="3073" b="4862"/>
          <a:stretch/>
        </p:blipFill>
        <p:spPr bwMode="auto">
          <a:xfrm>
            <a:off x="147484" y="404664"/>
            <a:ext cx="4807974" cy="464574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0" descr="http://go4.imgsmail.ru/imgpreview?key=http%3A//www.shibnev.mk52.com/images/book.jpg&amp;mb=imgdb_preview_620"/>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148064" y="1196752"/>
            <a:ext cx="3677971" cy="52036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26980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p:txBody>
          <a:bodyPr/>
          <a:lstStyle/>
          <a:p>
            <a:endParaRPr lang="ru-RU"/>
          </a:p>
        </p:txBody>
      </p:sp>
      <p:pic>
        <p:nvPicPr>
          <p:cNvPr id="5122" name="Picture 2" descr="http://www.libex.ru/dimg/60aa6.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70264" y="243262"/>
            <a:ext cx="4113704" cy="635071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books.iqbuy.ru/img/books/9785/35/00/00/80/9785350000801-b.jpg"/>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427984" y="243263"/>
            <a:ext cx="4520084" cy="6350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89045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107504" y="731520"/>
            <a:ext cx="8424936" cy="5793824"/>
          </a:xfrm>
        </p:spPr>
        <p:txBody>
          <a:bodyPr>
            <a:noAutofit/>
          </a:bodyPr>
          <a:lstStyle/>
          <a:p>
            <a:pPr marL="45720" indent="0" algn="ctr">
              <a:buNone/>
            </a:pPr>
            <a:r>
              <a:rPr lang="ru-RU" sz="8800" b="1" dirty="0" smtClean="0">
                <a:solidFill>
                  <a:srgbClr val="FF0000"/>
                </a:solidFill>
                <a:latin typeface="Monotype Corsiva" panose="03010101010201010101" pitchFamily="66" charset="0"/>
              </a:rPr>
              <a:t>О чём нам рассказали книги?</a:t>
            </a:r>
            <a:endParaRPr lang="ru-RU" sz="8800" b="1" dirty="0">
              <a:solidFill>
                <a:srgbClr val="FF0000"/>
              </a:solidFill>
              <a:latin typeface="Monotype Corsiva" panose="03010101010201010101" pitchFamily="66" charset="0"/>
            </a:endParaRPr>
          </a:p>
        </p:txBody>
      </p:sp>
    </p:spTree>
    <p:extLst>
      <p:ext uri="{BB962C8B-B14F-4D97-AF65-F5344CB8AC3E}">
        <p14:creationId xmlns:p14="http://schemas.microsoft.com/office/powerpoint/2010/main" val="1545495160"/>
      </p:ext>
    </p:extLst>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1978</TotalTime>
  <Words>1109</Words>
  <Application>Microsoft Office PowerPoint</Application>
  <PresentationFormat>Экран (4:3)</PresentationFormat>
  <Paragraphs>96</Paragraphs>
  <Slides>33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33</vt:i4>
      </vt:variant>
    </vt:vector>
  </HeadingPairs>
  <TitlesOfParts>
    <vt:vector size="34" baseType="lpstr">
      <vt:lpstr>Воздушный поток</vt:lpstr>
      <vt:lpstr>  Край, открытый миру  (заповедное Приморье)</vt:lpstr>
      <vt:lpstr>Презентация PowerPoint</vt:lpstr>
      <vt:lpstr>Презентация PowerPoint</vt:lpstr>
      <vt:lpstr>Презентация PowerPoint</vt:lpstr>
      <vt:lpstr>Книги о Приморье</vt:lpstr>
      <vt:lpstr>Презентация PowerPoint</vt:lpstr>
      <vt:lpstr>Презентация PowerPoint</vt:lpstr>
      <vt:lpstr>Презентация PowerPoint</vt:lpstr>
      <vt:lpstr>Презентация PowerPoint</vt:lpstr>
      <vt:lpstr>ИСТОРИЯ </vt:lpstr>
      <vt:lpstr>Место рассположения</vt:lpstr>
      <vt:lpstr>Рождение Приморья</vt:lpstr>
      <vt:lpstr>Презентация PowerPoint</vt:lpstr>
      <vt:lpstr>Рельеф и климат</vt:lpstr>
      <vt:lpstr>Воды Приморья</vt:lpstr>
      <vt:lpstr>Презентация PowerPoint</vt:lpstr>
      <vt:lpstr>Уссурийская тайга</vt:lpstr>
      <vt:lpstr>Растительность</vt:lpstr>
      <vt:lpstr>Водная растительность</vt:lpstr>
      <vt:lpstr>Приморье – удивительное место планеты</vt:lpstr>
      <vt:lpstr>Презентация PowerPoint</vt:lpstr>
      <vt:lpstr>Для сохранения  всех этих видов  в Приморье  создана система охраняемых природных территорий</vt:lpstr>
      <vt:lpstr>Заповедники</vt:lpstr>
      <vt:lpstr>Презентация PowerPoint</vt:lpstr>
      <vt:lpstr>Заказники</vt:lpstr>
      <vt:lpstr>Памятники природы</vt:lpstr>
      <vt:lpstr>Население края </vt:lpstr>
      <vt:lpstr>Коренные жители Приморья</vt:lpstr>
      <vt:lpstr>Здоровье</vt:lpstr>
      <vt:lpstr>Туризм</vt:lpstr>
      <vt:lpstr>Презентация PowerPoint</vt:lpstr>
      <vt:lpstr>Край мой любимый! С туманными далями, С шумной тайгою, С болотными рясками… Сколько бы разных Земель ни видали мы –  Нет тебя лучше, Красивей и и ласковей! С.Смеляков</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Приморье: Край открытый миру</dc:title>
  <dc:creator>комп</dc:creator>
  <cp:lastModifiedBy>домашний</cp:lastModifiedBy>
  <cp:revision>73</cp:revision>
  <dcterms:created xsi:type="dcterms:W3CDTF">2014-01-03T21:37:05Z</dcterms:created>
  <dcterms:modified xsi:type="dcterms:W3CDTF">2019-12-05T07:15:37Z</dcterms:modified>
</cp:coreProperties>
</file>