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304" r:id="rId14"/>
    <p:sldId id="302" r:id="rId15"/>
    <p:sldId id="301" r:id="rId16"/>
    <p:sldId id="305" r:id="rId17"/>
    <p:sldId id="295" r:id="rId18"/>
    <p:sldId id="308" r:id="rId19"/>
    <p:sldId id="296" r:id="rId20"/>
    <p:sldId id="29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еизвестный пользователь" initials="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55" autoAdjust="0"/>
    <p:restoredTop sz="94625" autoAdjust="0"/>
  </p:normalViewPr>
  <p:slideViewPr>
    <p:cSldViewPr>
      <p:cViewPr varScale="1">
        <p:scale>
          <a:sx n="47" d="100"/>
          <a:sy n="47" d="100"/>
        </p:scale>
        <p:origin x="-114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24842-6D34-447F-98FE-F388B46240F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D5C02-E5BD-4CBD-993F-A5671C250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D5C02-E5BD-4CBD-993F-A5671C250BB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0%B7%D0%BE%D0%BD" TargetMode="External"/><Relationship Id="rId2" Type="http://schemas.openxmlformats.org/officeDocument/2006/relationships/hyperlink" Target="https://ru.wikipedia.org/wiki/%D0%A1%D1%82%D1%80%D0%B0%D1%82%D0%BE%D1%81%D1%84%D0%B5%D1%80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s://ru.wikipedia.org/wiki/%D0%9A%D0%B8%D1%81%D0%BB%D0%BE%D1%80%D0%BE%D0%B4" TargetMode="External"/><Relationship Id="rId4" Type="http://schemas.openxmlformats.org/officeDocument/2006/relationships/hyperlink" Target="https://ru.wikipedia.org/wiki/%D0%A3%D0%BB%D1%8C%D1%82%D1%80%D0%B0%D1%84%D0%B8%D0%BE%D0%BB%D0%B5%D1%82%D0%BE%D0%B2%D0%BE%D0%B5_%D0%B8%D0%B7%D0%BB%D1%83%D1%87%D0%B5%D0%BD%D0%B8%D0%B5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sland.ru/" TargetMode="External"/><Relationship Id="rId2" Type="http://schemas.openxmlformats.org/officeDocument/2006/relationships/hyperlink" Target="http://allbizru.com/art/177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orldwarming.info/" TargetMode="External"/><Relationship Id="rId5" Type="http://schemas.openxmlformats.org/officeDocument/2006/relationships/hyperlink" Target="http://www.vzglyad.ru/news" TargetMode="External"/><Relationship Id="rId4" Type="http://schemas.openxmlformats.org/officeDocument/2006/relationships/hyperlink" Target="http://www.poteplenie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commons.wikimedia.org/wiki/File:Global_Temperature_Anomaly.svg?uselang=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eonovosti.ru/index1.php?code=10&amp;value=0" TargetMode="External"/><Relationship Id="rId2" Type="http://schemas.openxmlformats.org/officeDocument/2006/relationships/hyperlink" Target="http://ru.wikipedia.org/wiki/%D0%9F%D0%B0%D1%80%D0%BD%D0%B8%D0%BA%D0%BE%D0%B2%D1%8B%D0%B9_%D1%8D%D1%84%D1%84%D0%B5%D0%BA%D1%8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C2933CE-4776-2141-8EFE-DB2F92B4E0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Таяние ледников Антарктиды – актуальная современная проблема 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8BFF480-BF8A-3440-B419-00079CAD82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6240" y="4437112"/>
            <a:ext cx="3672408" cy="2088232"/>
          </a:xfrm>
        </p:spPr>
        <p:txBody>
          <a:bodyPr>
            <a:normAutofit/>
          </a:bodyPr>
          <a:lstStyle/>
          <a:p>
            <a:r>
              <a:rPr lang="ru-RU" dirty="0" err="1" smtClean="0"/>
              <a:t>Подготовила-Кокоева</a:t>
            </a:r>
            <a:r>
              <a:rPr lang="ru-RU" dirty="0" smtClean="0"/>
              <a:t> Лана </a:t>
            </a:r>
          </a:p>
          <a:p>
            <a:r>
              <a:rPr lang="ru-RU" dirty="0" smtClean="0"/>
              <a:t>Руководитель -</a:t>
            </a:r>
            <a:r>
              <a:rPr lang="ru-RU" dirty="0" err="1" smtClean="0"/>
              <a:t>Мсоева</a:t>
            </a:r>
            <a:r>
              <a:rPr lang="ru-RU" dirty="0" smtClean="0"/>
              <a:t> </a:t>
            </a:r>
            <a:r>
              <a:rPr lang="ru-RU" dirty="0" err="1" smtClean="0"/>
              <a:t>Анжелла</a:t>
            </a:r>
            <a:r>
              <a:rPr lang="ru-RU" dirty="0" smtClean="0"/>
              <a:t> </a:t>
            </a:r>
            <a:r>
              <a:rPr lang="ru-RU" dirty="0" err="1" smtClean="0"/>
              <a:t>Амурхановна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7250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352" y="764373"/>
            <a:ext cx="11242848" cy="1293028"/>
          </a:xfrm>
        </p:spPr>
        <p:txBody>
          <a:bodyPr>
            <a:normAutofit/>
          </a:bodyPr>
          <a:lstStyle/>
          <a:p>
            <a:r>
              <a:rPr lang="ru-RU" dirty="0" smtClean="0"/>
              <a:t>Доля содержания газов в атмосфере при парниковом эффекте.</a:t>
            </a:r>
            <a:endParaRPr lang="ru-RU" dirty="0"/>
          </a:p>
        </p:txBody>
      </p:sp>
      <p:pic>
        <p:nvPicPr>
          <p:cNvPr id="4" name="Содержимое 3" descr="http://www.grandars.ru/images/1/review/id/3916/23db7b7bef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7408" y="2132856"/>
            <a:ext cx="1101722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0" y="764373"/>
            <a:ext cx="11170840" cy="50438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ОЗОНОВЫЙ СЛОЙ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0" y="1484784"/>
            <a:ext cx="5616624" cy="4968552"/>
          </a:xfrm>
        </p:spPr>
        <p:txBody>
          <a:bodyPr>
            <a:normAutofit/>
          </a:bodyPr>
          <a:lstStyle/>
          <a:p>
            <a:r>
              <a:rPr lang="ru-RU" dirty="0" smtClean="0"/>
              <a:t> Озоновый</a:t>
            </a:r>
            <a:r>
              <a:rPr lang="ru-RU" b="1" dirty="0" smtClean="0"/>
              <a:t> </a:t>
            </a:r>
            <a:r>
              <a:rPr lang="ru-RU" dirty="0" smtClean="0"/>
              <a:t>слой — часть </a:t>
            </a:r>
            <a:r>
              <a:rPr lang="ru-RU" dirty="0" smtClean="0">
                <a:hlinkClick r:id="rId2" tooltip="Стратосфера"/>
              </a:rPr>
              <a:t>стратосферы</a:t>
            </a:r>
            <a:r>
              <a:rPr lang="ru-RU" dirty="0" smtClean="0"/>
              <a:t> на высоте от 20 до 25 км , с наибольшим содержанием </a:t>
            </a:r>
            <a:r>
              <a:rPr lang="ru-RU" dirty="0" smtClean="0">
                <a:hlinkClick r:id="rId3" tooltip="Озон"/>
              </a:rPr>
              <a:t>озона</a:t>
            </a:r>
            <a:r>
              <a:rPr lang="ru-RU" dirty="0" smtClean="0"/>
              <a:t> , образующегося в результате воздействия </a:t>
            </a:r>
            <a:r>
              <a:rPr lang="ru-RU" dirty="0" smtClean="0">
                <a:hlinkClick r:id="rId4" tooltip="Ультрафиолетовое излучение"/>
              </a:rPr>
              <a:t>ультрафиолетового излучения</a:t>
            </a:r>
            <a:r>
              <a:rPr lang="ru-RU" dirty="0" smtClean="0"/>
              <a:t> Солнца на молекулярный </a:t>
            </a:r>
            <a:r>
              <a:rPr lang="ru-RU" dirty="0" smtClean="0">
                <a:hlinkClick r:id="rId5" tooltip="Кислород"/>
              </a:rPr>
              <a:t>кислород</a:t>
            </a:r>
            <a:r>
              <a:rPr lang="ru-RU" dirty="0" smtClean="0"/>
              <a:t> </a:t>
            </a:r>
          </a:p>
          <a:p>
            <a:r>
              <a:rPr lang="ru-RU" dirty="0" smtClean="0"/>
              <a:t>    Общее количество озона в атмосфере таково, примерно  3 мм .. Озоновый слой поглощает от 97 до 99 % ультрафиолетового излучения .</a:t>
            </a:r>
          </a:p>
        </p:txBody>
      </p:sp>
      <p:pic>
        <p:nvPicPr>
          <p:cNvPr id="12290" name="Picture 2" descr="http://ekogradmoscow.ru/images/Raznoye9/Raznoye10/17-09/ozon_1_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35960" y="1484784"/>
            <a:ext cx="5865168" cy="47152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408" y="764373"/>
            <a:ext cx="10738792" cy="1293028"/>
          </a:xfrm>
        </p:spPr>
        <p:txBody>
          <a:bodyPr>
            <a:normAutofit/>
          </a:bodyPr>
          <a:lstStyle/>
          <a:p>
            <a:r>
              <a:rPr lang="ru-RU" dirty="0" smtClean="0"/>
              <a:t>График объемного снижения ледников во всем мире</a:t>
            </a:r>
            <a:endParaRPr lang="ru-RU" dirty="0"/>
          </a:p>
        </p:txBody>
      </p:sp>
      <p:pic>
        <p:nvPicPr>
          <p:cNvPr id="4" name="Содержимое 3" descr="объем ледников сокращается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03512" y="2204864"/>
            <a:ext cx="849694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7648" y="0"/>
            <a:ext cx="8610600" cy="1652737"/>
          </a:xfrm>
        </p:spPr>
        <p:txBody>
          <a:bodyPr/>
          <a:lstStyle/>
          <a:p>
            <a:r>
              <a:rPr lang="ru-RU" dirty="0" smtClean="0"/>
              <a:t>Пугающая статистика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412776"/>
            <a:ext cx="5626224" cy="511256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latin typeface="Bookman Old Style" panose="02050604050505020204" pitchFamily="18" charset="0"/>
              </a:rPr>
              <a:t>Таяние льдов приведет к повышению уровня вод Мирового океана почти на 60 метров. Береговые линии сдвинутся, и сегодняшняя прибрежная зона всех материков окажется под водой. Так, полностью затопленными окажутся такие города, как Архангельск, Астрахань, Санкт-Петербург в России, </a:t>
            </a:r>
            <a:r>
              <a:rPr lang="ru-RU" sz="2400" dirty="0" err="1" smtClean="0">
                <a:latin typeface="Bookman Old Style" panose="02050604050505020204" pitchFamily="18" charset="0"/>
              </a:rPr>
              <a:t>Таллин</a:t>
            </a:r>
            <a:r>
              <a:rPr lang="ru-RU" sz="2400" dirty="0" smtClean="0">
                <a:latin typeface="Bookman Old Style" panose="02050604050505020204" pitchFamily="18" charset="0"/>
              </a:rPr>
              <a:t> в Эстонии, Рига — в Латвии, а также ряд европейских столиц — Рим, Лондон, Дублин, Амстердам и Стокгольм. В Северной Америке исчезнут десятки городов на востоке и западе материка, в том числе Нью-Йорк, Вашингтон и Лос-Анджелес.</a:t>
            </a:r>
            <a:r>
              <a:rPr lang="ru-RU" sz="2400" dirty="0" smtClean="0">
                <a:solidFill>
                  <a:srgbClr val="000000"/>
                </a:solidFill>
                <a:latin typeface="Bookman Old Style" panose="02050604050505020204" pitchFamily="18" charset="0"/>
              </a:rPr>
              <a:t> </a:t>
            </a:r>
            <a:endParaRPr lang="ru-RU" sz="2400" dirty="0" smtClean="0"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  <p:pic>
        <p:nvPicPr>
          <p:cNvPr id="4" name="Рисунок 6">
            <a:extLst>
              <a:ext uri="{FF2B5EF4-FFF2-40B4-BE49-F238E27FC236}">
                <a16:creationId xmlns="" xmlns:a16="http://schemas.microsoft.com/office/drawing/2014/main" id="{86F2F57A-0365-BA4E-9B27-C13671363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056" y="1340768"/>
            <a:ext cx="5256584" cy="5076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895600" y="476672"/>
            <a:ext cx="8610600" cy="28770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3432" y="1268760"/>
            <a:ext cx="105131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Bookman Old Style" panose="02050604050505020204" pitchFamily="18" charset="0"/>
              </a:rPr>
              <a:t>1</a:t>
            </a:r>
            <a:r>
              <a:rPr lang="en-US" sz="2400" dirty="0" smtClean="0">
                <a:latin typeface="Bookman Old Style" panose="02050604050505020204" pitchFamily="18" charset="0"/>
              </a:rPr>
              <a:t>. </a:t>
            </a:r>
            <a:r>
              <a:rPr lang="ru-RU" sz="2400" dirty="0" smtClean="0">
                <a:latin typeface="Bookman Old Style" panose="02050604050505020204" pitchFamily="18" charset="0"/>
              </a:rPr>
              <a:t>Уже к 2040 году, то есть чуть больше, чем через 20 лет, при сохранении той же скорости таяния ледников, Антарктида полностью останется без льда.</a:t>
            </a:r>
            <a:r>
              <a:rPr lang="en-US" sz="2400" dirty="0" smtClean="0">
                <a:latin typeface="Bookman Old Style" panose="02050604050505020204" pitchFamily="18" charset="0"/>
              </a:rPr>
              <a:t> </a:t>
            </a:r>
          </a:p>
          <a:p>
            <a:r>
              <a:rPr lang="en-US" sz="2400" dirty="0" smtClean="0">
                <a:latin typeface="Bookman Old Style" panose="02050604050505020204" pitchFamily="18" charset="0"/>
              </a:rPr>
              <a:t>2 . </a:t>
            </a:r>
            <a:r>
              <a:rPr lang="ru-RU" sz="2400" dirty="0" smtClean="0">
                <a:latin typeface="Bookman Old Style" panose="02050604050505020204" pitchFamily="18" charset="0"/>
              </a:rPr>
              <a:t>Под воздействием парникового эффекта меняется состояние ледников не только на территории Арктики и Антарктиды, но и ледников Гималаев. Площадь ледников в Швейцарии сократилась на 12% — всего за последние 10 лет.</a:t>
            </a:r>
            <a:r>
              <a:rPr lang="en-US" sz="2400" dirty="0" smtClean="0">
                <a:latin typeface="Bookman Old Style" panose="02050604050505020204" pitchFamily="18" charset="0"/>
              </a:rPr>
              <a:t> </a:t>
            </a:r>
            <a:endParaRPr lang="en-US" sz="2400" dirty="0">
              <a:latin typeface="Bookman Old Style" panose="02050604050505020204" pitchFamily="18" charset="0"/>
            </a:endParaRPr>
          </a:p>
        </p:txBody>
      </p:sp>
      <p:pic>
        <p:nvPicPr>
          <p:cNvPr id="5" name="Рисунок 6">
            <a:extLst>
              <a:ext uri="{FF2B5EF4-FFF2-40B4-BE49-F238E27FC236}">
                <a16:creationId xmlns="" xmlns:a16="http://schemas.microsoft.com/office/drawing/2014/main" id="{265839C3-3DFD-794F-BFD1-A0D00CE49A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9536" y="3501007"/>
            <a:ext cx="8928992" cy="3024337"/>
          </a:xfrm>
          <a:prstGeom prst="roundRect">
            <a:avLst>
              <a:gd name="adj" fmla="val 39815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95600" y="404665"/>
            <a:ext cx="8610600" cy="7920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857232"/>
            <a:ext cx="10820400" cy="2787793"/>
          </a:xfrm>
        </p:spPr>
        <p:txBody>
          <a:bodyPr>
            <a:normAutofit/>
          </a:bodyPr>
          <a:lstStyle/>
          <a:p>
            <a:r>
              <a:rPr lang="ru-RU" dirty="0" smtClean="0"/>
              <a:t>К причинам таяния ледников все ученые единодушно относят общечеловеческое пренебрежительное отношение к природе. Вырубка лесов, колоссальные объемы выхлопов, загрязнение почвы, воды и воздуха — все, что в итоге привело к развитию парникового эффекта. Специалисты строят самые печальные прогнозы, опираясь на полученную в ходе исследований и наблюдений за ледниками статистику: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13633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 smtClean="0">
                <a:latin typeface="Bookman Old Style" panose="02050604050505020204" pitchFamily="18" charset="0"/>
              </a:rPr>
              <a:t>:</a:t>
            </a:r>
            <a:endParaRPr lang="ru-RU" dirty="0" smtClean="0"/>
          </a:p>
          <a:p>
            <a:pPr fontAlgn="base"/>
            <a:endParaRPr lang="ru-RU" dirty="0"/>
          </a:p>
        </p:txBody>
      </p:sp>
      <p:pic>
        <p:nvPicPr>
          <p:cNvPr id="7" name="Рисунок 5">
            <a:extLst>
              <a:ext uri="{FF2B5EF4-FFF2-40B4-BE49-F238E27FC236}">
                <a16:creationId xmlns="" xmlns:a16="http://schemas.microsoft.com/office/drawing/2014/main" id="{E0AC69F0-4947-0E44-9974-B0BA2EF4A0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1" y="3717032"/>
            <a:ext cx="3312368" cy="29128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F88189A-233C-9040-A891-6B64201A6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776" y="4005064"/>
            <a:ext cx="3528392" cy="25614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9">
            <a:extLst>
              <a:ext uri="{FF2B5EF4-FFF2-40B4-BE49-F238E27FC236}">
                <a16:creationId xmlns="" xmlns:a16="http://schemas.microsoft.com/office/drawing/2014/main" id="{7099C9A1-FC9F-E742-9530-D4AC7ED3CF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6436" y="3212976"/>
            <a:ext cx="4085564" cy="3281516"/>
          </a:xfrm>
          <a:prstGeom prst="roundRect">
            <a:avLst>
              <a:gd name="adj" fmla="val 16667"/>
            </a:avLst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3352" y="836712"/>
            <a:ext cx="4968552" cy="538197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Bookman Old Style" panose="02050604050505020204" pitchFamily="18" charset="0"/>
              </a:rPr>
              <a:t>Всемирная организация здравоохранения отмечает, что глобальные климатические изменения, вызванные таянием ледников, приведут к многочисленным эпидемиям. Уже сегодня из-за них ежегодно умирает более 150 тысяч человек. Ряд заболеваний, распространенных на территории Африки и Средней Азии, в ближайшее время «переберутся» и на другие континенты.</a:t>
            </a:r>
          </a:p>
          <a:p>
            <a:endParaRPr lang="ru-RU" dirty="0"/>
          </a:p>
        </p:txBody>
      </p:sp>
      <p:pic>
        <p:nvPicPr>
          <p:cNvPr id="4" name="Рисунок 6">
            <a:extLst>
              <a:ext uri="{FF2B5EF4-FFF2-40B4-BE49-F238E27FC236}">
                <a16:creationId xmlns="" xmlns:a16="http://schemas.microsoft.com/office/drawing/2014/main" id="{B13986B0-47A3-A24D-A50B-19DCE795F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1988840"/>
            <a:ext cx="5377372" cy="396043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260649"/>
            <a:ext cx="10666784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268760"/>
            <a:ext cx="10820400" cy="4949925"/>
          </a:xfrm>
        </p:spPr>
        <p:txBody>
          <a:bodyPr>
            <a:normAutofit/>
          </a:bodyPr>
          <a:lstStyle/>
          <a:p>
            <a:r>
              <a:rPr lang="ru-RU" dirty="0" smtClean="0"/>
              <a:t>Предотвратить необратимые последствия таяния ледников в Арктике, Антарктике и других регионах планеты можно только в том случае, если необходимые меры будут предприняты повсеместно и на всех уровнях, начиная от мирового и заканчивая действиями каждого человека.</a:t>
            </a:r>
          </a:p>
          <a:p>
            <a:r>
              <a:rPr lang="ru-RU" dirty="0" smtClean="0"/>
              <a:t>            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9456" y="2636912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man Old Style" panose="02050604050505020204" pitchFamily="18" charset="0"/>
              </a:rPr>
              <a:t>1. Поиск альтернативных источников </a:t>
            </a:r>
            <a:r>
              <a:rPr lang="ru-RU" dirty="0" err="1" smtClean="0">
                <a:latin typeface="Bookman Old Style" panose="02050604050505020204" pitchFamily="18" charset="0"/>
              </a:rPr>
              <a:t>энергии-устанавливаются</a:t>
            </a:r>
            <a:r>
              <a:rPr lang="ru-RU" dirty="0" smtClean="0">
                <a:latin typeface="Bookman Old Style" panose="02050604050505020204" pitchFamily="18" charset="0"/>
              </a:rPr>
              <a:t> солнечные батареи, ветряки и приливные электростанции. позволяющих отказаться от сжигания углеродного сырья.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815D218-285E-4D4F-AEE7-B45E5642F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185" y="2420888"/>
            <a:ext cx="4176463" cy="19442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10800000" flipV="1">
            <a:off x="1199456" y="4047746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man Old Style" panose="02050604050505020204" pitchFamily="18" charset="0"/>
              </a:rPr>
              <a:t>2.</a:t>
            </a:r>
            <a:r>
              <a:rPr lang="ru-RU" dirty="0" smtClean="0">
                <a:solidFill>
                  <a:srgbClr val="000000"/>
                </a:solidFill>
                <a:latin typeface="Bookman Old Style" panose="02050604050505020204" pitchFamily="18" charset="0"/>
              </a:rPr>
              <a:t> </a:t>
            </a:r>
            <a:r>
              <a:rPr lang="ru-RU" dirty="0" smtClean="0">
                <a:latin typeface="Bookman Old Style" panose="02050604050505020204" pitchFamily="18" charset="0"/>
              </a:rPr>
              <a:t>Улучшаются технические характеристики </a:t>
            </a:r>
            <a:r>
              <a:rPr lang="ru-RU" dirty="0" err="1" smtClean="0">
                <a:latin typeface="Bookman Old Style" panose="02050604050505020204" pitchFamily="18" charset="0"/>
              </a:rPr>
              <a:t>автомобилей,не</a:t>
            </a:r>
            <a:r>
              <a:rPr lang="ru-RU" dirty="0" smtClean="0">
                <a:latin typeface="Bookman Old Style" panose="02050604050505020204" pitchFamily="18" charset="0"/>
              </a:rPr>
              <a:t> позволяющих превышать уровень опасных и токсичных выбросов.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D5EEDE5-74BC-2F40-95DB-56A74B3A75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0" y="4653136"/>
            <a:ext cx="4392488" cy="2010106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="" xmlns:a16="http://schemas.microsoft.com/office/drawing/2014/main" id="{0DC16F5C-B1B7-E240-AE79-9AC8197EC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08" y="5085184"/>
            <a:ext cx="4864669" cy="158417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194560"/>
            <a:ext cx="5986264" cy="402412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Bookman Old Style" panose="02050604050505020204" pitchFamily="18" charset="0"/>
              </a:rPr>
              <a:t>Внести свой вклад в сохранение ледников и благополучного состояния родной планеты может и каждый человек в своей повседневной деятельности. Так, ученые рекомендуют отказаться от чрезмерного использования всевозможных аэрозолей, в составе которых присутствуют </a:t>
            </a:r>
            <a:r>
              <a:rPr lang="ru-RU" sz="2400" dirty="0" err="1" smtClean="0">
                <a:latin typeface="Bookman Old Style" panose="02050604050505020204" pitchFamily="18" charset="0"/>
              </a:rPr>
              <a:t>хлорфторуглероды</a:t>
            </a:r>
            <a:r>
              <a:rPr lang="ru-RU" sz="2400" dirty="0" smtClean="0">
                <a:latin typeface="Bookman Old Style" panose="02050604050505020204" pitchFamily="18" charset="0"/>
              </a:rPr>
              <a:t>, разрушающие озоновый слой.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6">
            <a:extLst>
              <a:ext uri="{FF2B5EF4-FFF2-40B4-BE49-F238E27FC236}">
                <a16:creationId xmlns="" xmlns:a16="http://schemas.microsoft.com/office/drawing/2014/main" id="{5312E945-A01C-0C44-BF32-09B14EFBC9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1" y="2420888"/>
            <a:ext cx="4176464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376" y="188641"/>
            <a:ext cx="11026824" cy="792087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344" y="714356"/>
            <a:ext cx="8136904" cy="6143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            В своей работе я попыталась осветить все важнейшие стороны всем известной, но столь важной для каждого из нас проблемы. Но к сожалению, не все ещё четко понимают всю угрозу нынешних кардинальных изменений. Я считаю, что все государства должны немедленно начать искать пути решения данной проблемы, чтобы обезопасить человечество от исчезновения из-за изменений, вызванных глобальным потеплением. 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dirty="0" smtClean="0"/>
              <a:t>       Если человечество в ближайшие 100 лет не решит проблему глобального потепления – потом процесс будет неминуемым.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050" name="Picture 2" descr="https://img3.stockfresh.com/files/v/vlad_star/m/26/1840271_stock-photo-hands-and-ear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12224" y="1052736"/>
            <a:ext cx="4079776" cy="5498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85FC12C-DEFA-304D-A939-F018D70A3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69637"/>
            <a:ext cx="4482280" cy="821078"/>
          </a:xfrm>
        </p:spPr>
        <p:txBody>
          <a:bodyPr/>
          <a:lstStyle/>
          <a:p>
            <a:r>
              <a:rPr lang="ru-RU">
                <a:latin typeface="Bookman Old Style" panose="02050604050505020204" pitchFamily="18" charset="0"/>
              </a:rPr>
              <a:t>Актуальность</a:t>
            </a:r>
            <a:r>
              <a:rPr lang="ru-RU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443E094-5C2E-2E4C-B5D5-D8CD1073F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241" y="1190715"/>
            <a:ext cx="11265274" cy="5364726"/>
          </a:xfrm>
        </p:spPr>
        <p:txBody>
          <a:bodyPr>
            <a:noAutofit/>
          </a:bodyPr>
          <a:lstStyle/>
          <a:p>
            <a:r>
              <a:rPr lang="ru-RU" sz="3200" dirty="0">
                <a:latin typeface="Bookman Old Style" panose="02050604050505020204" pitchFamily="18" charset="0"/>
              </a:rPr>
              <a:t>Современные экологические проблемы </a:t>
            </a:r>
            <a:r>
              <a:rPr lang="ru-RU" sz="3200" dirty="0" smtClean="0">
                <a:latin typeface="Bookman Old Style" panose="02050604050505020204" pitchFamily="18" charset="0"/>
              </a:rPr>
              <a:t>становятся </a:t>
            </a:r>
            <a:r>
              <a:rPr lang="ru-RU" sz="3200" dirty="0">
                <a:latin typeface="Bookman Old Style" panose="02050604050505020204" pitchFamily="18" charset="0"/>
              </a:rPr>
              <a:t>всё серьёзнее с каждым 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>
                <a:latin typeface="Bookman Old Style" panose="02050604050505020204" pitchFamily="18" charset="0"/>
              </a:rPr>
              <a:t>годом . Одна из них </a:t>
            </a:r>
            <a:r>
              <a:rPr lang="ru-RU" sz="3200" dirty="0" smtClean="0">
                <a:latin typeface="Bookman Old Style" panose="02050604050505020204" pitchFamily="18" charset="0"/>
              </a:rPr>
              <a:t>- глобальное потепление </a:t>
            </a:r>
            <a:r>
              <a:rPr lang="ru-RU" sz="3200" dirty="0">
                <a:latin typeface="Bookman Old Style" panose="02050604050505020204" pitchFamily="18" charset="0"/>
              </a:rPr>
              <a:t>, которое </a:t>
            </a:r>
            <a:r>
              <a:rPr lang="ru-RU" sz="3200" dirty="0" smtClean="0">
                <a:latin typeface="Bookman Old Style" panose="02050604050505020204" pitchFamily="18" charset="0"/>
              </a:rPr>
              <a:t> </a:t>
            </a:r>
            <a:r>
              <a:rPr lang="ru-RU" sz="3200" dirty="0">
                <a:latin typeface="Bookman Old Style" panose="02050604050505020204" pitchFamily="18" charset="0"/>
              </a:rPr>
              <a:t>вызвано </a:t>
            </a:r>
            <a:r>
              <a:rPr lang="ru-RU" sz="3200" dirty="0" smtClean="0">
                <a:latin typeface="Bookman Old Style" panose="02050604050505020204" pitchFamily="18" charset="0"/>
              </a:rPr>
              <a:t>возросшими </a:t>
            </a:r>
            <a:r>
              <a:rPr lang="ru-RU" sz="3200" dirty="0">
                <a:latin typeface="Bookman Old Style" panose="02050604050505020204" pitchFamily="18" charset="0"/>
              </a:rPr>
              <a:t>объёмами парниковых </a:t>
            </a:r>
            <a:r>
              <a:rPr lang="ru-RU" sz="3200" dirty="0" smtClean="0">
                <a:latin typeface="Bookman Old Style" panose="02050604050505020204" pitchFamily="18" charset="0"/>
              </a:rPr>
              <a:t>газов в </a:t>
            </a:r>
            <a:r>
              <a:rPr lang="ru-RU" sz="3200" dirty="0">
                <a:latin typeface="Bookman Old Style" panose="02050604050505020204" pitchFamily="18" charset="0"/>
              </a:rPr>
              <a:t>атмосфере . Они образовали над планетой своего рода купол , удерживающий тепло </a:t>
            </a:r>
            <a:r>
              <a:rPr lang="ru-RU" sz="3200" dirty="0" smtClean="0">
                <a:latin typeface="Bookman Old Style" panose="02050604050505020204" pitchFamily="18" charset="0"/>
              </a:rPr>
              <a:t>у Земли.  </a:t>
            </a:r>
            <a:r>
              <a:rPr lang="ru-RU" sz="3200" dirty="0">
                <a:latin typeface="Bookman Old Style" panose="02050604050505020204" pitchFamily="18" charset="0"/>
              </a:rPr>
              <a:t>Т</a:t>
            </a:r>
            <a:r>
              <a:rPr lang="ru-RU" sz="3200" dirty="0" smtClean="0">
                <a:latin typeface="Bookman Old Style" panose="02050604050505020204" pitchFamily="18" charset="0"/>
              </a:rPr>
              <a:t>емпература </a:t>
            </a:r>
            <a:r>
              <a:rPr lang="ru-RU" sz="3200" dirty="0">
                <a:latin typeface="Bookman Old Style" panose="02050604050505020204" pitchFamily="18" charset="0"/>
              </a:rPr>
              <a:t>на Земле повышается словно в теплице , медленно </a:t>
            </a:r>
            <a:r>
              <a:rPr lang="ru-RU" sz="3200" dirty="0" smtClean="0">
                <a:latin typeface="Bookman Old Style" panose="02050604050505020204" pitchFamily="18" charset="0"/>
              </a:rPr>
              <a:t>приближая </a:t>
            </a:r>
            <a:r>
              <a:rPr lang="ru-RU" sz="3200" dirty="0">
                <a:latin typeface="Bookman Old Style" panose="02050604050505020204" pitchFamily="18" charset="0"/>
              </a:rPr>
              <a:t>нас к </a:t>
            </a:r>
            <a:r>
              <a:rPr lang="ru-RU" sz="3200" dirty="0" smtClean="0">
                <a:latin typeface="Bookman Old Style" panose="02050604050505020204" pitchFamily="18" charset="0"/>
              </a:rPr>
              <a:t>самому неприятному явлению-  процессу таяния </a:t>
            </a:r>
            <a:r>
              <a:rPr lang="ru-RU" sz="3200" dirty="0">
                <a:latin typeface="Bookman Old Style" panose="02050604050505020204" pitchFamily="18" charset="0"/>
              </a:rPr>
              <a:t>ледников </a:t>
            </a:r>
            <a:r>
              <a:rPr lang="ru-RU" sz="3200" dirty="0" smtClean="0">
                <a:latin typeface="Bookman Old Style" panose="02050604050505020204" pitchFamily="18" charset="0"/>
              </a:rPr>
              <a:t>Антарктиды. </a:t>
            </a:r>
            <a:endParaRPr lang="ru-RU" sz="32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347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764373"/>
            <a:ext cx="10666784" cy="1293028"/>
          </a:xfrm>
        </p:spPr>
        <p:txBody>
          <a:bodyPr/>
          <a:lstStyle/>
          <a:p>
            <a:r>
              <a:rPr lang="ru-RU" dirty="0" smtClean="0"/>
              <a:t>БИБЛИОГРАФИЯ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   1) </a:t>
            </a:r>
            <a:r>
              <a:rPr lang="en-US" dirty="0" smtClean="0">
                <a:hlinkClick r:id="rId2"/>
              </a:rPr>
              <a:t>http</a:t>
            </a:r>
            <a:r>
              <a:rPr lang="ru-RU" dirty="0" smtClean="0">
                <a:hlinkClick r:id="rId2"/>
              </a:rPr>
              <a:t>://</a:t>
            </a:r>
            <a:r>
              <a:rPr lang="en-US" dirty="0" err="1" smtClean="0">
                <a:hlinkClick r:id="rId2"/>
              </a:rPr>
              <a:t>allbizru</a:t>
            </a:r>
            <a:r>
              <a:rPr lang="ru-RU" dirty="0" smtClean="0">
                <a:hlinkClick r:id="rId2"/>
              </a:rPr>
              <a:t>.</a:t>
            </a:r>
            <a:r>
              <a:rPr lang="en-US" dirty="0" smtClean="0">
                <a:hlinkClick r:id="rId2"/>
              </a:rPr>
              <a:t>com</a:t>
            </a:r>
            <a:r>
              <a:rPr lang="ru-RU" dirty="0" smtClean="0">
                <a:hlinkClick r:id="rId2"/>
              </a:rPr>
              <a:t>/</a:t>
            </a:r>
            <a:r>
              <a:rPr lang="en-US" dirty="0" smtClean="0">
                <a:hlinkClick r:id="rId2"/>
              </a:rPr>
              <a:t>art</a:t>
            </a:r>
            <a:r>
              <a:rPr lang="ru-RU" dirty="0" smtClean="0">
                <a:hlinkClick r:id="rId2"/>
              </a:rPr>
              <a:t>/177.</a:t>
            </a:r>
            <a:r>
              <a:rPr lang="en-US" dirty="0" smtClean="0">
                <a:hlinkClick r:id="rId2"/>
              </a:rPr>
              <a:t>html</a:t>
            </a:r>
            <a:endParaRPr lang="ru-RU" dirty="0" smtClean="0"/>
          </a:p>
          <a:p>
            <a:r>
              <a:rPr lang="ru-RU" dirty="0" smtClean="0"/>
              <a:t>   2)</a:t>
            </a:r>
            <a:r>
              <a:rPr lang="ru-RU" i="1" dirty="0" smtClean="0"/>
              <a:t> </a:t>
            </a:r>
            <a:r>
              <a:rPr lang="en-US" dirty="0" smtClean="0">
                <a:hlinkClick r:id="rId3"/>
              </a:rPr>
              <a:t>www</a:t>
            </a:r>
            <a:r>
              <a:rPr lang="ru-RU" dirty="0" smtClean="0">
                <a:hlinkClick r:id="rId3"/>
              </a:rPr>
              <a:t>.</a:t>
            </a:r>
            <a:r>
              <a:rPr lang="en-US" dirty="0" err="1" smtClean="0">
                <a:hlinkClick r:id="rId3"/>
              </a:rPr>
              <a:t>newsland</a:t>
            </a:r>
            <a:r>
              <a:rPr lang="ru-RU" dirty="0" smtClean="0">
                <a:hlinkClick r:id="rId3"/>
              </a:rPr>
              <a:t>.</a:t>
            </a:r>
            <a:r>
              <a:rPr lang="en-US" dirty="0" err="1" smtClean="0">
                <a:hlinkClick r:id="rId3"/>
              </a:rPr>
              <a:t>ru</a:t>
            </a:r>
            <a:endParaRPr lang="ru-RU" dirty="0" smtClean="0"/>
          </a:p>
          <a:p>
            <a:r>
              <a:rPr lang="ru-RU" dirty="0" smtClean="0"/>
              <a:t>   3) </a:t>
            </a:r>
            <a:r>
              <a:rPr lang="en-US" dirty="0" smtClean="0">
                <a:hlinkClick r:id="rId4"/>
              </a:rPr>
              <a:t>www</a:t>
            </a:r>
            <a:r>
              <a:rPr lang="ru-RU" dirty="0" smtClean="0">
                <a:hlinkClick r:id="rId4"/>
              </a:rPr>
              <a:t>.</a:t>
            </a:r>
            <a:r>
              <a:rPr lang="en-US" dirty="0" err="1" smtClean="0">
                <a:hlinkClick r:id="rId4"/>
              </a:rPr>
              <a:t>poteplenie</a:t>
            </a:r>
            <a:r>
              <a:rPr lang="ru-RU" dirty="0" smtClean="0">
                <a:hlinkClick r:id="rId4"/>
              </a:rPr>
              <a:t>.</a:t>
            </a:r>
            <a:r>
              <a:rPr lang="en-US" dirty="0" err="1" smtClean="0">
                <a:hlinkClick r:id="rId4"/>
              </a:rPr>
              <a:t>ru</a:t>
            </a:r>
            <a:r>
              <a:rPr lang="ru-RU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ru-RU" dirty="0" smtClean="0"/>
              <a:t>   4) </a:t>
            </a:r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err="1" smtClean="0"/>
              <a:t>rian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endParaRPr lang="ru-RU" dirty="0" smtClean="0"/>
          </a:p>
          <a:p>
            <a:r>
              <a:rPr lang="ru-RU" dirty="0" smtClean="0"/>
              <a:t>   5) </a:t>
            </a:r>
            <a:r>
              <a:rPr lang="en-US" dirty="0" smtClean="0">
                <a:hlinkClick r:id="rId5"/>
              </a:rPr>
              <a:t>http</a:t>
            </a:r>
            <a:r>
              <a:rPr lang="ru-RU" dirty="0" smtClean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www</a:t>
            </a:r>
            <a:r>
              <a:rPr lang="ru-RU" dirty="0" smtClean="0">
                <a:hlinkClick r:id="rId5"/>
              </a:rPr>
              <a:t>.</a:t>
            </a:r>
            <a:r>
              <a:rPr lang="en-US" dirty="0" err="1" smtClean="0">
                <a:hlinkClick r:id="rId5"/>
              </a:rPr>
              <a:t>vzglyad</a:t>
            </a:r>
            <a:r>
              <a:rPr lang="ru-RU" dirty="0" smtClean="0">
                <a:hlinkClick r:id="rId5"/>
              </a:rPr>
              <a:t>.</a:t>
            </a:r>
            <a:r>
              <a:rPr lang="en-US" dirty="0" err="1" smtClean="0">
                <a:hlinkClick r:id="rId5"/>
              </a:rPr>
              <a:t>ru</a:t>
            </a:r>
            <a:r>
              <a:rPr lang="ru-RU" dirty="0" smtClean="0">
                <a:hlinkClick r:id="rId5"/>
              </a:rPr>
              <a:t>/</a:t>
            </a:r>
            <a:r>
              <a:rPr lang="en-US" dirty="0" smtClean="0">
                <a:hlinkClick r:id="rId5"/>
              </a:rPr>
              <a:t>news</a:t>
            </a:r>
            <a:endParaRPr lang="ru-RU" dirty="0" smtClean="0"/>
          </a:p>
          <a:p>
            <a:r>
              <a:rPr lang="ru-RU" dirty="0" smtClean="0"/>
              <a:t>   6) </a:t>
            </a:r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err="1" smtClean="0"/>
              <a:t>ru</a:t>
            </a:r>
            <a:r>
              <a:rPr lang="ru-RU" dirty="0" smtClean="0"/>
              <a:t>.</a:t>
            </a:r>
            <a:r>
              <a:rPr lang="en-US" dirty="0" err="1" smtClean="0"/>
              <a:t>wikipedia</a:t>
            </a:r>
            <a:r>
              <a:rPr lang="ru-RU" dirty="0" smtClean="0"/>
              <a:t>.</a:t>
            </a:r>
            <a:r>
              <a:rPr lang="en-US" dirty="0" smtClean="0"/>
              <a:t>org</a:t>
            </a:r>
            <a:endParaRPr lang="ru-RU" dirty="0" smtClean="0"/>
          </a:p>
          <a:p>
            <a:r>
              <a:rPr lang="ru-RU" i="1" dirty="0" smtClean="0"/>
              <a:t>   7)</a:t>
            </a:r>
            <a:r>
              <a:rPr lang="ru-RU" dirty="0" smtClean="0"/>
              <a:t> </a:t>
            </a:r>
            <a:r>
              <a:rPr lang="en-US" dirty="0" smtClean="0">
                <a:hlinkClick r:id="rId6"/>
              </a:rPr>
              <a:t>www</a:t>
            </a:r>
            <a:r>
              <a:rPr lang="ru-RU" dirty="0" smtClean="0">
                <a:hlinkClick r:id="rId6"/>
              </a:rPr>
              <a:t>.</a:t>
            </a:r>
            <a:r>
              <a:rPr lang="en-US" dirty="0" err="1" smtClean="0">
                <a:hlinkClick r:id="rId6"/>
              </a:rPr>
              <a:t>worldwarming</a:t>
            </a:r>
            <a:r>
              <a:rPr lang="ru-RU" dirty="0" smtClean="0">
                <a:hlinkClick r:id="rId6"/>
              </a:rPr>
              <a:t>.</a:t>
            </a:r>
            <a:r>
              <a:rPr lang="en-US" dirty="0" smtClean="0">
                <a:hlinkClick r:id="rId6"/>
              </a:rPr>
              <a:t>info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045C49E-4072-C34D-BFB9-164B9D657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412" y="416811"/>
            <a:ext cx="3134322" cy="541834"/>
          </a:xfrm>
        </p:spPr>
        <p:txBody>
          <a:bodyPr>
            <a:normAutofit fontScale="90000"/>
          </a:bodyPr>
          <a:lstStyle/>
          <a:p>
            <a:r>
              <a:rPr lang="ru-RU" sz="3600">
                <a:latin typeface="Bookman Old Style" panose="02050604050505020204" pitchFamily="18" charset="0"/>
              </a:rPr>
              <a:t>Проблема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60B324F-AD48-7941-9844-A5B1508B5D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412" y="1132698"/>
            <a:ext cx="10820400" cy="1462369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Bookman Old Style" panose="02050604050505020204" pitchFamily="18" charset="0"/>
              </a:rPr>
              <a:t>Изучая по географии тему  « </a:t>
            </a:r>
            <a:r>
              <a:rPr lang="ru-RU" sz="2800" dirty="0" smtClean="0">
                <a:latin typeface="Bookman Old Style" panose="02050604050505020204" pitchFamily="18" charset="0"/>
              </a:rPr>
              <a:t>Антарктида» я </a:t>
            </a:r>
            <a:r>
              <a:rPr lang="ru-RU" sz="2800" dirty="0">
                <a:latin typeface="Bookman Old Style" panose="02050604050505020204" pitchFamily="18" charset="0"/>
              </a:rPr>
              <a:t>более подробно захотела  изучить проблемы , связанные с таянием ледников Антарктиды .</a:t>
            </a:r>
          </a:p>
        </p:txBody>
      </p:sp>
      <p:pic>
        <p:nvPicPr>
          <p:cNvPr id="4" name="Рисунок 6">
            <a:extLst>
              <a:ext uri="{FF2B5EF4-FFF2-40B4-BE49-F238E27FC236}">
                <a16:creationId xmlns="" xmlns:a16="http://schemas.microsoft.com/office/drawing/2014/main" id="{958591DE-05C0-424C-94BA-93DC2949D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2492896"/>
            <a:ext cx="11318390" cy="40324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6511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796F0B6-EE39-9C43-854E-E2471139B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11388"/>
            <a:ext cx="1740274" cy="866083"/>
          </a:xfrm>
        </p:spPr>
        <p:txBody>
          <a:bodyPr>
            <a:normAutofit fontScale="90000"/>
          </a:bodyPr>
          <a:lstStyle/>
          <a:p>
            <a:r>
              <a:rPr lang="ru-RU">
                <a:latin typeface="Bookman Old Style" panose="02050604050505020204" pitchFamily="18" charset="0"/>
              </a:rPr>
              <a:t>Цели: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06910AF-671A-0643-B23E-910B301EA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711" y="1277471"/>
            <a:ext cx="10820400" cy="152019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Bookman Old Style" panose="02050604050505020204" pitchFamily="18" charset="0"/>
              </a:rPr>
              <a:t>1. Изучит </a:t>
            </a:r>
            <a:r>
              <a:rPr lang="ru-RU" sz="2800" dirty="0" smtClean="0">
                <a:latin typeface="Bookman Old Style" panose="02050604050505020204" pitchFamily="18" charset="0"/>
              </a:rPr>
              <a:t> </a:t>
            </a:r>
            <a:r>
              <a:rPr lang="ru-RU" sz="2800" dirty="0">
                <a:latin typeface="Bookman Old Style" panose="02050604050505020204" pitchFamily="18" charset="0"/>
              </a:rPr>
              <a:t>влияние экологической обстановки на таяние льдов Антарктиды .</a:t>
            </a:r>
          </a:p>
          <a:p>
            <a:r>
              <a:rPr lang="ru-RU" sz="2800" dirty="0">
                <a:latin typeface="Bookman Old Style" panose="02050604050505020204" pitchFamily="18" charset="0"/>
              </a:rPr>
              <a:t>2. Подготовить презентация и </a:t>
            </a:r>
            <a:r>
              <a:rPr lang="ru-RU" sz="2800" dirty="0" smtClean="0">
                <a:latin typeface="Bookman Old Style" panose="02050604050505020204" pitchFamily="18" charset="0"/>
              </a:rPr>
              <a:t>показать </a:t>
            </a:r>
            <a:r>
              <a:rPr lang="ru-RU" sz="2800" dirty="0">
                <a:latin typeface="Bookman Old Style" panose="02050604050505020204" pitchFamily="18" charset="0"/>
              </a:rPr>
              <a:t>его в классе .</a:t>
            </a:r>
          </a:p>
        </p:txBody>
      </p:sp>
      <p:pic>
        <p:nvPicPr>
          <p:cNvPr id="18434" name="Picture 2" descr="https://www.sunhome.ru/i/journal/85/globalnoe-poteplenie-v4.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9416" y="2924944"/>
            <a:ext cx="10513168" cy="3606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6587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44" y="1"/>
            <a:ext cx="11314856" cy="980727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344" y="692697"/>
            <a:ext cx="6624736" cy="5904655"/>
          </a:xfrm>
        </p:spPr>
        <p:txBody>
          <a:bodyPr>
            <a:normAutofit fontScale="85000" lnSpcReduction="20000"/>
          </a:bodyPr>
          <a:lstStyle/>
          <a:p>
            <a:r>
              <a:rPr lang="ru-RU" sz="3100" dirty="0" smtClean="0"/>
              <a:t>Тема глобального потепления за последние десятилетия стала настолько обсуждаемой, что насущные вопросы о температурных изменениях, ставших причиной многих климатических катаклизмов, в большинстве случаев уже не принимаются всерьёз. Однако этот актуальный на сегодня вопрос. Я попытаюсь осветить в свой работе проблемы, касающиеся каждого жителя нашей планеты, ведь никого не могут оставить равнодушным бесчисленные жертвы , причиной которых как раз  и является глобальное потепление.</a:t>
            </a:r>
          </a:p>
          <a:p>
            <a:r>
              <a:rPr lang="ru-RU" sz="3100" dirty="0" smtClean="0"/>
              <a:t> </a:t>
            </a:r>
          </a:p>
          <a:p>
            <a:pPr fontAlgn="base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7410" name="Picture 2" descr="http://moesoznanye.ru/wp-content/uploads/2013/07/globalnoe-poteplenie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0016" y="980728"/>
            <a:ext cx="5715000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988840"/>
            <a:ext cx="5986264" cy="4229845"/>
          </a:xfrm>
        </p:spPr>
        <p:txBody>
          <a:bodyPr>
            <a:noAutofit/>
          </a:bodyPr>
          <a:lstStyle/>
          <a:p>
            <a:r>
              <a:rPr lang="ru-RU" sz="1800" dirty="0" smtClean="0"/>
              <a:t> Антарктида — одно из самых холодных и загадочных мест на нашей планете. Снежные пустыни, ледяные глыбы, удивительный животный мир. Здесь всё настолько светлое и красивое, что иногда кажется, что здесь ни разу не ступала нога человека. Однако человек уже давно изучает Антарктиду, название которого образовано с помощью приставки «ант», означающей противоположный, т.е. противолежащий Арктике.       </a:t>
            </a:r>
          </a:p>
          <a:p>
            <a:r>
              <a:rPr lang="ru-RU" sz="1800" dirty="0" smtClean="0"/>
              <a:t>            Антарктида — непригодный для жизни континент. Площадь — 14,1 млн. км2,. В Антарктиде находится южный полюс Земли, температура зимой опускается ниже — 70 °C, а летом не поднимается выше -25°C. Дополняют климатическую картину сильные ветры и высокая сухость воздуха. Поэтому даже небольшой открытый огонь быстро превращается в огромное пламя. </a:t>
            </a:r>
          </a:p>
        </p:txBody>
      </p:sp>
      <p:pic>
        <p:nvPicPr>
          <p:cNvPr id="17410" name="Picture 2" descr="https://im0-tub-ru.yandex.net/i?id=5607f0c23b6a4cf98bb5843176401775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4072" y="2132856"/>
            <a:ext cx="4824536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368" y="357167"/>
            <a:ext cx="11098832" cy="1071569"/>
          </a:xfrm>
        </p:spPr>
        <p:txBody>
          <a:bodyPr/>
          <a:lstStyle/>
          <a:p>
            <a:r>
              <a:rPr lang="ru-RU" dirty="0" err="1" smtClean="0"/>
              <a:t>ГЛОБАЛЬНОе</a:t>
            </a:r>
            <a:r>
              <a:rPr lang="ru-RU" dirty="0" smtClean="0"/>
              <a:t>  </a:t>
            </a:r>
            <a:r>
              <a:rPr lang="ru-RU" dirty="0" err="1" smtClean="0"/>
              <a:t>ПОТЕПЛЕНИе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285860"/>
            <a:ext cx="10820400" cy="5572140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sz="3600" dirty="0" smtClean="0"/>
              <a:t> Глобальное потепление это процесс </a:t>
            </a:r>
            <a:r>
              <a:rPr lang="ru-RU" sz="3600" dirty="0" smtClean="0"/>
              <a:t>постепенного увеличения </a:t>
            </a:r>
            <a:r>
              <a:rPr lang="ru-RU" sz="3600" dirty="0" smtClean="0"/>
              <a:t> </a:t>
            </a:r>
            <a:r>
              <a:rPr lang="ru-RU" sz="3600" dirty="0" smtClean="0">
                <a:solidFill>
                  <a:srgbClr val="FF0000"/>
                </a:solidFill>
              </a:rPr>
              <a:t>температуры</a:t>
            </a:r>
            <a:r>
              <a:rPr lang="ru-RU" sz="3600" dirty="0" smtClean="0"/>
              <a:t> </a:t>
            </a:r>
            <a:r>
              <a:rPr lang="ru-RU" sz="3600" dirty="0" smtClean="0"/>
              <a:t>воздуха</a:t>
            </a:r>
            <a:r>
              <a:rPr lang="ru-RU" sz="3600" dirty="0" smtClean="0"/>
              <a:t>  </a:t>
            </a:r>
            <a:r>
              <a:rPr lang="ru-RU" sz="3600" dirty="0" smtClean="0"/>
              <a:t>.</a:t>
            </a:r>
            <a:endParaRPr lang="ru-RU" sz="3600" dirty="0" smtClean="0"/>
          </a:p>
          <a:p>
            <a:pPr fontAlgn="base"/>
            <a:r>
              <a:rPr lang="ru-RU" sz="3600" dirty="0" smtClean="0"/>
              <a:t>            Наиболее сильные колебания температуры наблюдаются в </a:t>
            </a:r>
            <a:r>
              <a:rPr lang="ru-RU" sz="3600" dirty="0" smtClean="0"/>
              <a:t>Антарктиде, Арктике, Гренландии. </a:t>
            </a:r>
            <a:r>
              <a:rPr lang="ru-RU" sz="3600" dirty="0" smtClean="0"/>
              <a:t>Именно приполярные регионы наиболее чувствительны к изменениям </a:t>
            </a:r>
            <a:r>
              <a:rPr lang="ru-RU" sz="3600" dirty="0" smtClean="0"/>
              <a:t>климата</a:t>
            </a:r>
            <a:r>
              <a:rPr lang="ru-RU" sz="3600" dirty="0" smtClean="0"/>
              <a:t>.</a:t>
            </a:r>
            <a:endParaRPr lang="ru-RU" sz="3600" dirty="0" smtClean="0"/>
          </a:p>
          <a:p>
            <a:pPr fontAlgn="base">
              <a:buNone/>
            </a:pPr>
            <a:r>
              <a:rPr lang="ru-RU" sz="3600" smtClean="0"/>
              <a:t>Потепление </a:t>
            </a:r>
            <a:r>
              <a:rPr lang="ru-RU" sz="3600" dirty="0" smtClean="0"/>
              <a:t>приводит к сокращению снежно-ледового покрова, лучшему прогреву воды и интенсивному таянию ледников, что приводит к  увеличению </a:t>
            </a:r>
            <a:r>
              <a:rPr lang="ru-RU" sz="3600" smtClean="0"/>
              <a:t>уровня </a:t>
            </a:r>
            <a:r>
              <a:rPr lang="ru-RU" sz="3600" smtClean="0"/>
              <a:t>океана.</a:t>
            </a: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 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40" y="188641"/>
            <a:ext cx="10450760" cy="1368152"/>
          </a:xfrm>
        </p:spPr>
        <p:txBody>
          <a:bodyPr/>
          <a:lstStyle/>
          <a:p>
            <a:r>
              <a:rPr lang="ru-RU" dirty="0" smtClean="0"/>
              <a:t>Повышение  температуры по годам </a:t>
            </a:r>
            <a:endParaRPr lang="ru-RU" dirty="0"/>
          </a:p>
        </p:txBody>
      </p:sp>
      <p:pic>
        <p:nvPicPr>
          <p:cNvPr id="4" name="Содержимое 3" descr="Средние температуры поверхности Земли (Набор данных HadCRUT3 [1])">
            <a:hlinkClick r:id="rId2" tooltip="&quot;Средние температуры поверхности Земли (Набор данных HadCRUT3 [1])&quot; 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879976" y="1484784"/>
            <a:ext cx="489654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https://i.ytimg.com/vi/2DjyxPlzSPo/hqdefaul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5400" y="1340768"/>
            <a:ext cx="518457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376" y="764373"/>
            <a:ext cx="11026824" cy="1293028"/>
          </a:xfrm>
        </p:spPr>
        <p:txBody>
          <a:bodyPr/>
          <a:lstStyle/>
          <a:p>
            <a:r>
              <a:rPr lang="ru-RU" dirty="0" smtClean="0"/>
              <a:t>ПАРНИКОВЫЙ ЭФФЕКТ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0" y="692696"/>
            <a:ext cx="5040560" cy="5904656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/>
              <a:t>По мнению некоторых ученых настоящее глобальное потепление объясняется деятельностью человека. Оно  вызвано антропогенным ростом концентрации углекислого газа в атмосфере Земли, и, как следствие, увеличением «</a:t>
            </a:r>
            <a:r>
              <a:rPr lang="ru-RU" sz="2900" dirty="0" smtClean="0">
                <a:hlinkClick r:id="rId2" tooltip="Парниковый эффект"/>
              </a:rPr>
              <a:t>парникового эффекта</a:t>
            </a:r>
            <a:r>
              <a:rPr lang="ru-RU" sz="2900" dirty="0" smtClean="0"/>
              <a:t>». Эффект его присутствия в </a:t>
            </a:r>
            <a:r>
              <a:rPr lang="ru-RU" sz="2900" dirty="0" smtClean="0">
                <a:hlinkClick r:id="rId3"/>
              </a:rPr>
              <a:t>атмосфере</a:t>
            </a:r>
            <a:r>
              <a:rPr lang="ru-RU" sz="2900" dirty="0" smtClean="0"/>
              <a:t> напоминает эффект парника, когда коротковолновая солнечная радиация легко проникает через слой СО</a:t>
            </a:r>
            <a:r>
              <a:rPr lang="ru-RU" sz="2900" baseline="-25000" dirty="0" smtClean="0"/>
              <a:t>2</a:t>
            </a:r>
            <a:r>
              <a:rPr lang="ru-RU" sz="2900" dirty="0" smtClean="0"/>
              <a:t>, а затем, отражаясь от земной поверхности и превращаясь в длинноволновую радиацию, не может обратно проникнуть через него и остается в атмосфере. Этот слой действует как пленка в парнике и создает дополнительный тепловой эффект.</a:t>
            </a:r>
          </a:p>
          <a:p>
            <a:pPr>
              <a:buNone/>
            </a:pPr>
            <a:r>
              <a:rPr lang="ru-RU" sz="2900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4338" name="Picture 2" descr="http://www.shkolageo.ru/mpakarb/%D0%98%D0%B7%D0%BC%D0%B5%D0%BD%D0%B5%D0%BD%D0%B8%D0%B5%20%D1%81%D0%BE%D1%81%D1%82%D0%B0%D0%B2%D0%B0%20%D0%B8%20%D1%81%D0%B2%D0%BE%D0%B9%D1%81%D1%82%D0%B2%20%D0%B0%D1%82%D0%BC%D0%BE%D1%81%D1%84%D0%B5%D1%80%D1%8B%20%D0%90%D1%82%D0%BC%D0%BE%D1%81%D1%84%D0%B5%D1%80%D0%B0b/img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47928" y="1772816"/>
            <a:ext cx="6467872" cy="4706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689</Words>
  <Application>Microsoft Office PowerPoint</Application>
  <PresentationFormat>Произвольный</PresentationFormat>
  <Paragraphs>63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След самолета</vt:lpstr>
      <vt:lpstr> Таяние ледников Антарктиды – актуальная современная проблема </vt:lpstr>
      <vt:lpstr>Актуальность </vt:lpstr>
      <vt:lpstr>Проблема</vt:lpstr>
      <vt:lpstr>Цели:</vt:lpstr>
      <vt:lpstr>ВВЕДЕНИЕ</vt:lpstr>
      <vt:lpstr>ГЕОГРАФИЧЕСКАЯ СПРАВКА</vt:lpstr>
      <vt:lpstr>ГЛОБАЛЬНОе  ПОТЕПЛЕНИе</vt:lpstr>
      <vt:lpstr>Повышение  температуры по годам </vt:lpstr>
      <vt:lpstr>ПАРНИКОВЫЙ ЭФФЕКТ</vt:lpstr>
      <vt:lpstr>Доля содержания газов в атмосфере при парниковом эффекте.</vt:lpstr>
      <vt:lpstr>ОЗОНОВЫЙ СЛОЙ</vt:lpstr>
      <vt:lpstr>График объемного снижения ледников во всем мире</vt:lpstr>
      <vt:lpstr>Пугающая статистика</vt:lpstr>
      <vt:lpstr>Слайд 14</vt:lpstr>
      <vt:lpstr>Слайд 15</vt:lpstr>
      <vt:lpstr>Слайд 16</vt:lpstr>
      <vt:lpstr>РЕШЕНИЕ ПРОБЛЕМЫ</vt:lpstr>
      <vt:lpstr>Слайд 18</vt:lpstr>
      <vt:lpstr>ЗАКЛЮЧЕНИЕ</vt:lpstr>
      <vt:lpstr>БИБЛИОГРАФИЯ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Дом</cp:lastModifiedBy>
  <cp:revision>41</cp:revision>
  <dcterms:modified xsi:type="dcterms:W3CDTF">2018-04-20T07:33:16Z</dcterms:modified>
</cp:coreProperties>
</file>