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9"/>
  </p:notesMasterIdLst>
  <p:handoutMasterIdLst>
    <p:handoutMasterId r:id="rId40"/>
  </p:handoutMasterIdLst>
  <p:sldIdLst>
    <p:sldId id="256" r:id="rId3"/>
    <p:sldId id="257" r:id="rId4"/>
    <p:sldId id="288" r:id="rId5"/>
    <p:sldId id="269" r:id="rId6"/>
    <p:sldId id="270" r:id="rId7"/>
    <p:sldId id="272" r:id="rId8"/>
    <p:sldId id="274" r:id="rId9"/>
    <p:sldId id="289" r:id="rId10"/>
    <p:sldId id="275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261" r:id="rId35"/>
    <p:sldId id="302" r:id="rId36"/>
    <p:sldId id="303" r:id="rId37"/>
    <p:sldId id="30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70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7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t>13.01.2019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13.01.2019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maxdohod.info/wp-content/uploads/2014/08/iStock_000009044304Large.jpg" TargetMode="External"/><Relationship Id="rId3" Type="http://schemas.openxmlformats.org/officeDocument/2006/relationships/hyperlink" Target="https://upload.wikimedia.org/wikipedia/commons/e/e9/Anatole_France_1921.png" TargetMode="External"/><Relationship Id="rId7" Type="http://schemas.openxmlformats.org/officeDocument/2006/relationships/hyperlink" Target="http://lamcdn.net/lookatme.ru/post_image-image/y_GQY-SZh2JXCUX93KLSQQ-article.jpg" TargetMode="External"/><Relationship Id="rId2" Type="http://schemas.openxmlformats.org/officeDocument/2006/relationships/hyperlink" Target="https://upload.wikimedia.org/wikipedia/commons/3/31/NV_Gogol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1.platformalp.ru/0dfcb085ff22eb1ccbbd440d9d0b1a97/448e5d18d5a059c4a60d80db7cc0139b.jpg" TargetMode="External"/><Relationship Id="rId5" Type="http://schemas.openxmlformats.org/officeDocument/2006/relationships/hyperlink" Target="http://forum.guns.ru/forums/icons/auction_pictures/000025/25904.jpg" TargetMode="External"/><Relationship Id="rId10" Type="http://schemas.openxmlformats.org/officeDocument/2006/relationships/hyperlink" Target="http://www.malenkiygeniy-nov.ru/image/6-18.jpg" TargetMode="External"/><Relationship Id="rId4" Type="http://schemas.openxmlformats.org/officeDocument/2006/relationships/hyperlink" Target="https://commons.wikimedia.org/wiki/File:No_sign.svg" TargetMode="External"/><Relationship Id="rId9" Type="http://schemas.openxmlformats.org/officeDocument/2006/relationships/hyperlink" Target="http://kgrilikhes.narod.ru/Travels/Travel2/6.files/muzei20.JPG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950136" y="2044668"/>
            <a:ext cx="5734050" cy="2219691"/>
          </a:xfrm>
        </p:spPr>
        <p:txBody>
          <a:bodyPr anchor="ctr">
            <a:normAutofit/>
          </a:bodyPr>
          <a:lstStyle/>
          <a:p>
            <a:r>
              <a:rPr lang="ru-RU" sz="2400" b="1" dirty="0" smtClean="0"/>
              <a:t>«Его </a:t>
            </a:r>
            <a:r>
              <a:rPr lang="ru-RU" sz="2400" b="1" dirty="0"/>
              <a:t>величество </a:t>
            </a:r>
            <a:r>
              <a:rPr lang="ru-RU" sz="2400" b="1" dirty="0" smtClean="0"/>
              <a:t>Слово»</a:t>
            </a:r>
            <a:br>
              <a:rPr lang="ru-RU" sz="2400" b="1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/>
              <a:t>урок-ИГРА </a:t>
            </a:r>
            <a:br>
              <a:rPr lang="ru-RU" sz="2400" b="1" dirty="0" smtClean="0"/>
            </a:br>
            <a:r>
              <a:rPr lang="ru-RU" sz="2400" b="1" dirty="0" smtClean="0"/>
              <a:t>по </a:t>
            </a:r>
            <a:r>
              <a:rPr lang="ru-RU" sz="2400" b="1" dirty="0"/>
              <a:t>русскому языку </a:t>
            </a:r>
            <a:r>
              <a:rPr lang="ru-RU" sz="2400" b="1" dirty="0" smtClean="0"/>
              <a:t>по </a:t>
            </a:r>
            <a:r>
              <a:rPr lang="ru-RU" sz="2400" b="1" dirty="0"/>
              <a:t>теме «</a:t>
            </a:r>
            <a:r>
              <a:rPr lang="ru-RU" sz="2400" b="1" dirty="0" smtClean="0"/>
              <a:t>Лексика» в </a:t>
            </a:r>
            <a:r>
              <a:rPr lang="ru-RU" sz="2400" b="1" dirty="0"/>
              <a:t>5 </a:t>
            </a:r>
            <a:r>
              <a:rPr lang="ru-RU" sz="2400" b="1" dirty="0" smtClean="0"/>
              <a:t>классе</a:t>
            </a:r>
            <a:endParaRPr lang="ru-RU" sz="2400" b="0" i="0" baseline="0" dirty="0">
              <a:solidFill>
                <a:srgbClr val="514843"/>
              </a:solidFill>
              <a:latin typeface="Plantagenet Cherokee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962787" y="4264359"/>
            <a:ext cx="5876163" cy="1447951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>
                <a:latin typeface="+mj-lt"/>
              </a:rPr>
              <a:t>Учитель русского </a:t>
            </a:r>
          </a:p>
          <a:p>
            <a:r>
              <a:rPr lang="ru-RU" sz="3000" dirty="0">
                <a:latin typeface="+mj-lt"/>
              </a:rPr>
              <a:t>языка и литературы </a:t>
            </a:r>
            <a:r>
              <a:rPr lang="ru-RU" sz="3000" smtClean="0">
                <a:latin typeface="+mj-lt"/>
              </a:rPr>
              <a:t>МБОУ Гимназии №4 </a:t>
            </a:r>
            <a:r>
              <a:rPr lang="ru-RU" sz="3000" dirty="0" smtClean="0">
                <a:latin typeface="+mj-lt"/>
              </a:rPr>
              <a:t>г. о. </a:t>
            </a:r>
            <a:r>
              <a:rPr lang="ru-RU" sz="3000" dirty="0">
                <a:latin typeface="+mj-lt"/>
              </a:rPr>
              <a:t>Самара</a:t>
            </a:r>
          </a:p>
          <a:p>
            <a:r>
              <a:rPr lang="ru-RU" sz="3000" dirty="0" smtClean="0">
                <a:latin typeface="+mj-lt"/>
              </a:rPr>
              <a:t>Прошина </a:t>
            </a:r>
            <a:r>
              <a:rPr lang="ru-RU" sz="3000" dirty="0">
                <a:latin typeface="+mj-lt"/>
              </a:rPr>
              <a:t>Марина Анатольевна</a:t>
            </a:r>
          </a:p>
          <a:p>
            <a:pPr marL="0" indent="0" algn="l">
              <a:spcBef>
                <a:spcPts val="0"/>
              </a:spcBef>
              <a:buNone/>
            </a:pPr>
            <a:endParaRPr lang="ru-RU" sz="2400" b="0" i="0" dirty="0"/>
          </a:p>
        </p:txBody>
      </p:sp>
      <p:pic>
        <p:nvPicPr>
          <p:cNvPr id="4" name="Рисунок 3" descr="Открытая книга на столе на фоне расплывчатого изображения книжных полок." title="Sample Picture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90" r="889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213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Второй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901" y="1987042"/>
            <a:ext cx="5767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даёт лексическое значение 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92089" y="1972762"/>
            <a:ext cx="170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Толковый</a:t>
            </a:r>
            <a:endParaRPr lang="ru-RU" sz="2400" b="1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4901" y="2448706"/>
            <a:ext cx="64817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подбирает близкие по значению </a:t>
            </a:r>
            <a:r>
              <a:rPr lang="ru-RU" sz="2400" dirty="0" smtClean="0"/>
              <a:t>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5815" y="2454257"/>
            <a:ext cx="33144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Словарь синонимов</a:t>
            </a:r>
            <a:endParaRPr lang="ru-RU" sz="2400" b="1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04901" y="2910371"/>
            <a:ext cx="8996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подбирает противоположные по лексическому значению </a:t>
            </a:r>
            <a:r>
              <a:rPr lang="ru-RU" sz="2400" dirty="0" smtClean="0"/>
              <a:t>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52421" y="3272813"/>
            <a:ext cx="32719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Словарь антонимов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04900" y="3709020"/>
            <a:ext cx="9782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Он </a:t>
            </a:r>
            <a:r>
              <a:rPr lang="ru-RU" sz="2400" dirty="0"/>
              <a:t>содержит информацию об устойчивых словосочетаниях, употребляемых в переносном значении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 –  </a:t>
            </a:r>
            <a:endParaRPr lang="ru-RU" sz="24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59917" y="4072801"/>
            <a:ext cx="3055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Фразеологический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104899" y="4529126"/>
            <a:ext cx="9782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содержит информацию об истории возникновения </a:t>
            </a:r>
            <a:endParaRPr lang="ru-RU" sz="2400" dirty="0" smtClean="0"/>
          </a:p>
          <a:p>
            <a:r>
              <a:rPr lang="ru-RU" sz="2400" dirty="0" smtClean="0"/>
              <a:t>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352421" y="4861327"/>
            <a:ext cx="3055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Этимологический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1104900" y="5354674"/>
            <a:ext cx="9782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Он указывает на правильное произношение слов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8573439" y="5349123"/>
            <a:ext cx="30556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Орфоэпический</a:t>
            </a:r>
          </a:p>
        </p:txBody>
      </p:sp>
    </p:spTree>
    <p:extLst>
      <p:ext uri="{BB962C8B-B14F-4D97-AF65-F5344CB8AC3E}">
        <p14:creationId xmlns:p14="http://schemas.microsoft.com/office/powerpoint/2010/main" val="417684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Второй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900" y="1972762"/>
            <a:ext cx="7510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нём дано правильное написание 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92164" y="1952932"/>
            <a:ext cx="3058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Орфографический</a:t>
            </a:r>
            <a:endParaRPr lang="ru-RU" sz="2400" b="1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4901" y="2634444"/>
            <a:ext cx="64817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Его составлял много лет </a:t>
            </a:r>
            <a:r>
              <a:rPr lang="ru-RU" sz="2400" dirty="0" smtClean="0"/>
              <a:t>бывший</a:t>
            </a:r>
          </a:p>
          <a:p>
            <a:r>
              <a:rPr lang="ru-RU" sz="2400" dirty="0" smtClean="0"/>
              <a:t>мичман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45214" y="2996886"/>
            <a:ext cx="8182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«Словарь </a:t>
            </a:r>
            <a:r>
              <a:rPr lang="ru-RU" sz="2400" b="1" dirty="0" smtClean="0"/>
              <a:t>живого великорусского </a:t>
            </a:r>
            <a:r>
              <a:rPr lang="ru-RU" sz="2400" b="1" dirty="0"/>
              <a:t>языка» В. И. Даля</a:t>
            </a:r>
            <a:endParaRPr lang="ru-RU" sz="2400" b="1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04901" y="3624741"/>
            <a:ext cx="8996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Содержит информацию о морфемном составе </a:t>
            </a:r>
            <a:endParaRPr lang="ru-RU" sz="2400" dirty="0" smtClean="0"/>
          </a:p>
          <a:p>
            <a:r>
              <a:rPr lang="ru-RU" sz="2400" dirty="0" smtClean="0"/>
              <a:t>слова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1160" y="4004095"/>
            <a:ext cx="39340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Словообразовательный</a:t>
            </a:r>
          </a:p>
        </p:txBody>
      </p:sp>
    </p:spTree>
    <p:extLst>
      <p:ext uri="{BB962C8B-B14F-4D97-AF65-F5344CB8AC3E}">
        <p14:creationId xmlns:p14="http://schemas.microsoft.com/office/powerpoint/2010/main" val="4113574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Третий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49232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Терминологический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2890025"/>
            <a:ext cx="10653713" cy="2273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+mj-lt"/>
              </a:rPr>
              <a:t>Приглашаем</a:t>
            </a:r>
            <a:r>
              <a:rPr lang="ru-RU" sz="3200" b="1" dirty="0">
                <a:latin typeface="+mj-lt"/>
              </a:rPr>
              <a:t> теоретиков </a:t>
            </a:r>
            <a:r>
              <a:rPr lang="ru-RU" sz="3200" dirty="0">
                <a:latin typeface="+mj-lt"/>
              </a:rPr>
              <a:t>на состязание. Вы должны </a:t>
            </a:r>
            <a:r>
              <a:rPr lang="ru-RU" sz="3200" dirty="0" smtClean="0">
                <a:latin typeface="+mj-lt"/>
              </a:rPr>
              <a:t>по описанию </a:t>
            </a:r>
            <a:r>
              <a:rPr lang="ru-RU" sz="3200" dirty="0">
                <a:latin typeface="+mj-lt"/>
              </a:rPr>
              <a:t>определить </a:t>
            </a:r>
            <a:r>
              <a:rPr lang="ru-RU" sz="3200" b="1" dirty="0">
                <a:latin typeface="+mj-lt"/>
              </a:rPr>
              <a:t>термин</a:t>
            </a:r>
            <a:r>
              <a:rPr lang="ru-RU" sz="3200" dirty="0">
                <a:latin typeface="+mj-lt"/>
              </a:rPr>
              <a:t>, о котором идёт речь. За каждый правильный ответ получаете 1 балл.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04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Третий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899" y="1971811"/>
            <a:ext cx="85534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Слова, которые имеют несколько лексических 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</a:rPr>
              <a:t>значений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80808" y="2328866"/>
            <a:ext cx="24227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Многозначные</a:t>
            </a:r>
            <a:endParaRPr lang="ru-RU" sz="2400" b="1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4900" y="2977351"/>
            <a:ext cx="91106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+mj-lt"/>
              </a:rPr>
              <a:t>Одинаково пишутся, но имеют разное </a:t>
            </a:r>
            <a:r>
              <a:rPr lang="ru-RU" sz="2400" dirty="0" smtClean="0">
                <a:latin typeface="+mj-lt"/>
              </a:rPr>
              <a:t>лексическое </a:t>
            </a:r>
            <a:endParaRPr lang="ru-RU" sz="2400" dirty="0">
              <a:latin typeface="+mj-lt"/>
            </a:endParaRPr>
          </a:p>
          <a:p>
            <a:pPr algn="just"/>
            <a:r>
              <a:rPr lang="ru-RU" sz="2400" dirty="0" smtClean="0">
                <a:latin typeface="+mj-lt"/>
              </a:rPr>
              <a:t>значение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0808" y="3332404"/>
            <a:ext cx="17002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Омонимы</a:t>
            </a:r>
            <a:endParaRPr lang="ru-RU" sz="2400" b="1" dirty="0"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08471" y="4043361"/>
            <a:ext cx="9207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Слова, которые употребляются людьми той или иной </a:t>
            </a:r>
            <a:r>
              <a:rPr lang="ru-RU" sz="2400" dirty="0" smtClean="0">
                <a:latin typeface="+mj-lt"/>
              </a:rPr>
              <a:t>профессии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91625" y="4388217"/>
            <a:ext cx="3296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Профессиональные</a:t>
            </a:r>
            <a:endParaRPr lang="ru-RU" sz="2400" b="1" dirty="0">
              <a:latin typeface="+mj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104899" y="5024422"/>
            <a:ext cx="9207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Слова, употребляемые жителями той или иной </a:t>
            </a:r>
            <a:endParaRPr lang="ru-RU" sz="2400" dirty="0" smtClean="0">
              <a:latin typeface="+mj-lt"/>
            </a:endParaRPr>
          </a:p>
          <a:p>
            <a:r>
              <a:rPr lang="ru-RU" sz="2400" dirty="0">
                <a:latin typeface="+mj-lt"/>
              </a:rPr>
              <a:t>м</a:t>
            </a:r>
            <a:r>
              <a:rPr lang="ru-RU" sz="2400" dirty="0" smtClean="0">
                <a:latin typeface="+mj-lt"/>
              </a:rPr>
              <a:t>естности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88053" y="5369278"/>
            <a:ext cx="20529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Диалектные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250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8" grpId="0"/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Третий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899" y="1971811"/>
            <a:ext cx="41100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То, что слово обозначает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 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76298" y="1971810"/>
            <a:ext cx="35920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Лексическое значение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104900" y="2977351"/>
            <a:ext cx="91106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+mj-lt"/>
              </a:rPr>
              <a:t>Слова, противоположные по лексическому значению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993310" y="2977351"/>
            <a:ext cx="1793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Антонимы</a:t>
            </a:r>
            <a:endParaRPr lang="ru-RU" sz="2400" b="1" dirty="0">
              <a:latin typeface="+mj-lt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08471" y="4043361"/>
            <a:ext cx="6649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Слова, близкие по лексическому </a:t>
            </a:r>
            <a:r>
              <a:rPr lang="ru-RU" sz="2400" dirty="0" smtClean="0">
                <a:latin typeface="+mj-lt"/>
              </a:rPr>
              <a:t>значению –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   </a:t>
            </a:r>
            <a:endParaRPr lang="ru-RU" sz="2400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90540" y="4043361"/>
            <a:ext cx="18357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Синонимы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5559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Четвёртый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900" y="2118500"/>
            <a:ext cx="10653713" cy="203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</a:rPr>
              <a:t>Приглашаются для состязаний </a:t>
            </a:r>
            <a:r>
              <a:rPr lang="ru-RU" sz="2800" b="1" dirty="0">
                <a:latin typeface="+mj-lt"/>
              </a:rPr>
              <a:t>знатоки народной мудрости</a:t>
            </a:r>
            <a:r>
              <a:rPr lang="ru-RU" sz="2800" dirty="0">
                <a:latin typeface="+mj-lt"/>
              </a:rPr>
              <a:t>. Я буду зачитывать первую половину пословиц, а вы должны восстановить вторую. За каждый правильный ответ вы получаете 1 балл. </a:t>
            </a:r>
            <a:endParaRPr lang="ru-RU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9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Четвёртый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901" y="1987042"/>
            <a:ext cx="15811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Без труда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98671" y="1987040"/>
            <a:ext cx="4722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  <a:ea typeface="Calibri" panose="020F0502020204030204" pitchFamily="34" charset="0"/>
              </a:rPr>
              <a:t>не вынешь и рыбку из пруда</a:t>
            </a:r>
            <a:r>
              <a:rPr lang="ru-RU" sz="2400" b="1" dirty="0">
                <a:latin typeface="+mj-lt"/>
                <a:ea typeface="Calibri" panose="020F0502020204030204" pitchFamily="34" charset="0"/>
              </a:rPr>
              <a:t>.</a:t>
            </a:r>
            <a:endParaRPr lang="ru-RU" sz="2400" b="1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4902" y="2605874"/>
            <a:ext cx="3066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Не рой яму другому,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2408" y="2610250"/>
            <a:ext cx="34457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 сам в неё попадёшь.</a:t>
            </a:r>
            <a:endParaRPr lang="ru-RU" sz="2400" b="1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04901" y="3281854"/>
            <a:ext cx="21097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Calibri" panose="020F0502020204030204" pitchFamily="34" charset="0"/>
              </a:rPr>
              <a:t>Как аукнется,  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27542" y="3271950"/>
            <a:ext cx="30676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так и откликнется.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04901" y="3938009"/>
            <a:ext cx="3216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Не имей сто рублей, </a:t>
            </a:r>
            <a:endParaRPr lang="ru-RU" sz="24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80290" y="3932739"/>
            <a:ext cx="30346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а имей сто друзей.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04900" y="4562361"/>
            <a:ext cx="28875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Calibri" panose="020F0502020204030204" pitchFamily="34" charset="0"/>
              </a:rPr>
              <a:t>Друзья познаются  </a:t>
            </a:r>
            <a:endParaRPr lang="ru-RU" sz="2400" dirty="0"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86693" y="4572796"/>
            <a:ext cx="135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+mj-lt"/>
              </a:rPr>
              <a:t> </a:t>
            </a:r>
            <a:r>
              <a:rPr lang="ru-RU" sz="2400" b="1" dirty="0" smtClean="0">
                <a:latin typeface="+mj-lt"/>
              </a:rPr>
              <a:t>в беде.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04900" y="5219934"/>
            <a:ext cx="30666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Calibri" panose="020F0502020204030204" pitchFamily="34" charset="0"/>
              </a:rPr>
              <a:t>В одно ухо влетело,  </a:t>
            </a:r>
            <a:endParaRPr lang="ru-RU" sz="2400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13926" y="5223418"/>
            <a:ext cx="3723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а из другого вылетело.</a:t>
            </a:r>
          </a:p>
        </p:txBody>
      </p:sp>
    </p:spTree>
    <p:extLst>
      <p:ext uri="{BB962C8B-B14F-4D97-AF65-F5344CB8AC3E}">
        <p14:creationId xmlns:p14="http://schemas.microsoft.com/office/powerpoint/2010/main" val="148827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Пятый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4981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Конкурс полиглотов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2961462"/>
            <a:ext cx="10653713" cy="203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</a:rPr>
              <a:t>Следующий наш конкурс для тех, у кого богатый словарный запас. Я буду называть слово и предлагать три варианта лексического значения. Ваша задача – определить правильное</a:t>
            </a:r>
            <a:r>
              <a:rPr lang="ru-RU" sz="2800" dirty="0">
                <a:latin typeface="+mj-lt"/>
              </a:rPr>
              <a:t>. За каждый верный ответ вы получите 1 балл</a:t>
            </a:r>
            <a:r>
              <a:rPr lang="ru-RU" sz="2800" dirty="0" smtClean="0">
                <a:latin typeface="+mj-lt"/>
              </a:rPr>
              <a:t>.</a:t>
            </a:r>
            <a:endParaRPr lang="ru-RU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6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Пятый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900" y="1744146"/>
            <a:ext cx="25626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Табу </a:t>
            </a:r>
            <a:r>
              <a:rPr lang="ru-RU" sz="3600" dirty="0" smtClean="0">
                <a:latin typeface="+mj-lt"/>
                <a:ea typeface="Calibri" panose="020F0502020204030204" pitchFamily="34" charset="0"/>
              </a:rPr>
              <a:t>- это</a:t>
            </a:r>
            <a:r>
              <a:rPr lang="en-US" sz="3600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4900" y="2756020"/>
            <a:ext cx="4447884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Сокращённо </a:t>
            </a: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табуретка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4900" y="3667290"/>
            <a:ext cx="3542380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Порода обезьяны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4900" y="4620686"/>
            <a:ext cx="1748492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Запрет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337" y="2351039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14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Пятый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900" y="1744146"/>
            <a:ext cx="30550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Лорнет </a:t>
            </a:r>
            <a:r>
              <a:rPr lang="ru-RU" sz="3600" dirty="0" smtClean="0">
                <a:latin typeface="+mj-lt"/>
                <a:ea typeface="Calibri" panose="020F0502020204030204" pitchFamily="34" charset="0"/>
              </a:rPr>
              <a:t>- это</a:t>
            </a:r>
            <a:r>
              <a:rPr lang="en-US" sz="3600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4900" y="2756020"/>
            <a:ext cx="1407758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Очки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4900" y="3667290"/>
            <a:ext cx="1950470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Кабинет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4900" y="4620686"/>
            <a:ext cx="1914370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Табурет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483" y="2002362"/>
            <a:ext cx="5673852" cy="332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11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"/>
              </a:spcBef>
            </a:pPr>
            <a:r>
              <a:rPr lang="ru-RU" b="1" dirty="0" smtClean="0"/>
              <a:t>Цели</a:t>
            </a:r>
            <a:r>
              <a:rPr lang="en-US" b="1" dirty="0" smtClean="0"/>
              <a:t>: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latin typeface="+mj-lt"/>
              </a:rPr>
              <a:t>в занимательной форме обобщить знания учащихся, полученные при изучении раздела «Лексика»;  </a:t>
            </a:r>
          </a:p>
          <a:p>
            <a:r>
              <a:rPr lang="ru-RU" sz="2800" dirty="0">
                <a:latin typeface="+mj-lt"/>
              </a:rPr>
              <a:t>способствовать развитию речи учащихся и обогащению их словарного запаса;</a:t>
            </a:r>
          </a:p>
          <a:p>
            <a:r>
              <a:rPr lang="ru-RU" sz="2800" dirty="0">
                <a:latin typeface="+mj-lt"/>
              </a:rPr>
              <a:t>формировать умение работать в группе;</a:t>
            </a:r>
          </a:p>
          <a:p>
            <a:r>
              <a:rPr lang="ru-RU" sz="2800" dirty="0" smtClean="0">
                <a:latin typeface="+mj-lt"/>
              </a:rPr>
              <a:t>воспитать </a:t>
            </a:r>
            <a:r>
              <a:rPr lang="ru-RU" sz="2800" dirty="0">
                <a:latin typeface="+mj-lt"/>
              </a:rPr>
              <a:t>уважение и любовь к родному </a:t>
            </a:r>
            <a:r>
              <a:rPr lang="ru-RU" sz="2800" dirty="0" smtClean="0">
                <a:latin typeface="+mj-lt"/>
              </a:rPr>
              <a:t>языку</a:t>
            </a:r>
            <a:r>
              <a:rPr lang="en-US" sz="2800" dirty="0">
                <a:latin typeface="+mj-lt"/>
              </a:rPr>
              <a:t>.</a:t>
            </a:r>
            <a:endParaRPr lang="ru-RU" sz="2800" dirty="0">
              <a:latin typeface="+mj-lt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endParaRPr lang="ru-RU" sz="20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Пятый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900" y="1744146"/>
            <a:ext cx="33198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Ассорти </a:t>
            </a:r>
            <a:r>
              <a:rPr lang="ru-RU" sz="3600" dirty="0" smtClean="0">
                <a:latin typeface="+mj-lt"/>
                <a:ea typeface="Calibri" panose="020F0502020204030204" pitchFamily="34" charset="0"/>
              </a:rPr>
              <a:t>- это</a:t>
            </a:r>
            <a:r>
              <a:rPr lang="en-US" sz="3600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4900" y="2756020"/>
            <a:ext cx="2464970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Вид цветов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4900" y="3667290"/>
            <a:ext cx="1657826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Смесь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04900" y="4620686"/>
            <a:ext cx="1728487" cy="5457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Шорты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238" y="1953411"/>
            <a:ext cx="4570344" cy="3427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79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6" grpId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Шестой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900" y="1989912"/>
            <a:ext cx="10653713" cy="2032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/>
              <a:t>Следующий наш конкурс для</a:t>
            </a:r>
            <a:r>
              <a:rPr lang="ru-RU" sz="2800" b="1" dirty="0"/>
              <a:t> знатоков фразеологизмов. </a:t>
            </a:r>
            <a:r>
              <a:rPr lang="ru-RU" sz="2800" dirty="0" smtClean="0"/>
              <a:t>Я </a:t>
            </a:r>
            <a:r>
              <a:rPr lang="ru-RU" sz="2800" dirty="0"/>
              <a:t>буду показывать вам рисунки, на которых запечатлены фразеологизмы. Каждый угаданный фразеологизм принесёт вашей команде 1 балл.</a:t>
            </a:r>
            <a:endParaRPr lang="ru-RU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07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Шестой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743074"/>
            <a:ext cx="4643437" cy="46434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72451" y="3333613"/>
            <a:ext cx="4840749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«Как кот наплакал»</a:t>
            </a:r>
            <a:endParaRPr lang="ru-RU" sz="4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68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Шестой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72451" y="3333613"/>
            <a:ext cx="4914615" cy="750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«Вылететь в трубу»</a:t>
            </a:r>
            <a:endParaRPr lang="ru-RU" sz="4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2157413"/>
            <a:ext cx="5398425" cy="3371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7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Шестой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72451" y="3333614"/>
            <a:ext cx="5286187" cy="642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«Как сельдь в бочке»</a:t>
            </a:r>
            <a:endParaRPr lang="ru-RU" sz="36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861503"/>
            <a:ext cx="5138738" cy="385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22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Шестой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72301" y="3654630"/>
            <a:ext cx="5286187" cy="703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«Сесть на шею»</a:t>
            </a:r>
            <a:endParaRPr lang="ru-RU" sz="4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609360"/>
            <a:ext cx="3267075" cy="473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02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Седьмой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39356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«Чёрный ящик»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2904313"/>
            <a:ext cx="1005764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+mj-lt"/>
              </a:rPr>
              <a:t>У меня приготовлены загадочные «чёрные ящики», в которых лежат некие предметы. Я постараюсь вам намекнуть на их содержимое. Ваша задача – за время моего объяснения угадать этот предмет и принести своей команде 1 балл.</a:t>
            </a: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2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Седьмой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900" y="5027999"/>
            <a:ext cx="18894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</a:rPr>
              <a:t>Камень</a:t>
            </a:r>
            <a:endParaRPr lang="ru-RU" sz="3600" b="1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1732739"/>
            <a:ext cx="10057642" cy="36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+mj-lt"/>
              </a:rPr>
              <a:t>1</a:t>
            </a:r>
            <a:r>
              <a:rPr lang="ru-RU" sz="3200" dirty="0" smtClean="0">
                <a:latin typeface="+mj-lt"/>
              </a:rPr>
              <a:t>. Имя апостола </a:t>
            </a:r>
            <a:r>
              <a:rPr lang="ru-RU" sz="3200" dirty="0">
                <a:latin typeface="+mj-lt"/>
              </a:rPr>
              <a:t>Петра в переводе  с древнееврейского обозначает именно то, что лежит в этом </a:t>
            </a:r>
            <a:r>
              <a:rPr lang="ru-RU" sz="3200" dirty="0" smtClean="0">
                <a:latin typeface="+mj-lt"/>
              </a:rPr>
              <a:t>ящике. </a:t>
            </a:r>
            <a:r>
              <a:rPr lang="ru-RU" sz="3200" dirty="0">
                <a:latin typeface="+mj-lt"/>
              </a:rPr>
              <a:t>Он бывает краеугольным, а бывает – преткновения. Плохой человек носит его за пазухой.  В споре коса может на него найти.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7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Седьмой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04900" y="5411183"/>
            <a:ext cx="1754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</a:rPr>
              <a:t>Иголка</a:t>
            </a:r>
            <a:endParaRPr lang="ru-RU" sz="3600" b="1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1732739"/>
            <a:ext cx="10057642" cy="3442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+mj-lt"/>
              </a:rPr>
              <a:t>2. Она очень маленькая, но с её помощью можно прервать жизнь одного сказочного героя, отличавшегося своей чрезмерной худобой. Глупый человек будет искать её в стоге сена, а тот, кто очень волнуется, будет на них </a:t>
            </a:r>
            <a:r>
              <a:rPr lang="ru-RU" sz="3200" dirty="0" smtClean="0">
                <a:latin typeface="+mj-lt"/>
              </a:rPr>
              <a:t>сидеть. Новая </a:t>
            </a:r>
            <a:r>
              <a:rPr lang="ru-RU" sz="3200" dirty="0">
                <a:latin typeface="+mj-lt"/>
              </a:rPr>
              <a:t>одежда только что с неё. Что это за </a:t>
            </a:r>
            <a:r>
              <a:rPr lang="ru-RU" sz="3200" dirty="0" smtClean="0">
                <a:latin typeface="+mj-lt"/>
              </a:rPr>
              <a:t>предмет? </a:t>
            </a: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67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Седьмой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5487998"/>
            <a:ext cx="12148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+mj-lt"/>
              </a:rPr>
              <a:t>Вода</a:t>
            </a:r>
            <a:endParaRPr lang="ru-RU" sz="3200" b="1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1732739"/>
            <a:ext cx="10057641" cy="3608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+mj-lt"/>
              </a:rPr>
              <a:t>3</a:t>
            </a:r>
            <a:r>
              <a:rPr lang="ru-RU" sz="2800" dirty="0" smtClean="0">
                <a:latin typeface="+mj-lt"/>
              </a:rPr>
              <a:t>. В </a:t>
            </a:r>
            <a:r>
              <a:rPr lang="ru-RU" sz="2800" dirty="0">
                <a:latin typeface="+mj-lt"/>
              </a:rPr>
              <a:t>неё можно поместить водоплавающую птицу, но всё будет безрезультатно. Её можно толочь в ступе и носить в решете. Можно прятать в неё концы и водить по неё вилами. Она бывает мёртвая, живая и на киселе. А если вы не хотите отвечать на мой вопрос, то её можно в рот набрать. Но в ваших же интересах на него ответить. Что </a:t>
            </a:r>
            <a:r>
              <a:rPr lang="ru-RU" sz="2800" dirty="0" smtClean="0">
                <a:latin typeface="+mj-lt"/>
              </a:rPr>
              <a:t>это?</a:t>
            </a:r>
            <a:endParaRPr lang="ru-RU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84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898" y="1500186"/>
            <a:ext cx="3838577" cy="5039696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ru-RU" sz="2800" b="1" dirty="0" smtClean="0">
                <a:latin typeface="+mj-lt"/>
              </a:rPr>
              <a:t>«Нет </a:t>
            </a:r>
            <a:r>
              <a:rPr lang="ru-RU" sz="2800" b="1" dirty="0">
                <a:latin typeface="+mj-lt"/>
              </a:rPr>
              <a:t>слова, которое было бы так замашисто, бойко,</a:t>
            </a:r>
            <a:r>
              <a:rPr lang="en-US" sz="2800" b="1" dirty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так вырывалось бы из-под самого сердца,</a:t>
            </a:r>
            <a:r>
              <a:rPr lang="en-US" sz="2800" dirty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так бы кипело и животрепетало, как метко</a:t>
            </a:r>
            <a:r>
              <a:rPr lang="en-US" sz="2800" dirty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сказанное русское слово»</a:t>
            </a:r>
            <a:r>
              <a:rPr lang="en-US" sz="2800" b="1" dirty="0">
                <a:latin typeface="+mj-lt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en-US" dirty="0"/>
              <a:t/>
            </a:r>
            <a:br>
              <a:rPr lang="en-US" dirty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26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Н. В. Гоголь </a:t>
            </a:r>
            <a:endParaRPr lang="ru-RU" sz="26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800"/>
              </a:spcBef>
            </a:pPr>
            <a:endParaRPr lang="ru-RU" sz="18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286" y="1600200"/>
            <a:ext cx="3784127" cy="493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0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Седьмой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5411183"/>
            <a:ext cx="1365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</a:rPr>
              <a:t>Соль</a:t>
            </a:r>
            <a:endParaRPr lang="ru-RU" sz="3600" b="1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1732739"/>
            <a:ext cx="10057642" cy="3442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+mj-lt"/>
              </a:rPr>
              <a:t>4</a:t>
            </a:r>
            <a:r>
              <a:rPr lang="ru-RU" sz="3200" dirty="0" smtClean="0">
                <a:latin typeface="+mj-lt"/>
              </a:rPr>
              <a:t>. Её </a:t>
            </a:r>
            <a:r>
              <a:rPr lang="ru-RU" sz="3200" dirty="0">
                <a:latin typeface="+mj-lt"/>
              </a:rPr>
              <a:t>нужно съесть пуд, чтобы чему-нибудь научиться. Давным-давно она была почти на вес золота. Её помещали гостю прямо в яства. Если гостя уважали, то клали этого много, а если нет – то и вообще не клали. Что это за съедобный </a:t>
            </a:r>
            <a:r>
              <a:rPr lang="ru-RU" sz="3200" dirty="0" smtClean="0">
                <a:latin typeface="+mj-lt"/>
              </a:rPr>
              <a:t>предмет? </a:t>
            </a: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7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Восьмой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901" y="1960884"/>
            <a:ext cx="9980682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/>
              <a:t>Вот и настало время продемонстрировать ваши актёрские способности. Каждая команда приготовила </a:t>
            </a:r>
            <a:r>
              <a:rPr lang="ru-RU" sz="3200" b="1" dirty="0"/>
              <a:t>пантомиму</a:t>
            </a:r>
            <a:r>
              <a:rPr lang="ru-RU" sz="3200" dirty="0"/>
              <a:t> на какой-либо фразеологизм. Задача другой команды – отгадать его. За каждый угаданный фразеологизм вы получаете 1 балл. </a:t>
            </a: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90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Девятый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32778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Поэтический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2904313"/>
            <a:ext cx="10057641" cy="2309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3200" dirty="0"/>
              <a:t>Я попросила каждую команду написать стихотворение о чистоте и красоте русского языка. Поэты – вам слово. Данный конкурс будет оцениваться по </a:t>
            </a:r>
            <a:r>
              <a:rPr lang="ru-RU" sz="3200" dirty="0" smtClean="0"/>
              <a:t>пятибалльной </a:t>
            </a:r>
            <a:r>
              <a:rPr lang="ru-RU" sz="3200" dirty="0"/>
              <a:t>системе.</a:t>
            </a: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82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Вот и закончилась наша игра!</a:t>
            </a:r>
            <a:br>
              <a:rPr lang="ru-RU" sz="3200" dirty="0" smtClean="0"/>
            </a:br>
            <a:r>
              <a:rPr lang="ru-RU" sz="3200" dirty="0" smtClean="0"/>
              <a:t>жюри </a:t>
            </a:r>
            <a:r>
              <a:rPr lang="ru-RU" sz="3200" dirty="0"/>
              <a:t>готово объявить </a:t>
            </a:r>
            <a:r>
              <a:rPr lang="ru-RU" sz="3200" dirty="0" smtClean="0"/>
              <a:t>победителя!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Список источников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901" y="1960884"/>
            <a:ext cx="9980682" cy="42596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dirty="0" smtClean="0">
                <a:latin typeface="+mj-lt"/>
              </a:rPr>
              <a:t>1. «Игровые </a:t>
            </a:r>
            <a:r>
              <a:rPr lang="ru-RU" sz="2600" dirty="0">
                <a:latin typeface="+mj-lt"/>
              </a:rPr>
              <a:t>технологии на уроках русского языка. 5-9 классы» Авторы-составители: В. Н. Пташкина, К.Е. Виноградова</a:t>
            </a:r>
          </a:p>
          <a:p>
            <a:r>
              <a:rPr lang="ru-RU" sz="2600" dirty="0">
                <a:latin typeface="+mj-lt"/>
              </a:rPr>
              <a:t>Волгоград, 2009</a:t>
            </a:r>
          </a:p>
          <a:p>
            <a:pPr lvl="0"/>
            <a:r>
              <a:rPr lang="ru-RU" sz="2600" dirty="0" smtClean="0">
                <a:latin typeface="+mj-lt"/>
              </a:rPr>
              <a:t>2. «Русский </a:t>
            </a:r>
            <a:r>
              <a:rPr lang="ru-RU" sz="2600" dirty="0">
                <a:latin typeface="+mj-lt"/>
              </a:rPr>
              <a:t>язык. 5-9 классы. Интеллектуальный марафон» Авторы-составители: Т. А. </a:t>
            </a:r>
            <a:r>
              <a:rPr lang="ru-RU" sz="2600" dirty="0" err="1">
                <a:latin typeface="+mj-lt"/>
              </a:rPr>
              <a:t>Курушина</a:t>
            </a:r>
            <a:r>
              <a:rPr lang="ru-RU" sz="2600" dirty="0">
                <a:latin typeface="+mj-lt"/>
              </a:rPr>
              <a:t>, В. А. Басистая Волгоград, 2009</a:t>
            </a:r>
          </a:p>
          <a:p>
            <a:pPr lvl="0"/>
            <a:r>
              <a:rPr lang="ru-RU" sz="2600" dirty="0" smtClean="0">
                <a:latin typeface="+mj-lt"/>
              </a:rPr>
              <a:t>3. «Современные </a:t>
            </a:r>
            <a:r>
              <a:rPr lang="ru-RU" sz="2600" dirty="0">
                <a:latin typeface="+mj-lt"/>
              </a:rPr>
              <a:t>образовательные технологии. 5-11 классы»    </a:t>
            </a:r>
          </a:p>
          <a:p>
            <a:r>
              <a:rPr lang="ru-RU" sz="2600" dirty="0">
                <a:latin typeface="+mj-lt"/>
              </a:rPr>
              <a:t>Авторы - составители: О. А. Першина, Е. А. Казанцева Волгоград, 2015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4900" y="1387123"/>
            <a:ext cx="92029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+mj-lt"/>
                <a:ea typeface="Calibri" panose="020F0502020204030204" pitchFamily="34" charset="0"/>
              </a:rPr>
              <a:t>А) Список использованных печатных источников</a:t>
            </a:r>
            <a:r>
              <a:rPr lang="en-US" sz="28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8903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Список использованных источников</a:t>
            </a:r>
            <a:endParaRPr lang="ru-RU" sz="31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87" y="1848788"/>
            <a:ext cx="12003314" cy="545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>
                <a:latin typeface="+mj-lt"/>
                <a:hlinkClick r:id="rId2"/>
              </a:rPr>
              <a:t>https://upload.wikimedia.org/wikipedia/commons/3/31/NV_Gogol.png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Н.В. Гоголь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3"/>
              </a:rPr>
              <a:t>https://upload.wikimedia.org/wikipedia/commons/e/e9/Anatole_France_1921.png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А. Франс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4"/>
              </a:rPr>
              <a:t>https://commons.wikimedia.org/wiki/File:No_sign.svg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«запрет»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5"/>
              </a:rPr>
              <a:t>http://forum.guns.ru/forums/icons/auction_pictures/000025/25904.jpg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«лорнет»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6"/>
              </a:rPr>
              <a:t>http://u1.platformalp.ru/0dfcb085ff22eb1ccbbd440d9d0b1a97/448e5d18d5a059c4a60d80db7cc0139b.jpg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«ассорти»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7"/>
              </a:rPr>
              <a:t>http://lamcdn.net/lookatme.ru/post_image-image/y_GQY-SZh2JXCUX93KLSQQ-article.jpg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</a:t>
            </a:r>
            <a:r>
              <a:rPr lang="ru-RU" sz="2400" smtClean="0">
                <a:latin typeface="+mj-lt"/>
              </a:rPr>
              <a:t>как кот </a:t>
            </a:r>
            <a:r>
              <a:rPr lang="ru-RU" sz="2400" dirty="0" smtClean="0">
                <a:latin typeface="+mj-lt"/>
              </a:rPr>
              <a:t>наплакал»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8"/>
              </a:rPr>
              <a:t>http://maxdohod.info/wp-content/uploads/2014/08/iStock_000009044304Large.jpg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«вылететь </a:t>
            </a:r>
            <a:r>
              <a:rPr lang="ru-RU" sz="2400" dirty="0">
                <a:latin typeface="+mj-lt"/>
              </a:rPr>
              <a:t>в </a:t>
            </a:r>
            <a:r>
              <a:rPr lang="ru-RU" sz="2400" dirty="0" smtClean="0">
                <a:latin typeface="+mj-lt"/>
              </a:rPr>
              <a:t>трубу»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9"/>
              </a:rPr>
              <a:t>http://kgrilikhes.narod.ru/Travels/Travel2/6.files/muzei20.JPG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«как </a:t>
            </a:r>
            <a:r>
              <a:rPr lang="ru-RU" sz="2400" dirty="0">
                <a:latin typeface="+mj-lt"/>
              </a:rPr>
              <a:t>сельдь в </a:t>
            </a:r>
            <a:r>
              <a:rPr lang="ru-RU" sz="2400" dirty="0" smtClean="0">
                <a:latin typeface="+mj-lt"/>
              </a:rPr>
              <a:t>бочке»</a:t>
            </a:r>
            <a:endParaRPr lang="ru-RU" sz="2400" dirty="0">
              <a:latin typeface="+mj-lt"/>
            </a:endParaRPr>
          </a:p>
          <a:p>
            <a:r>
              <a:rPr lang="ru-RU" sz="2400" u="sng" dirty="0">
                <a:latin typeface="+mj-lt"/>
                <a:hlinkClick r:id="rId10"/>
              </a:rPr>
              <a:t>http://www.malenkiygeniy-nov.ru/image/6-18.jpg</a:t>
            </a: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– «сесть </a:t>
            </a:r>
            <a:r>
              <a:rPr lang="ru-RU" sz="2400" dirty="0">
                <a:latin typeface="+mj-lt"/>
              </a:rPr>
              <a:t>на </a:t>
            </a:r>
            <a:r>
              <a:rPr lang="ru-RU" sz="2400" dirty="0" smtClean="0">
                <a:latin typeface="+mj-lt"/>
              </a:rPr>
              <a:t>шею»</a:t>
            </a:r>
            <a:endParaRPr lang="ru-RU" sz="2400" dirty="0">
              <a:latin typeface="+mj-lt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04900" y="1387123"/>
            <a:ext cx="86814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  <a:ea typeface="Calibri" panose="020F0502020204030204" pitchFamily="34" charset="0"/>
              </a:rPr>
              <a:t>Б) Активные ссылки на использованные изображения</a:t>
            </a:r>
            <a:r>
              <a:rPr lang="en-US" sz="24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036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4302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"/>
              </a:spcBef>
            </a:pPr>
            <a:r>
              <a:rPr lang="ru-RU" b="1" dirty="0"/>
              <a:t>Каждая команда состоит из следующих участников:</a:t>
            </a:r>
            <a:r>
              <a:rPr lang="ru-RU" dirty="0"/>
              <a:t/>
            </a:r>
            <a:br>
              <a:rPr lang="ru-RU" dirty="0"/>
            </a:b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atin typeface="+mj-lt"/>
              </a:rPr>
              <a:t>капитан </a:t>
            </a:r>
            <a:r>
              <a:rPr lang="ru-RU" sz="3200" dirty="0">
                <a:latin typeface="+mj-lt"/>
              </a:rPr>
              <a:t>команды</a:t>
            </a:r>
          </a:p>
          <a:p>
            <a:r>
              <a:rPr lang="ru-RU" sz="3200" dirty="0" smtClean="0">
                <a:latin typeface="+mj-lt"/>
              </a:rPr>
              <a:t>библиограф</a:t>
            </a:r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теоретик</a:t>
            </a:r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знаток </a:t>
            </a:r>
            <a:r>
              <a:rPr lang="ru-RU" sz="3200" dirty="0">
                <a:latin typeface="+mj-lt"/>
              </a:rPr>
              <a:t>народной мудрости-знаток фразеологизмов</a:t>
            </a:r>
          </a:p>
          <a:p>
            <a:r>
              <a:rPr lang="ru-RU" sz="3200" dirty="0" smtClean="0">
                <a:latin typeface="+mj-lt"/>
              </a:rPr>
              <a:t>лицедей</a:t>
            </a:r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поэт</a:t>
            </a:r>
            <a:endParaRPr lang="ru-RU" sz="3200" dirty="0">
              <a:latin typeface="+mj-lt"/>
            </a:endParaRPr>
          </a:p>
          <a:p>
            <a:r>
              <a:rPr lang="ru-RU" sz="3200" dirty="0" smtClean="0">
                <a:latin typeface="+mj-lt"/>
              </a:rPr>
              <a:t>полиглот</a:t>
            </a:r>
            <a:endParaRPr lang="ru-RU" sz="3200" dirty="0">
              <a:latin typeface="+mj-lt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endParaRPr lang="ru-RU" sz="20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5291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000" b="1" dirty="0" smtClean="0"/>
              <a:t>Наши команды называются:</a:t>
            </a:r>
            <a:r>
              <a:rPr lang="ru-RU" dirty="0"/>
              <a:t/>
            </a:r>
            <a:br>
              <a:rPr lang="ru-RU" dirty="0"/>
            </a:b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+mj-lt"/>
              </a:rPr>
              <a:t>«</a:t>
            </a:r>
            <a:r>
              <a:rPr lang="ru-RU" sz="3600" dirty="0">
                <a:latin typeface="+mj-lt"/>
              </a:rPr>
              <a:t>Любимчики Фортуны</a:t>
            </a:r>
            <a:r>
              <a:rPr lang="ru-RU" sz="3600" dirty="0" smtClean="0">
                <a:latin typeface="+mj-lt"/>
              </a:rPr>
              <a:t>»</a:t>
            </a:r>
          </a:p>
          <a:p>
            <a:endParaRPr lang="ru-RU" sz="3600" dirty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«</a:t>
            </a:r>
            <a:r>
              <a:rPr lang="ru-RU" sz="3600" dirty="0">
                <a:latin typeface="+mj-lt"/>
              </a:rPr>
              <a:t>Баловни судьбы</a:t>
            </a:r>
            <a:r>
              <a:rPr lang="ru-RU" sz="3600" dirty="0" smtClean="0">
                <a:latin typeface="+mj-lt"/>
              </a:rPr>
              <a:t>»</a:t>
            </a:r>
          </a:p>
          <a:p>
            <a:endParaRPr lang="ru-RU" sz="3600" dirty="0">
              <a:latin typeface="+mj-lt"/>
            </a:endParaRPr>
          </a:p>
          <a:p>
            <a:r>
              <a:rPr lang="ru-RU" sz="3600" dirty="0" smtClean="0">
                <a:latin typeface="+mj-lt"/>
              </a:rPr>
              <a:t>«</a:t>
            </a:r>
            <a:r>
              <a:rPr lang="ru-RU" sz="3600" dirty="0">
                <a:latin typeface="+mj-lt"/>
              </a:rPr>
              <a:t>Везунчики»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endParaRPr lang="ru-RU" sz="2000" b="0" i="0" dirty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331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Первый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47070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+mj-lt"/>
                <a:ea typeface="Calibri" panose="020F0502020204030204" pitchFamily="34" charset="0"/>
              </a:rPr>
              <a:t>Конкурс </a:t>
            </a:r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капитанов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4900" y="2890025"/>
            <a:ext cx="9980682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Вам </a:t>
            </a:r>
            <a:r>
              <a:rPr lang="ru-RU" sz="28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зачитывается лексическое значение слова. Вы должны отгадать это слово. За каждый правильный ответ вы получаете 1 балл. Времени на обдумывание нет. Отвечать необходимо сразу.</a:t>
            </a: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702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Первый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4901" y="1987042"/>
            <a:ext cx="5767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  <a:ea typeface="Calibri" panose="020F0502020204030204" pitchFamily="34" charset="0"/>
              </a:rPr>
              <a:t>Буквы, выстроенные для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переклички –  </a:t>
            </a:r>
            <a:endParaRPr lang="ru-RU" sz="24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70192" y="1987041"/>
            <a:ext cx="1572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+mj-lt"/>
                <a:ea typeface="Calibri" panose="020F0502020204030204" pitchFamily="34" charset="0"/>
              </a:rPr>
              <a:t>Алфавит</a:t>
            </a:r>
            <a:endParaRPr lang="ru-RU" sz="2400" b="1" dirty="0"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4901" y="2448706"/>
            <a:ext cx="4167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Охотница до чужих мехов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71040" y="2439953"/>
            <a:ext cx="10057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Моль</a:t>
            </a:r>
            <a:endParaRPr lang="ru-RU" sz="2400" b="1" dirty="0">
              <a:latin typeface="+mj-lt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04901" y="2910371"/>
            <a:ext cx="4167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Канцелярская «острячка</a:t>
            </a:r>
            <a:r>
              <a:rPr lang="ru-RU" sz="2400" dirty="0" smtClean="0">
                <a:latin typeface="+mj-lt"/>
              </a:rPr>
              <a:t>»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71040" y="2901618"/>
            <a:ext cx="12570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Кнопка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104900" y="3380789"/>
            <a:ext cx="4167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Домашний иллюминатор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999589" y="3389542"/>
            <a:ext cx="9509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Окно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04900" y="3833700"/>
            <a:ext cx="6038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Часть лица, которую иногда </a:t>
            </a:r>
            <a:r>
              <a:rPr lang="ru-RU" sz="2400" dirty="0" smtClean="0"/>
              <a:t>вешают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505724" y="3832807"/>
            <a:ext cx="847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 Нос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104900" y="4276965"/>
            <a:ext cx="33385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«</a:t>
            </a:r>
            <a:r>
              <a:rPr lang="ru-RU" sz="2400" dirty="0"/>
              <a:t>Яйцо» в </a:t>
            </a:r>
            <a:r>
              <a:rPr lang="ru-RU" sz="2400" dirty="0" smtClean="0"/>
              <a:t>геометрии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321186" y="4294472"/>
            <a:ext cx="975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Овал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104900" y="4728983"/>
            <a:ext cx="25384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Calibri" panose="020F0502020204030204" pitchFamily="34" charset="0"/>
              </a:rPr>
              <a:t>Лёгкий в бане –  </a:t>
            </a:r>
            <a:endParaRPr lang="ru-RU" sz="2400" dirty="0">
              <a:latin typeface="+mj-lt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406584" y="4728983"/>
            <a:ext cx="7649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Пар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104900" y="5172248"/>
            <a:ext cx="77819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Чужой, куда бросают камни, но не пускают козла</a:t>
            </a:r>
            <a:r>
              <a:rPr lang="ru-RU" sz="2400" dirty="0" smtClean="0"/>
              <a:t>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398967" y="5190648"/>
            <a:ext cx="1301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Огород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104900" y="5605352"/>
            <a:ext cx="6038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Соперник Буратино в сердечных делах </a:t>
            </a:r>
            <a:r>
              <a:rPr lang="ru-RU" sz="2400" dirty="0" smtClean="0">
                <a:latin typeface="+mj-lt"/>
                <a:ea typeface="Calibri" panose="020F0502020204030204" pitchFamily="34" charset="0"/>
              </a:rPr>
              <a:t>–  </a:t>
            </a:r>
            <a:endParaRPr lang="ru-RU" sz="2400" dirty="0">
              <a:latin typeface="+mj-lt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004725" y="5605352"/>
            <a:ext cx="11416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+mj-lt"/>
              </a:rPr>
              <a:t>Пьеро</a:t>
            </a:r>
          </a:p>
        </p:txBody>
      </p:sp>
    </p:spTree>
    <p:extLst>
      <p:ext uri="{BB962C8B-B14F-4D97-AF65-F5344CB8AC3E}">
        <p14:creationId xmlns:p14="http://schemas.microsoft.com/office/powerpoint/2010/main" val="157074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898" y="1500186"/>
            <a:ext cx="3838577" cy="5039696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ru-RU" sz="2800" b="1" dirty="0">
                <a:latin typeface="+mj-lt"/>
              </a:rPr>
              <a:t>«Словари – это вся вселенная в алфавитном порядке. Если хорошенько подумать, словарь – это книга книг. Другие книги надо лишь извлечь из него».</a:t>
            </a:r>
            <a:r>
              <a:rPr lang="ru-RU" sz="2800" dirty="0">
                <a:latin typeface="+mj-lt"/>
              </a:rPr>
              <a:t/>
            </a:r>
            <a:br>
              <a:rPr lang="ru-RU" sz="2800" dirty="0">
                <a:latin typeface="+mj-lt"/>
              </a:rPr>
            </a:br>
            <a:r>
              <a:rPr lang="en-US" sz="2800" dirty="0">
                <a:latin typeface="+mj-lt"/>
              </a:rPr>
              <a:t/>
            </a:r>
            <a:br>
              <a:rPr lang="en-US" sz="2800" dirty="0">
                <a:latin typeface="+mj-lt"/>
              </a:rPr>
            </a:br>
            <a:r>
              <a:rPr lang="ru-RU" sz="2800" dirty="0">
                <a:latin typeface="+mj-lt"/>
              </a:rPr>
              <a:t/>
            </a:r>
            <a:br>
              <a:rPr lang="ru-RU" sz="2800" dirty="0">
                <a:latin typeface="+mj-lt"/>
              </a:rPr>
            </a:br>
            <a:r>
              <a:rPr lang="ru-RU" sz="2800" b="1" dirty="0" smtClean="0">
                <a:latin typeface="+mj-lt"/>
              </a:rPr>
              <a:t>А. Франс</a:t>
            </a:r>
            <a:endParaRPr lang="ru-RU" sz="2800" b="1" i="0" dirty="0">
              <a:solidFill>
                <a:srgbClr val="514843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148" y="1500186"/>
            <a:ext cx="3373989" cy="481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0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spcBef>
                <a:spcPts val="1"/>
              </a:spcBef>
            </a:pP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Второй конкурс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27941" y="1644134"/>
            <a:ext cx="76562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+mj-lt"/>
                <a:ea typeface="Calibri" panose="020F0502020204030204" pitchFamily="34" charset="0"/>
              </a:rPr>
              <a:t>Лексикографический марафон</a:t>
            </a:r>
            <a:r>
              <a:rPr lang="en-US" sz="3600" b="1" dirty="0" smtClean="0">
                <a:latin typeface="+mj-lt"/>
                <a:ea typeface="Calibri" panose="020F0502020204030204" pitchFamily="34" charset="0"/>
              </a:rPr>
              <a:t>:</a:t>
            </a:r>
            <a:endParaRPr lang="ru-RU" sz="3600" dirty="0"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7941" y="2904313"/>
            <a:ext cx="10653713" cy="2556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+mj-lt"/>
              </a:rPr>
              <a:t>Так </a:t>
            </a:r>
            <a:r>
              <a:rPr lang="ru-RU" sz="2800" dirty="0">
                <a:latin typeface="+mj-lt"/>
              </a:rPr>
              <a:t>ли необходим словарь нам в жизни, как считал А. Франс?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dirty="0">
                <a:latin typeface="+mj-lt"/>
              </a:rPr>
              <a:t>Тогда начнём состязание. Я буду определять назначение словаря, а вы определите его название. За каждый правильный ответ получаете 1 балл.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513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Академическая презентация, макет с лентами и полосками (широкоэкранный формат)</Template>
  <TotalTime>0</TotalTime>
  <Words>1193</Words>
  <Application>Microsoft Office PowerPoint</Application>
  <PresentationFormat>Широкоэкранный</PresentationFormat>
  <Paragraphs>178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Calibri</vt:lpstr>
      <vt:lpstr>Euphemia</vt:lpstr>
      <vt:lpstr>Plantagenet Cherokee</vt:lpstr>
      <vt:lpstr>Times New Roman</vt:lpstr>
      <vt:lpstr>Wingdings</vt:lpstr>
      <vt:lpstr>Academic Literature 16x9</vt:lpstr>
      <vt:lpstr>«Его величество Слово»  урок-ИГРА  по русскому языку по теме «Лексика» в 5 классе</vt:lpstr>
      <vt:lpstr>Цели:</vt:lpstr>
      <vt:lpstr>Презентация PowerPoint</vt:lpstr>
      <vt:lpstr>Каждая команда состоит из следующих участников: </vt:lpstr>
      <vt:lpstr>  Наши команды называются: </vt:lpstr>
      <vt:lpstr>  Первый конкурс</vt:lpstr>
      <vt:lpstr>  Первый конкурс</vt:lpstr>
      <vt:lpstr>Презентация PowerPoint</vt:lpstr>
      <vt:lpstr>  Второй конкурс</vt:lpstr>
      <vt:lpstr>  Второй конкурс</vt:lpstr>
      <vt:lpstr>  Второй конкурс</vt:lpstr>
      <vt:lpstr>  Третий конкурс</vt:lpstr>
      <vt:lpstr>  Третий конкурс</vt:lpstr>
      <vt:lpstr>  Третий конкурс</vt:lpstr>
      <vt:lpstr>  Четвёртый конкурс</vt:lpstr>
      <vt:lpstr>  Четвёртый конкурс</vt:lpstr>
      <vt:lpstr>  Пятый конкурс</vt:lpstr>
      <vt:lpstr>  Пятый конкурс</vt:lpstr>
      <vt:lpstr>  Пятый конкурс</vt:lpstr>
      <vt:lpstr>  Пятый конкурс</vt:lpstr>
      <vt:lpstr>  Шестой конкурс</vt:lpstr>
      <vt:lpstr>  Шестой конкурс</vt:lpstr>
      <vt:lpstr>  Шестой конкурс</vt:lpstr>
      <vt:lpstr>  Шестой конкурс</vt:lpstr>
      <vt:lpstr>  Шестой конкурс</vt:lpstr>
      <vt:lpstr>  Седьмой конкурс</vt:lpstr>
      <vt:lpstr>  Седьмой конкурс</vt:lpstr>
      <vt:lpstr>  Седьмой конкурс</vt:lpstr>
      <vt:lpstr>  Седьмой конкурс</vt:lpstr>
      <vt:lpstr>  Седьмой конкурс</vt:lpstr>
      <vt:lpstr>  Восьмой конкурс</vt:lpstr>
      <vt:lpstr>  Девятый конкурс</vt:lpstr>
      <vt:lpstr>Вот и закончилась наша игра! жюри готово объявить победителя!</vt:lpstr>
      <vt:lpstr>  Список источников</vt:lpstr>
      <vt:lpstr>  Список использованных источников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2016-01-05T07:02:49Z</dcterms:created>
  <dcterms:modified xsi:type="dcterms:W3CDTF">2019-01-13T12:44:54Z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