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0" autoAdjust="0"/>
    <p:restoredTop sz="94660"/>
  </p:normalViewPr>
  <p:slideViewPr>
    <p:cSldViewPr snapToGrid="0">
      <p:cViewPr varScale="1">
        <p:scale>
          <a:sx n="54" d="100"/>
          <a:sy n="54" d="100"/>
        </p:scale>
        <p:origin x="-634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10387963" y="5038579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20726" y="776289"/>
            <a:ext cx="10750549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720726" y="2250280"/>
            <a:ext cx="10750549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828800" y="6012657"/>
            <a:ext cx="77216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828800" y="5650705"/>
            <a:ext cx="77216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189663" y="5752308"/>
            <a:ext cx="67056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381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882808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388608" y="6480048"/>
            <a:ext cx="2844800" cy="301752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480970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9379" y="7034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10387963" y="93785"/>
            <a:ext cx="1892949" cy="1725637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9274176" y="6477000"/>
            <a:ext cx="2844800" cy="304800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92501" y="6480970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1268075" y="809625"/>
            <a:ext cx="670560" cy="300831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8625059" y="9381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271465"/>
            <a:ext cx="9652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1633536"/>
            <a:ext cx="51816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722438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0075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931" y="290732"/>
            <a:ext cx="14224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20008" y="290732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820008" y="3427124"/>
            <a:ext cx="774699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696307" y="290732"/>
            <a:ext cx="9144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696307" y="3427124"/>
            <a:ext cx="9144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0736" cy="301752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9600" y="6480969"/>
            <a:ext cx="5681472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10119360" y="6483096"/>
            <a:ext cx="670560" cy="301752"/>
          </a:xfrm>
        </p:spPr>
        <p:txBody>
          <a:bodyPr/>
          <a:lstStyle>
            <a:lvl1pPr algn="ctr"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6388608" y="6480969"/>
            <a:ext cx="2844800" cy="301752"/>
          </a:xfrm>
        </p:spPr>
        <p:txBody>
          <a:bodyPr/>
          <a:lstStyle/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9600" y="6481891"/>
            <a:ext cx="5680075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119360" y="6480969"/>
            <a:ext cx="670560" cy="301752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367664"/>
            <a:ext cx="12192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514475" y="367664"/>
            <a:ext cx="32512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868333" y="320040"/>
            <a:ext cx="7034784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71968" y="6556248"/>
            <a:ext cx="2844800" cy="301752"/>
          </a:xfrm>
        </p:spPr>
        <p:txBody>
          <a:bodyPr/>
          <a:lstStyle>
            <a:lvl1pPr>
              <a:defRPr sz="900"/>
            </a:lvl1pPr>
          </a:lstStyle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14475" y="6556248"/>
            <a:ext cx="6857493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214101" y="6556248"/>
            <a:ext cx="670560" cy="301752"/>
          </a:xfrm>
        </p:spPr>
        <p:txBody>
          <a:bodyPr/>
          <a:lstStyle>
            <a:lvl1pPr>
              <a:defRPr sz="9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150896"/>
            <a:ext cx="12192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17649" y="373966"/>
            <a:ext cx="9777984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24000" y="5867400"/>
            <a:ext cx="9777984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144256" y="6556248"/>
            <a:ext cx="2804160" cy="301752"/>
          </a:xfrm>
        </p:spPr>
        <p:txBody>
          <a:bodyPr/>
          <a:lstStyle>
            <a:lvl1pPr>
              <a:defRPr sz="900"/>
            </a:lvl1pPr>
          </a:lstStyle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560576" y="6557169"/>
            <a:ext cx="6597429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56256" y="6556248"/>
            <a:ext cx="487680" cy="301752"/>
          </a:xfrm>
        </p:spPr>
        <p:txBody>
          <a:bodyPr/>
          <a:lstStyle>
            <a:lvl1pPr algn="ctr">
              <a:defRPr sz="9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9379" y="14069"/>
            <a:ext cx="12173243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12182621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8625059" y="4948410"/>
            <a:ext cx="3563815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67494"/>
            <a:ext cx="109728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882808"/>
            <a:ext cx="109728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388608" y="6480969"/>
            <a:ext cx="28448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10/20/2019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481891"/>
            <a:ext cx="5680075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119360" y="6480969"/>
            <a:ext cx="67056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0221" y="1983545"/>
            <a:ext cx="11591779" cy="26447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ЛОГОРИТМИКА</a:t>
            </a:r>
            <a:br>
              <a:rPr lang="ru-RU" dirty="0" smtClean="0"/>
            </a:br>
            <a:r>
              <a:rPr lang="ru-RU" dirty="0" smtClean="0"/>
              <a:t>как эффективный метод преодоления речевых нарушений у дошкольников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0726" y="675249"/>
            <a:ext cx="10750549" cy="5795889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FF00"/>
                </a:solidFill>
                <a:latin typeface="Comic Sans MS" pitchFamily="66" charset="0"/>
              </a:rPr>
              <a:t>Подготовила и провела</a:t>
            </a:r>
          </a:p>
          <a:p>
            <a:r>
              <a:rPr lang="ru-RU" sz="1600" b="1" dirty="0" smtClean="0">
                <a:solidFill>
                  <a:srgbClr val="FFFF00"/>
                </a:solidFill>
                <a:latin typeface="Comic Sans MS" pitchFamily="66" charset="0"/>
              </a:rPr>
              <a:t>Учитель-логопед</a:t>
            </a:r>
          </a:p>
          <a:p>
            <a:r>
              <a:rPr lang="ru-RU" sz="1600" b="1" dirty="0" smtClean="0">
                <a:solidFill>
                  <a:srgbClr val="FFFF00"/>
                </a:solidFill>
                <a:latin typeface="Comic Sans MS" pitchFamily="66" charset="0"/>
              </a:rPr>
              <a:t>ГБОУ Школа № 1519 </a:t>
            </a:r>
          </a:p>
          <a:p>
            <a:r>
              <a:rPr lang="ru-RU" sz="2000" b="1" dirty="0" smtClean="0">
                <a:solidFill>
                  <a:srgbClr val="FFFF00"/>
                </a:solidFill>
                <a:latin typeface="Comic Sans MS" pitchFamily="66" charset="0"/>
              </a:rPr>
              <a:t>Лапшина Жанна Алексеевна</a:t>
            </a:r>
            <a:endParaRPr lang="ru-RU" sz="2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4" name="Сердце 3"/>
          <p:cNvSpPr/>
          <p:nvPr/>
        </p:nvSpPr>
        <p:spPr>
          <a:xfrm>
            <a:off x="2926080" y="5161280"/>
            <a:ext cx="914400" cy="914400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0798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6738" y="847829"/>
            <a:ext cx="7744460" cy="51629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43667" y="1420838"/>
            <a:ext cx="3587261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Логопедическая ритмика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комплексная методика, опирающаяся на связь слова, музыки и движения.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en-US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логоритмического</a:t>
            </a: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воздействия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преодоление речевого нарушения путём развития, воспитания и коррекции у детей с речевой патологией двигательной сферы в сочетании со словом и музыкой и в конечном итоге – адаптация к условиям внешней среды.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673172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785" y="1361440"/>
            <a:ext cx="7987825" cy="53252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36898" y="182880"/>
            <a:ext cx="5008098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Основные задачи </a:t>
            </a:r>
            <a:r>
              <a:rPr lang="ru-RU" sz="2400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логоритмического</a:t>
            </a:r>
            <a:r>
              <a:rPr lang="ru-RU" sz="24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воздействия: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развитие слухового внимания;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развитие музыкального, звукового, тембрового, динамического слуха;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развитие фонематического слуха;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развитие пространственной организации движений;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развитие общей и тонкой моторики, мимики, пантомимики;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формирование и развитие кинестетических ощущений;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воспитание выразительности и грации движений;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воспитание переключаемости с одного поля деятельности на другое;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формирование, развитие и коррекция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слухо-зрительно-двигательной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координации;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развитие физиологического и фонационного дыхания;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5176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040" y="1294840"/>
            <a:ext cx="7947660" cy="52984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004517" y="603358"/>
            <a:ext cx="377014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развитие певческого диапазона голоса;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развитие чувства ритма;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13. воспитание умения определять характер музыки, согласовывать её с движениями;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14. воспитание умения перевоплощаться;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15. развитие речевой моторики для формирования артикуляционной базы звуков;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16. воспитание связи между звуком и его музыкальным образом, буквенным обозначением;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 формирование и закрепление навыка правильного употребления звуков в различных формах и видах речи, во всех ситуациях общения.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5089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203" y="1113095"/>
            <a:ext cx="8042048" cy="536136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40283" y="546078"/>
            <a:ext cx="4276578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Средства логопедической ритмики: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ходьба и маршировка в различных направлениях;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упражнения на развитие дыхания, голоса и артикуляции;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упражнения, регулирующие мышечный тонус;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упражнения, активизирующие внимание;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речевые упражнения без музыкального сопровождения;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упражнения для развития музыкального слуха;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ритмические упражнения;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пение;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упражнения в игре на инструментах;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импровизация на детских музыкальных инструментах;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игровая деятельность;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развитие творческой инициативы;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- заключительные упражнения на расслабление (релаксация).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701839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671" y="681109"/>
            <a:ext cx="7947660" cy="52984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498081" y="773724"/>
            <a:ext cx="426251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Требования к проведению </a:t>
            </a:r>
            <a:r>
              <a:rPr lang="ru-RU" b="1" i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логоритмического</a:t>
            </a:r>
            <a:r>
              <a:rPr lang="ru-RU" b="1" i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занятия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занятие проводится фронтально один раз в две недели;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продолжительность занятия 20-35 минут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(в зависимости от возраста детей);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одежда должна соответствовать роду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логоритмической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деятельности;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тематика и цели занятия должны соответствовать текущему этапу коррекционной логопедической работы;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сотрудничество специалистов (логопеда, музыкального руководителя, воспитателя) и родителей в подготовке и проведении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логоритмических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занятий.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95827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540" y="1113095"/>
            <a:ext cx="7940040" cy="52933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709095" y="1153551"/>
            <a:ext cx="39108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err="1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Логоритмика</a:t>
            </a: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друзья, умная наука!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нею, точно знаю я, не страшна нам скука.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err="1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Логоритмика</a:t>
            </a: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забава и учёба, и игра!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Очень любит заниматься этим делом детвора.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знают все вокруг, </a:t>
            </a:r>
            <a:r>
              <a:rPr lang="ru-RU" sz="2000" b="1" i="1" dirty="0" err="1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логоритмика</a:t>
            </a: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наш друг!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учит, исправляет, с нами весело играет!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Движение, музыка и слово! Всё это связано толково.</a:t>
            </a:r>
            <a:b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что не ясно Вам, приходите в гости к нам!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69995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69</TotalTime>
  <Words>50</Words>
  <Application>Microsoft Office PowerPoint</Application>
  <PresentationFormat>Произвольный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ЛОГОРИТМИКА как эффективный метод преодоления речевых нарушений у дошкольников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логоритмика</dc:title>
  <dc:creator>Света</dc:creator>
  <cp:lastModifiedBy>galvic</cp:lastModifiedBy>
  <cp:revision>4</cp:revision>
  <dcterms:created xsi:type="dcterms:W3CDTF">2013-11-07T18:12:15Z</dcterms:created>
  <dcterms:modified xsi:type="dcterms:W3CDTF">2019-10-20T18:51:28Z</dcterms:modified>
</cp:coreProperties>
</file>