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CDFF"/>
    <a:srgbClr val="FF339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2EE500-4943-4CB6-9E7B-9F446A65D6BB}" type="datetimeFigureOut">
              <a:rPr lang="ru-RU">
                <a:solidFill>
                  <a:prstClr val="black"/>
                </a:solidFill>
              </a:rPr>
              <a:pPr/>
              <a:t>22.03.2017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164FA9-CDEB-4FBB-BC00-DA98D384A73B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2EE500-4943-4CB6-9E7B-9F446A65D6BB}" type="datetimeFigureOut">
              <a:rPr lang="ru-RU">
                <a:solidFill>
                  <a:prstClr val="black"/>
                </a:solidFill>
              </a:rPr>
              <a:pPr/>
              <a:t>22.03.2017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164FA9-CDEB-4FBB-BC00-DA98D384A73B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2EE500-4943-4CB6-9E7B-9F446A65D6BB}" type="datetimeFigureOut">
              <a:rPr lang="ru-RU">
                <a:solidFill>
                  <a:prstClr val="black"/>
                </a:solidFill>
              </a:rPr>
              <a:pPr/>
              <a:t>22.03.2017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164FA9-CDEB-4FBB-BC00-DA98D384A73B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2EE500-4943-4CB6-9E7B-9F446A65D6BB}" type="datetimeFigureOut">
              <a:rPr lang="ru-RU">
                <a:solidFill>
                  <a:prstClr val="black"/>
                </a:solidFill>
              </a:rPr>
              <a:pPr/>
              <a:t>22.03.2017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164FA9-CDEB-4FBB-BC00-DA98D384A73B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2EE500-4943-4CB6-9E7B-9F446A65D6BB}" type="datetimeFigureOut">
              <a:rPr lang="ru-RU">
                <a:solidFill>
                  <a:prstClr val="black"/>
                </a:solidFill>
              </a:rPr>
              <a:pPr/>
              <a:t>22.03.2017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164FA9-CDEB-4FBB-BC00-DA98D384A73B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2EE500-4943-4CB6-9E7B-9F446A65D6BB}" type="datetimeFigureOut">
              <a:rPr lang="ru-RU">
                <a:solidFill>
                  <a:prstClr val="black"/>
                </a:solidFill>
              </a:rPr>
              <a:pPr/>
              <a:t>22.03.2017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164FA9-CDEB-4FBB-BC00-DA98D384A73B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2EE500-4943-4CB6-9E7B-9F446A65D6BB}" type="datetimeFigureOut">
              <a:rPr lang="ru-RU">
                <a:solidFill>
                  <a:prstClr val="black"/>
                </a:solidFill>
              </a:rPr>
              <a:pPr/>
              <a:t>22.03.2017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164FA9-CDEB-4FBB-BC00-DA98D384A73B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2EE500-4943-4CB6-9E7B-9F446A65D6BB}" type="datetimeFigureOut">
              <a:rPr lang="ru-RU">
                <a:solidFill>
                  <a:prstClr val="black"/>
                </a:solidFill>
              </a:rPr>
              <a:pPr/>
              <a:t>22.03.2017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164FA9-CDEB-4FBB-BC00-DA98D384A73B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2EE500-4943-4CB6-9E7B-9F446A65D6BB}" type="datetimeFigureOut">
              <a:rPr lang="ru-RU">
                <a:solidFill>
                  <a:prstClr val="black"/>
                </a:solidFill>
              </a:rPr>
              <a:pPr/>
              <a:t>22.03.2017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164FA9-CDEB-4FBB-BC00-DA98D384A73B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2EE500-4943-4CB6-9E7B-9F446A65D6BB}" type="datetimeFigureOut">
              <a:rPr lang="ru-RU">
                <a:solidFill>
                  <a:prstClr val="black"/>
                </a:solidFill>
              </a:rPr>
              <a:pPr/>
              <a:t>22.03.2017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164FA9-CDEB-4FBB-BC00-DA98D384A73B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62EE500-4943-4CB6-9E7B-9F446A65D6BB}" type="datetimeFigureOut">
              <a:rPr lang="ru-RU">
                <a:solidFill>
                  <a:prstClr val="black"/>
                </a:solidFill>
              </a:rPr>
              <a:pPr/>
              <a:t>22.03.2017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164FA9-CDEB-4FBB-BC00-DA98D384A73B}" type="slidenum">
              <a:rPr lang="ru-RU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 userDrawn="1"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00B0F0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h="0" prst="softRound"/>
            <a:bevelB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1285852" y="142852"/>
            <a:ext cx="7724860" cy="6572296"/>
          </a:xfrm>
          <a:prstGeom prst="rect">
            <a:avLst/>
          </a:prstGeom>
          <a:solidFill>
            <a:srgbClr val="8BCDFF"/>
          </a:solidFill>
          <a:ln>
            <a:solidFill>
              <a:srgbClr val="00B0F0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h="0" prst="softRound"/>
            <a:bevelB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6" name="Рисунок 15" descr="0_6a837_8225efc1_L.png"/>
          <p:cNvPicPr>
            <a:picLocks noChangeAspect="1"/>
          </p:cNvPicPr>
          <p:nvPr userDrawn="1"/>
        </p:nvPicPr>
        <p:blipFill>
          <a:blip r:embed="rId13" cstate="email"/>
          <a:stretch>
            <a:fillRect/>
          </a:stretch>
        </p:blipFill>
        <p:spPr>
          <a:xfrm>
            <a:off x="1285852" y="142852"/>
            <a:ext cx="7715304" cy="6572296"/>
          </a:xfrm>
          <a:prstGeom prst="rect">
            <a:avLst/>
          </a:prstGeom>
        </p:spPr>
      </p:pic>
      <p:pic>
        <p:nvPicPr>
          <p:cNvPr id="19" name="Рисунок 18" descr="0_66cfe_c3d35db6_M.png"/>
          <p:cNvPicPr>
            <a:picLocks noChangeAspect="1"/>
          </p:cNvPicPr>
          <p:nvPr userDrawn="1"/>
        </p:nvPicPr>
        <p:blipFill>
          <a:blip r:embed="rId14" cstate="email"/>
          <a:stretch>
            <a:fillRect/>
          </a:stretch>
        </p:blipFill>
        <p:spPr>
          <a:xfrm flipH="1">
            <a:off x="0" y="4964802"/>
            <a:ext cx="1785917" cy="1893198"/>
          </a:xfrm>
          <a:prstGeom prst="rect">
            <a:avLst/>
          </a:prstGeom>
        </p:spPr>
      </p:pic>
      <p:pic>
        <p:nvPicPr>
          <p:cNvPr id="22" name="Рисунок 21" descr="0_66cfe_c3d35db6_M.png"/>
          <p:cNvPicPr>
            <a:picLocks noChangeAspect="1"/>
          </p:cNvPicPr>
          <p:nvPr userDrawn="1"/>
        </p:nvPicPr>
        <p:blipFill>
          <a:blip r:embed="rId14" cstate="email"/>
          <a:stretch>
            <a:fillRect/>
          </a:stretch>
        </p:blipFill>
        <p:spPr>
          <a:xfrm flipH="1">
            <a:off x="0" y="1571612"/>
            <a:ext cx="1785917" cy="1893198"/>
          </a:xfrm>
          <a:prstGeom prst="rect">
            <a:avLst/>
          </a:prstGeom>
        </p:spPr>
      </p:pic>
      <p:pic>
        <p:nvPicPr>
          <p:cNvPr id="20" name="Рисунок 19" descr="0_66cfe_c3d35db6_M.png"/>
          <p:cNvPicPr>
            <a:picLocks noChangeAspect="1"/>
          </p:cNvPicPr>
          <p:nvPr userDrawn="1"/>
        </p:nvPicPr>
        <p:blipFill>
          <a:blip r:embed="rId14" cstate="email"/>
          <a:stretch>
            <a:fillRect/>
          </a:stretch>
        </p:blipFill>
        <p:spPr>
          <a:xfrm>
            <a:off x="0" y="3214686"/>
            <a:ext cx="1785917" cy="1893198"/>
          </a:xfrm>
          <a:prstGeom prst="rect">
            <a:avLst/>
          </a:prstGeom>
        </p:spPr>
      </p:pic>
      <p:pic>
        <p:nvPicPr>
          <p:cNvPr id="21" name="Рисунок 20" descr="0_66cfe_c3d35db6_M.png"/>
          <p:cNvPicPr>
            <a:picLocks noChangeAspect="1"/>
          </p:cNvPicPr>
          <p:nvPr userDrawn="1"/>
        </p:nvPicPr>
        <p:blipFill>
          <a:blip r:embed="rId14" cstate="email"/>
          <a:stretch>
            <a:fillRect/>
          </a:stretch>
        </p:blipFill>
        <p:spPr>
          <a:xfrm>
            <a:off x="0" y="0"/>
            <a:ext cx="1785917" cy="1893198"/>
          </a:xfrm>
          <a:prstGeom prst="rect">
            <a:avLst/>
          </a:prstGeom>
        </p:spPr>
      </p:pic>
      <p:sp>
        <p:nvSpPr>
          <p:cNvPr id="7" name="Прямоугольник 6"/>
          <p:cNvSpPr/>
          <p:nvPr userDrawn="1"/>
        </p:nvSpPr>
        <p:spPr>
          <a:xfrm>
            <a:off x="0" y="6642556"/>
            <a:ext cx="938629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http://linda6035.ucoz.ru/</a:t>
            </a:r>
            <a:endParaRPr lang="ru-RU" sz="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1269377" y="188640"/>
            <a:ext cx="7643867" cy="5727700"/>
            <a:chOff x="1100172" y="-189954"/>
            <a:chExt cx="7165478" cy="6170357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00172" y="-189954"/>
              <a:ext cx="7165477" cy="44760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extrusionH="57150">
                <a:bevelT w="57150" h="38100" prst="hardEdge"/>
              </a:sp3d>
            </a:bodyPr>
            <a:lstStyle/>
            <a:p>
              <a:pPr algn="ctr">
                <a:defRPr/>
              </a:pPr>
              <a:endParaRPr lang="ru-RU" sz="44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defRPr/>
              </a:pPr>
              <a:endParaRPr lang="ru-RU" sz="44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>
                <a:defRPr/>
              </a:pPr>
              <a:r>
                <a:rPr lang="ru-RU" sz="4400" dirty="0" smtClean="0">
                  <a:ln w="10160">
                    <a:solidFill>
                      <a:schemeClr val="accent1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32000" dir="5400000" algn="tl">
                      <a:srgbClr val="000000">
                        <a:alpha val="30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Консультация для педагогов «Организация досугов, праздников, развлечений в детском саду»</a:t>
              </a:r>
              <a:endParaRPr lang="ru-RU" sz="44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4682911" y="5085184"/>
              <a:ext cx="3582739" cy="895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ru-RU" sz="16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Подготовил:</a:t>
              </a:r>
            </a:p>
            <a:p>
              <a:pPr algn="r">
                <a:defRPr/>
              </a:pPr>
              <a:r>
                <a:rPr lang="ru-RU" sz="16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старший воспитатель</a:t>
              </a:r>
            </a:p>
            <a:p>
              <a:pPr algn="r">
                <a:defRPr/>
              </a:pPr>
              <a:r>
                <a:rPr lang="ru-RU" sz="160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О.П. Коробова</a:t>
              </a:r>
              <a:endPara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836712"/>
            <a:ext cx="634889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solidFill>
                <a:srgbClr val="000000"/>
              </a:solidFill>
              <a:latin typeface="Arial"/>
            </a:endParaRP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Развлечение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одна из форм организации детей в повседневной жизни детского сада. Они являются яркими моментами в жизни детей: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Радуют их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Обогащают новыми, надолго запоминающимися впечатлениями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Содействуют творческой активности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Организации дружного коллектива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Способствуют всестороннему развитию (дошкольники знакомятся с различными видами искусств и литературой, их лучшими образцами; возбуждают радостные чувства, повышают жизненный тонус; способствуют сплочению детей и взрослых,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вызывают чувства доброжелательности, симпатии, доверия друг к другу; позволяют каждому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ребѐнку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проявить свою индивидуальность и уверовать в свои возможности) . </a:t>
            </a:r>
          </a:p>
          <a:p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Развлечения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бывают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трѐх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видов: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Организованные для детей взрослыми.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Проводимые силами детей, но с помощью взрослых.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Организованные взрослыми при участии детей в составлении программы и исполнении номеров.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0"/>
            <a:ext cx="648072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развлечений предъявляются следующие требования: </a:t>
            </a:r>
          </a:p>
          <a:p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разнообразие содержания;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художественные достоинства материала и качество его исполнения как взрослыми, так и детьми;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занимательность содержания, новизна его элементов;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доступность репертуара и разнообразные формы его проведения с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учѐтом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возрастных и индивидуальных особенностей детей и уровня их развития;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направленность на развитие активности, воображения и инициативы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ребѐнка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соблюдение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определѐнной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продолжительности развлечения в зависимости от возраста детей, его вида (от 10-15 до 30-40 минут) .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развлечениям нужно предварительно готовиться: продумать тему, содержание, оформление.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не перегружать детей, нужно чередовать развлечения, требующие и не требующие подготовки, а также включать несложные спортивные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игры, аттракционы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6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организации развлечений нужно помнить : </a:t>
            </a:r>
          </a:p>
          <a:p>
            <a:pPr lvl="0"/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недопустимо перерастание детского </a:t>
            </a:r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развлечения в </a:t>
            </a:r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развлекательное зрелище для взрослых, </a:t>
            </a:r>
          </a:p>
          <a:p>
            <a:pPr lvl="0"/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желательно участие вех детей; </a:t>
            </a:r>
          </a:p>
          <a:p>
            <a:pPr lvl="0"/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 увлекаться излишними репетициями, сохранить интерес детей; </a:t>
            </a:r>
          </a:p>
          <a:p>
            <a:pPr lvl="0"/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рациональное распределение нагрузки в разных видах деятельности </a:t>
            </a:r>
          </a:p>
          <a:p>
            <a:pPr lvl="0"/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0061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67147" y="258901"/>
            <a:ext cx="727280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проведения развлечений. 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Концерт (могут быть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приглашѐнные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артисты или сами дети) .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Кукольный театр – самый доступный, зрелищный и простой в организации вид развлечений.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Теневой театр. В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нѐм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играют куклы-силуэты. В подготовительной группе дети сами могут показать спектакль. Репертуар кукольного и теневого театров: народные сказки, маленькие рассказы, инсценировки песен.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Настольный театр игрушек. Используются игрушки или фигурки из картона, фанеры, бумаги. Чаще всего устраивают в младших группах по знакомым сказкам,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потешкам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стихам. В старших группах представление устраивают сами дети.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Инсценирование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фланелеграфе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Можно использовать во всех группах.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старших – показывают дети.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Инсценировки, сценки (в старших группах сами дети) .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Дни рождения детей.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Объединить по месяцам именинников, петь для них песни, рассказывать стихи, подарить подарки, сделанные своими руками.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КВНы, викторины, турниры, игры-путешествия (в старших группах) .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Забавы.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малышей по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потешкам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стихам, с заводными игрушками, сюрпризами, пальчиковыми играми. Для старших – фокусы, шарады, вечера загадок, аттракционы.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Тематические развлечения (по творчеству писателей или композиторов) .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 Театрализованное представление. (готовится долго, с участием музыкального руководителя и воспитателя) .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 Зрелище (посещение театра, музея, цирка и т. д.) 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1641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76672"/>
            <a:ext cx="6912768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Праздники 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Они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занимают особое место в организации досуга и соединяют в себе разные виды искусств: музыку, художественное слово, танец, драматизацию, изобразительное искусство и поэтому он прежде всего развивает у детей эстетические чувства, эстетическое отношение к окружающей действительности. </a:t>
            </a:r>
            <a:r>
              <a:rPr lang="ru-RU" sz="1600" dirty="0">
                <a:latin typeface="Times New Roman"/>
                <a:ea typeface="Times New Roman"/>
                <a:cs typeface="Times New Roman"/>
              </a:rPr>
              <a:t>Праздник объединяет в себе различные виды искусства: музыку, художественное слово, танец, драматизацию, изобразительное искусство; поэтому он, прежде всего, развивает у детей эстетические чувства,  эстетическое отношение к окружающей действительности.</a:t>
            </a:r>
            <a:endParaRPr lang="ru-RU" sz="1200" dirty="0">
              <a:ea typeface="Calibri"/>
              <a:cs typeface="Times New Roman"/>
            </a:endParaRPr>
          </a:p>
          <a:p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Праздники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проводить в утреннее время или во второй половине дня. Их продолжительность от 20 минут и не более 1 часа, в зависимости от возраста детей и содержания праздника. </a:t>
            </a:r>
          </a:p>
          <a:p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Оформление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яркое, красочное, торжественное. В подготовке участвует весь педагогический коллектив детского сада, но особая роль отводится музыкальному руководителю и воспитателю возрастной группы. Они должны из разученного музыкального репертуара отобрать те произведения, которые наиболее ярко исполняются детьми, затем выстроить их в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определѐнной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последовательности, включая стихи, аттракционы, инсценировки, сюрпризы.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2843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188640"/>
            <a:ext cx="7344816" cy="7078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праздниках дети показывают свои достижения, и, кроме этого, праздники являются источником новых впечатлений для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ребѐнка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стимулом его дальнейшего развития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М. Б. </a:t>
            </a:r>
            <a:r>
              <a:rPr lang="ru-RU" sz="1600" dirty="0" err="1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Зацепина</a:t>
            </a: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и Т. В. Антонова определяют такие виды детских праздников, как</a:t>
            </a:r>
            <a:r>
              <a:rPr lang="ru-RU" sz="16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:</a:t>
            </a:r>
            <a:endParaRPr lang="ru-RU" sz="1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1) народные и </a:t>
            </a:r>
            <a:r>
              <a:rPr lang="ru-RU" sz="16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фольклорные;</a:t>
            </a:r>
            <a:endParaRPr lang="ru-RU" sz="1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2) </a:t>
            </a:r>
            <a:r>
              <a:rPr lang="ru-RU" sz="16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государственно-гражданские;</a:t>
            </a:r>
            <a:endParaRPr lang="ru-RU" sz="1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3) </a:t>
            </a:r>
            <a:r>
              <a:rPr lang="ru-RU" sz="16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международные;</a:t>
            </a:r>
            <a:endParaRPr lang="ru-RU" sz="1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4) </a:t>
            </a:r>
            <a:r>
              <a:rPr lang="ru-RU" sz="16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православные;</a:t>
            </a:r>
            <a:endParaRPr lang="ru-RU" sz="1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5) бытовые и семейные – день рождения, выпуск в школу</a:t>
            </a:r>
            <a:r>
              <a:rPr lang="ru-RU" sz="16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;</a:t>
            </a:r>
            <a:endParaRPr lang="ru-RU" sz="1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6) «фантазийные праздники» – Праздник мыльных пузырей, Праздник воздушных шаров, Бумажных корабликов и т. д. .</a:t>
            </a:r>
          </a:p>
          <a:p>
            <a:pPr fontAlgn="base"/>
            <a:r>
              <a:rPr lang="ru-RU" sz="16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При организации праздников </a:t>
            </a:r>
            <a:r>
              <a:rPr lang="ru-RU" sz="1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необходимо 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придерживаться определенных требований:</a:t>
            </a:r>
          </a:p>
          <a:p>
            <a:pPr fontAlgn="base"/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1. В основе праздника должна лежать определенная </a:t>
            </a:r>
            <a:r>
              <a:rPr lang="ru-RU" sz="1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цель, 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которая должна быть донесена каждому ребенку через оформление и содержание праздника.</a:t>
            </a:r>
          </a:p>
          <a:p>
            <a:pPr fontAlgn="base"/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2. Весь материал, лежащий в основе праздника </a:t>
            </a:r>
            <a:r>
              <a:rPr lang="ru-RU" sz="1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должен 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быть доступен и понятен каждому ребенку, принимающему участие в мероприятии.</a:t>
            </a:r>
          </a:p>
          <a:p>
            <a:pPr fontAlgn="base"/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Заранее разрабатывается сценарий, </a:t>
            </a:r>
            <a:r>
              <a:rPr lang="ru-RU" sz="1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план - 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конспект, при составлении которых учитываются возраст детей, их интересы, знания, умения, навыки.</a:t>
            </a:r>
          </a:p>
          <a:p>
            <a:pPr fontAlgn="base"/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3. Так же необходимо учитывать продолжительность праздника, правильно подобрать время проведения и место в режиме дня.</a:t>
            </a:r>
          </a:p>
          <a:p>
            <a:pPr fontAlgn="base"/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4.При организации любых праздников </a:t>
            </a:r>
            <a:r>
              <a:rPr lang="ru-RU" sz="1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необходимо </a:t>
            </a:r>
            <a:r>
              <a:rPr lang="ru-RU" sz="1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избегать быстрой утомляемости детей. Для этого надо чередовать различные виды деятельности.</a:t>
            </a:r>
          </a:p>
          <a:p>
            <a:endParaRPr lang="ru-RU" sz="1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rgbClr val="000000"/>
              </a:solidFill>
              <a:latin typeface="Arial"/>
            </a:endParaRPr>
          </a:p>
          <a:p>
            <a:endParaRPr lang="ru-RU" dirty="0">
              <a:solidFill>
                <a:srgbClr val="000000"/>
              </a:solidFill>
              <a:latin typeface="Arial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Arial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51027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692696"/>
            <a:ext cx="646246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Досуг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требуют специальной подготовки, строятся на знакомом детям материале. Досуг желательно проводить с несколькими группами, близкими по возрасту. При этом необходимо активное участие воспитателя: он </a:t>
            </a:r>
            <a:r>
              <a:rPr lang="ru-RU" sz="16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ведетдосуг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даѐт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команды,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подводит итог, является </a:t>
            </a:r>
            <a:r>
              <a:rPr lang="ru-RU" sz="1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судьѐй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соревнований, игр. 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Значительную роль в создании положительного эмоционального настроя играет музыка. </a:t>
            </a:r>
          </a:p>
          <a:p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Досуги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могут отличаться по содержанию и композиции. Рассмотрим несколько вариантов. </a:t>
            </a:r>
          </a:p>
          <a:p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 на знакомом материале. </a:t>
            </a:r>
            <a:endParaRPr lang="ru-RU" sz="16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 из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спортивных, словесных, подвижных, развивающих, сюжетных  игр</a:t>
            </a:r>
            <a:endParaRPr lang="ru-RU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 принцип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индивидуального дифференцированного подхода к детям. </a:t>
            </a:r>
          </a:p>
          <a:p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музыкальным сопровождением (танцевальные 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композиции, пение, игра на музыкальных инструментах и </a:t>
            </a:r>
            <a:r>
              <a:rPr lang="ru-RU" sz="16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</a:t>
            </a: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4234524180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Другая 4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00206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965</Words>
  <Application>Microsoft Office PowerPoint</Application>
  <PresentationFormat>Экран (4:3)</PresentationFormat>
  <Paragraphs>80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8</cp:revision>
  <dcterms:created xsi:type="dcterms:W3CDTF">2014-06-14T15:32:23Z</dcterms:created>
  <dcterms:modified xsi:type="dcterms:W3CDTF">2017-03-22T10:02:48Z</dcterms:modified>
</cp:coreProperties>
</file>