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61" r:id="rId3"/>
    <p:sldId id="257" r:id="rId4"/>
    <p:sldId id="260" r:id="rId5"/>
    <p:sldId id="269" r:id="rId6"/>
    <p:sldId id="266" r:id="rId7"/>
    <p:sldId id="258" r:id="rId8"/>
    <p:sldId id="267" r:id="rId9"/>
    <p:sldId id="27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978" autoAdjust="0"/>
    <p:restoredTop sz="94660"/>
  </p:normalViewPr>
  <p:slideViewPr>
    <p:cSldViewPr>
      <p:cViewPr varScale="1">
        <p:scale>
          <a:sx n="98" d="100"/>
          <a:sy n="98" d="100"/>
        </p:scale>
        <p:origin x="-11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9ADCDD-C5BA-460F-90A4-AB6D0348ED3C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C14C8B-2DFB-4EFB-BD65-F505E95FEA7B}">
      <dgm:prSet phldrT="[Текст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i="1" dirty="0" smtClean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СОЦИАЛЬНАЯ ИСТОРИЯ</a:t>
          </a:r>
          <a:endParaRPr lang="ru-RU" i="1" dirty="0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A4A589-F81A-4B99-9780-53E880CC1263}" type="parTrans" cxnId="{86CB55DC-01FE-4A29-8879-D4EC543DE81B}">
      <dgm:prSet/>
      <dgm:spPr/>
      <dgm:t>
        <a:bodyPr/>
        <a:lstStyle/>
        <a:p>
          <a:endParaRPr lang="ru-RU" i="1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56CF5BF-E065-44F7-9540-7B864A5892F6}" type="sibTrans" cxnId="{86CB55DC-01FE-4A29-8879-D4EC543DE81B}">
      <dgm:prSet/>
      <dgm:spPr/>
      <dgm:t>
        <a:bodyPr/>
        <a:lstStyle/>
        <a:p>
          <a:endParaRPr lang="ru-RU" i="1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5522CCA-3EE8-470B-8E9F-96E52A3AEBD1}">
      <dgm:prSet phldrT="[Текст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i="1" dirty="0" smtClean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КУЛЬТУРНОЕ ПРОСТРАНСТВО</a:t>
          </a:r>
          <a:endParaRPr lang="ru-RU" i="1" dirty="0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D0354EC-7E78-40A5-BDCF-886FDF76A72B}" type="parTrans" cxnId="{D0C385A8-A1AE-47EB-8370-EEDC438BBBD0}">
      <dgm:prSet/>
      <dgm:spPr/>
      <dgm:t>
        <a:bodyPr/>
        <a:lstStyle/>
        <a:p>
          <a:endParaRPr lang="ru-RU" i="1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003BFD-4B8E-4959-A140-0FC5773B08D8}" type="sibTrans" cxnId="{D0C385A8-A1AE-47EB-8370-EEDC438BBBD0}">
      <dgm:prSet/>
      <dgm:spPr/>
      <dgm:t>
        <a:bodyPr/>
        <a:lstStyle/>
        <a:p>
          <a:endParaRPr lang="ru-RU" i="1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44DC96-639A-4801-9E41-B55A423A79D4}">
      <dgm:prSet phldrT="[Текст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i="1" dirty="0" smtClean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ЧЕЛОВЕК В ИСТОРИИ </a:t>
          </a:r>
          <a:endParaRPr lang="ru-RU" i="1" dirty="0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1ED3185-EB74-426C-ADDD-6C345B2867DD}" type="parTrans" cxnId="{049C4E53-5E8E-4FD1-82D8-DF4795CD4218}">
      <dgm:prSet/>
      <dgm:spPr/>
      <dgm:t>
        <a:bodyPr/>
        <a:lstStyle/>
        <a:p>
          <a:endParaRPr lang="ru-RU" i="1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B4E83A-D9C5-4373-A083-0C38D2C17183}" type="sibTrans" cxnId="{049C4E53-5E8E-4FD1-82D8-DF4795CD4218}">
      <dgm:prSet/>
      <dgm:spPr/>
      <dgm:t>
        <a:bodyPr/>
        <a:lstStyle/>
        <a:p>
          <a:endParaRPr lang="ru-RU" i="1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6805EAB-FB1E-436A-BCCD-1AC237BF7949}">
      <dgm:prSet phldrT="[Текст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i="1" dirty="0" smtClean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«ТРУДНЫЕ ВОПРОСЫ»</a:t>
          </a:r>
          <a:endParaRPr lang="ru-RU" i="1" dirty="0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EAE65DA-7908-4A13-BF05-78568AFF1362}" type="parTrans" cxnId="{1D657C7A-3F60-43EB-95C0-7FC5DFE39956}">
      <dgm:prSet/>
      <dgm:spPr/>
      <dgm:t>
        <a:bodyPr/>
        <a:lstStyle/>
        <a:p>
          <a:endParaRPr lang="ru-RU" i="1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2404FB4-98CE-41AF-B627-8E24FA2F553A}" type="sibTrans" cxnId="{1D657C7A-3F60-43EB-95C0-7FC5DFE39956}">
      <dgm:prSet/>
      <dgm:spPr/>
      <dgm:t>
        <a:bodyPr/>
        <a:lstStyle/>
        <a:p>
          <a:endParaRPr lang="ru-RU" i="1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CBF106-D011-4AF9-8C24-F0A11E2FA5E2}">
      <dgm:prSet phldrT="[Текст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i="1" dirty="0" smtClean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РЕГИОНАЛЬНАЯ И ЛОКАЛЬНАЯ ИСТОРИЯ</a:t>
          </a:r>
          <a:endParaRPr lang="ru-RU" i="1" dirty="0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7BCA37-2B66-45A5-BFC9-9F2541C702B0}" type="parTrans" cxnId="{A7008705-D99A-4534-BCC9-E38D47D24C6E}">
      <dgm:prSet/>
      <dgm:spPr/>
      <dgm:t>
        <a:bodyPr/>
        <a:lstStyle/>
        <a:p>
          <a:endParaRPr lang="ru-RU" i="1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3AF01F-2F4C-4BC7-A337-38B6E892D6D2}" type="sibTrans" cxnId="{A7008705-D99A-4534-BCC9-E38D47D24C6E}">
      <dgm:prSet/>
      <dgm:spPr/>
      <dgm:t>
        <a:bodyPr/>
        <a:lstStyle/>
        <a:p>
          <a:endParaRPr lang="ru-RU" i="1">
            <a:solidFill>
              <a:srgbClr val="0033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9AC2B5-0D96-497C-93E1-365C9FC2B87F}" type="pres">
      <dgm:prSet presAssocID="{6C9ADCDD-C5BA-460F-90A4-AB6D0348ED3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A5951D-4060-4EE5-A066-0F50A083234C}" type="pres">
      <dgm:prSet presAssocID="{8FC14C8B-2DFB-4EFB-BD65-F505E95FEA7B}" presName="comp" presStyleCnt="0"/>
      <dgm:spPr/>
    </dgm:pt>
    <dgm:pt modelId="{0240AB82-B00A-4DA7-B04F-50AB75359E01}" type="pres">
      <dgm:prSet presAssocID="{8FC14C8B-2DFB-4EFB-BD65-F505E95FEA7B}" presName="box" presStyleLbl="node1" presStyleIdx="0" presStyleCnt="5" custLinFactNeighborX="1370" custLinFactNeighborY="12519"/>
      <dgm:spPr/>
      <dgm:t>
        <a:bodyPr/>
        <a:lstStyle/>
        <a:p>
          <a:endParaRPr lang="ru-RU"/>
        </a:p>
      </dgm:t>
    </dgm:pt>
    <dgm:pt modelId="{C516D8CC-658E-45DB-BBF1-44969620BD6B}" type="pres">
      <dgm:prSet presAssocID="{8FC14C8B-2DFB-4EFB-BD65-F505E95FEA7B}" presName="img" presStyleLbl="fgImgPlace1" presStyleIdx="0" presStyleCnt="5" custScaleX="8704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9256A4E-7977-4AE0-AE1C-A2C7ECEC4BCA}" type="pres">
      <dgm:prSet presAssocID="{8FC14C8B-2DFB-4EFB-BD65-F505E95FEA7B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4039FE-52CF-4B00-B6A3-54952CFB1B27}" type="pres">
      <dgm:prSet presAssocID="{256CF5BF-E065-44F7-9540-7B864A5892F6}" presName="spacer" presStyleCnt="0"/>
      <dgm:spPr/>
    </dgm:pt>
    <dgm:pt modelId="{EE8174FB-0725-408D-BE30-6383BD524EB3}" type="pres">
      <dgm:prSet presAssocID="{E5522CCA-3EE8-470B-8E9F-96E52A3AEBD1}" presName="comp" presStyleCnt="0"/>
      <dgm:spPr/>
    </dgm:pt>
    <dgm:pt modelId="{89FA263B-A629-4D9E-BF4C-D941D52E5950}" type="pres">
      <dgm:prSet presAssocID="{E5522CCA-3EE8-470B-8E9F-96E52A3AEBD1}" presName="box" presStyleLbl="node1" presStyleIdx="1" presStyleCnt="5"/>
      <dgm:spPr/>
      <dgm:t>
        <a:bodyPr/>
        <a:lstStyle/>
        <a:p>
          <a:endParaRPr lang="ru-RU"/>
        </a:p>
      </dgm:t>
    </dgm:pt>
    <dgm:pt modelId="{0F6A7A16-E8B5-48E2-85EB-ECA940A5BA4A}" type="pres">
      <dgm:prSet presAssocID="{E5522CCA-3EE8-470B-8E9F-96E52A3AEBD1}" presName="img" presStyleLbl="fgImgPlace1" presStyleIdx="1" presStyleCnt="5" custScaleX="8704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C3908B0-EFFD-48CB-8B04-0CB9CD3644DA}" type="pres">
      <dgm:prSet presAssocID="{E5522CCA-3EE8-470B-8E9F-96E52A3AEBD1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CFA5F9-7DC7-497F-A757-679AABBD65A5}" type="pres">
      <dgm:prSet presAssocID="{72003BFD-4B8E-4959-A140-0FC5773B08D8}" presName="spacer" presStyleCnt="0"/>
      <dgm:spPr/>
    </dgm:pt>
    <dgm:pt modelId="{B26699B5-308E-44FE-82F3-C1EE781142CC}" type="pres">
      <dgm:prSet presAssocID="{9544DC96-639A-4801-9E41-B55A423A79D4}" presName="comp" presStyleCnt="0"/>
      <dgm:spPr/>
    </dgm:pt>
    <dgm:pt modelId="{4106170D-3570-4850-9308-0413A86D26DC}" type="pres">
      <dgm:prSet presAssocID="{9544DC96-639A-4801-9E41-B55A423A79D4}" presName="box" presStyleLbl="node1" presStyleIdx="2" presStyleCnt="5"/>
      <dgm:spPr/>
      <dgm:t>
        <a:bodyPr/>
        <a:lstStyle/>
        <a:p>
          <a:endParaRPr lang="ru-RU"/>
        </a:p>
      </dgm:t>
    </dgm:pt>
    <dgm:pt modelId="{29B3C52B-5133-473A-85BE-D2FCFD262457}" type="pres">
      <dgm:prSet presAssocID="{9544DC96-639A-4801-9E41-B55A423A79D4}" presName="img" presStyleLbl="fgImgPlace1" presStyleIdx="2" presStyleCnt="5" custScaleX="8704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91D72C5-041E-4A6E-A952-5D8DC372D6B1}" type="pres">
      <dgm:prSet presAssocID="{9544DC96-639A-4801-9E41-B55A423A79D4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71E889-BF22-435C-B8A8-3DF1F265CAC6}" type="pres">
      <dgm:prSet presAssocID="{46B4E83A-D9C5-4373-A083-0C38D2C17183}" presName="spacer" presStyleCnt="0"/>
      <dgm:spPr/>
    </dgm:pt>
    <dgm:pt modelId="{B25AC67D-CCB2-4A5D-9CA7-6A34A97242B8}" type="pres">
      <dgm:prSet presAssocID="{96805EAB-FB1E-436A-BCCD-1AC237BF7949}" presName="comp" presStyleCnt="0"/>
      <dgm:spPr/>
    </dgm:pt>
    <dgm:pt modelId="{B67125F7-8D91-479C-8D37-95A2020B185B}" type="pres">
      <dgm:prSet presAssocID="{96805EAB-FB1E-436A-BCCD-1AC237BF7949}" presName="box" presStyleLbl="node1" presStyleIdx="3" presStyleCnt="5"/>
      <dgm:spPr/>
      <dgm:t>
        <a:bodyPr/>
        <a:lstStyle/>
        <a:p>
          <a:endParaRPr lang="ru-RU"/>
        </a:p>
      </dgm:t>
    </dgm:pt>
    <dgm:pt modelId="{F40666F9-DABD-4B39-BE61-93A2592D4861}" type="pres">
      <dgm:prSet presAssocID="{96805EAB-FB1E-436A-BCCD-1AC237BF7949}" presName="img" presStyleLbl="fgImgPlace1" presStyleIdx="3" presStyleCnt="5" custScaleX="8704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B2C19A0E-B470-4C3B-911D-BCBE76F58366}" type="pres">
      <dgm:prSet presAssocID="{96805EAB-FB1E-436A-BCCD-1AC237BF7949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BCE91D-82F9-43C9-B68C-679127995027}" type="pres">
      <dgm:prSet presAssocID="{A2404FB4-98CE-41AF-B627-8E24FA2F553A}" presName="spacer" presStyleCnt="0"/>
      <dgm:spPr/>
    </dgm:pt>
    <dgm:pt modelId="{BD1BD674-FF6A-4892-9DA0-79232913370B}" type="pres">
      <dgm:prSet presAssocID="{95CBF106-D011-4AF9-8C24-F0A11E2FA5E2}" presName="comp" presStyleCnt="0"/>
      <dgm:spPr/>
    </dgm:pt>
    <dgm:pt modelId="{7330B23B-D6B5-40A0-A16E-F440B2519511}" type="pres">
      <dgm:prSet presAssocID="{95CBF106-D011-4AF9-8C24-F0A11E2FA5E2}" presName="box" presStyleLbl="node1" presStyleIdx="4" presStyleCnt="5" custScaleX="99201" custScaleY="87509" custLinFactNeighborY="-950"/>
      <dgm:spPr/>
      <dgm:t>
        <a:bodyPr/>
        <a:lstStyle/>
        <a:p>
          <a:endParaRPr lang="ru-RU"/>
        </a:p>
      </dgm:t>
    </dgm:pt>
    <dgm:pt modelId="{BFC0CABE-E68F-4AE9-8CD0-2EE50B19B4CD}" type="pres">
      <dgm:prSet presAssocID="{95CBF106-D011-4AF9-8C24-F0A11E2FA5E2}" presName="img" presStyleLbl="fgImgPlace1" presStyleIdx="4" presStyleCnt="5" custScaleX="87044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1AC4BA12-89C6-4C45-B207-705757B42D28}" type="pres">
      <dgm:prSet presAssocID="{95CBF106-D011-4AF9-8C24-F0A11E2FA5E2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A45D09-F723-420F-8C01-1669FAC0A789}" type="presOf" srcId="{8FC14C8B-2DFB-4EFB-BD65-F505E95FEA7B}" destId="{C9256A4E-7977-4AE0-AE1C-A2C7ECEC4BCA}" srcOrd="1" destOrd="0" presId="urn:microsoft.com/office/officeart/2005/8/layout/vList4#2"/>
    <dgm:cxn modelId="{049C4E53-5E8E-4FD1-82D8-DF4795CD4218}" srcId="{6C9ADCDD-C5BA-460F-90A4-AB6D0348ED3C}" destId="{9544DC96-639A-4801-9E41-B55A423A79D4}" srcOrd="2" destOrd="0" parTransId="{D1ED3185-EB74-426C-ADDD-6C345B2867DD}" sibTransId="{46B4E83A-D9C5-4373-A083-0C38D2C17183}"/>
    <dgm:cxn modelId="{C1D0C6AD-0CAC-47C6-9718-5262E0A43CC3}" type="presOf" srcId="{8FC14C8B-2DFB-4EFB-BD65-F505E95FEA7B}" destId="{0240AB82-B00A-4DA7-B04F-50AB75359E01}" srcOrd="0" destOrd="0" presId="urn:microsoft.com/office/officeart/2005/8/layout/vList4#2"/>
    <dgm:cxn modelId="{01BCFC71-DDEC-471B-AD37-6F76F5863D34}" type="presOf" srcId="{95CBF106-D011-4AF9-8C24-F0A11E2FA5E2}" destId="{1AC4BA12-89C6-4C45-B207-705757B42D28}" srcOrd="1" destOrd="0" presId="urn:microsoft.com/office/officeart/2005/8/layout/vList4#2"/>
    <dgm:cxn modelId="{A7008705-D99A-4534-BCC9-E38D47D24C6E}" srcId="{6C9ADCDD-C5BA-460F-90A4-AB6D0348ED3C}" destId="{95CBF106-D011-4AF9-8C24-F0A11E2FA5E2}" srcOrd="4" destOrd="0" parTransId="{597BCA37-2B66-45A5-BFC9-9F2541C702B0}" sibTransId="{013AF01F-2F4C-4BC7-A337-38B6E892D6D2}"/>
    <dgm:cxn modelId="{6CDE1A5E-BD96-4CFF-B28F-C6814F4E6FC8}" type="presOf" srcId="{6C9ADCDD-C5BA-460F-90A4-AB6D0348ED3C}" destId="{319AC2B5-0D96-497C-93E1-365C9FC2B87F}" srcOrd="0" destOrd="0" presId="urn:microsoft.com/office/officeart/2005/8/layout/vList4#2"/>
    <dgm:cxn modelId="{D0C385A8-A1AE-47EB-8370-EEDC438BBBD0}" srcId="{6C9ADCDD-C5BA-460F-90A4-AB6D0348ED3C}" destId="{E5522CCA-3EE8-470B-8E9F-96E52A3AEBD1}" srcOrd="1" destOrd="0" parTransId="{0D0354EC-7E78-40A5-BDCF-886FDF76A72B}" sibTransId="{72003BFD-4B8E-4959-A140-0FC5773B08D8}"/>
    <dgm:cxn modelId="{2FDB5A9F-99D8-43A5-BF44-3A4287DEAE3E}" type="presOf" srcId="{9544DC96-639A-4801-9E41-B55A423A79D4}" destId="{391D72C5-041E-4A6E-A952-5D8DC372D6B1}" srcOrd="1" destOrd="0" presId="urn:microsoft.com/office/officeart/2005/8/layout/vList4#2"/>
    <dgm:cxn modelId="{86CB55DC-01FE-4A29-8879-D4EC543DE81B}" srcId="{6C9ADCDD-C5BA-460F-90A4-AB6D0348ED3C}" destId="{8FC14C8B-2DFB-4EFB-BD65-F505E95FEA7B}" srcOrd="0" destOrd="0" parTransId="{12A4A589-F81A-4B99-9780-53E880CC1263}" sibTransId="{256CF5BF-E065-44F7-9540-7B864A5892F6}"/>
    <dgm:cxn modelId="{EFB83422-A90A-4251-8AB4-4059A2622DF5}" type="presOf" srcId="{95CBF106-D011-4AF9-8C24-F0A11E2FA5E2}" destId="{7330B23B-D6B5-40A0-A16E-F440B2519511}" srcOrd="0" destOrd="0" presId="urn:microsoft.com/office/officeart/2005/8/layout/vList4#2"/>
    <dgm:cxn modelId="{E095D0F7-DFE3-493B-9647-B19570960488}" type="presOf" srcId="{E5522CCA-3EE8-470B-8E9F-96E52A3AEBD1}" destId="{89FA263B-A629-4D9E-BF4C-D941D52E5950}" srcOrd="0" destOrd="0" presId="urn:microsoft.com/office/officeart/2005/8/layout/vList4#2"/>
    <dgm:cxn modelId="{E063F7E4-3A8D-4CD5-B2E5-A8A3ADFB561C}" type="presOf" srcId="{E5522CCA-3EE8-470B-8E9F-96E52A3AEBD1}" destId="{CC3908B0-EFFD-48CB-8B04-0CB9CD3644DA}" srcOrd="1" destOrd="0" presId="urn:microsoft.com/office/officeart/2005/8/layout/vList4#2"/>
    <dgm:cxn modelId="{C4BB89C3-5D46-4892-A0D7-8350DF3BEAFC}" type="presOf" srcId="{96805EAB-FB1E-436A-BCCD-1AC237BF7949}" destId="{B2C19A0E-B470-4C3B-911D-BCBE76F58366}" srcOrd="1" destOrd="0" presId="urn:microsoft.com/office/officeart/2005/8/layout/vList4#2"/>
    <dgm:cxn modelId="{B7285F6D-E0ED-4981-8EBA-3F43C3D2EA66}" type="presOf" srcId="{96805EAB-FB1E-436A-BCCD-1AC237BF7949}" destId="{B67125F7-8D91-479C-8D37-95A2020B185B}" srcOrd="0" destOrd="0" presId="urn:microsoft.com/office/officeart/2005/8/layout/vList4#2"/>
    <dgm:cxn modelId="{1D657C7A-3F60-43EB-95C0-7FC5DFE39956}" srcId="{6C9ADCDD-C5BA-460F-90A4-AB6D0348ED3C}" destId="{96805EAB-FB1E-436A-BCCD-1AC237BF7949}" srcOrd="3" destOrd="0" parTransId="{4EAE65DA-7908-4A13-BF05-78568AFF1362}" sibTransId="{A2404FB4-98CE-41AF-B627-8E24FA2F553A}"/>
    <dgm:cxn modelId="{A8FA8743-4EFD-4922-B0FF-F401F6AFBC01}" type="presOf" srcId="{9544DC96-639A-4801-9E41-B55A423A79D4}" destId="{4106170D-3570-4850-9308-0413A86D26DC}" srcOrd="0" destOrd="0" presId="urn:microsoft.com/office/officeart/2005/8/layout/vList4#2"/>
    <dgm:cxn modelId="{AF28AA76-E61A-415F-875A-753C28388B98}" type="presParOf" srcId="{319AC2B5-0D96-497C-93E1-365C9FC2B87F}" destId="{31A5951D-4060-4EE5-A066-0F50A083234C}" srcOrd="0" destOrd="0" presId="urn:microsoft.com/office/officeart/2005/8/layout/vList4#2"/>
    <dgm:cxn modelId="{8CA72D92-EE48-4520-AE88-CBE0A7B7FCF8}" type="presParOf" srcId="{31A5951D-4060-4EE5-A066-0F50A083234C}" destId="{0240AB82-B00A-4DA7-B04F-50AB75359E01}" srcOrd="0" destOrd="0" presId="urn:microsoft.com/office/officeart/2005/8/layout/vList4#2"/>
    <dgm:cxn modelId="{A2D58DC8-1B6F-45E6-A2A2-2BBC5797DF93}" type="presParOf" srcId="{31A5951D-4060-4EE5-A066-0F50A083234C}" destId="{C516D8CC-658E-45DB-BBF1-44969620BD6B}" srcOrd="1" destOrd="0" presId="urn:microsoft.com/office/officeart/2005/8/layout/vList4#2"/>
    <dgm:cxn modelId="{302AB532-1FB1-4D94-A778-C2BA2AA237B1}" type="presParOf" srcId="{31A5951D-4060-4EE5-A066-0F50A083234C}" destId="{C9256A4E-7977-4AE0-AE1C-A2C7ECEC4BCA}" srcOrd="2" destOrd="0" presId="urn:microsoft.com/office/officeart/2005/8/layout/vList4#2"/>
    <dgm:cxn modelId="{F55AF868-91BC-42F3-86A8-562D9BDB9913}" type="presParOf" srcId="{319AC2B5-0D96-497C-93E1-365C9FC2B87F}" destId="{9C4039FE-52CF-4B00-B6A3-54952CFB1B27}" srcOrd="1" destOrd="0" presId="urn:microsoft.com/office/officeart/2005/8/layout/vList4#2"/>
    <dgm:cxn modelId="{63339B14-9295-4AEC-A563-B2DBCAD9AC30}" type="presParOf" srcId="{319AC2B5-0D96-497C-93E1-365C9FC2B87F}" destId="{EE8174FB-0725-408D-BE30-6383BD524EB3}" srcOrd="2" destOrd="0" presId="urn:microsoft.com/office/officeart/2005/8/layout/vList4#2"/>
    <dgm:cxn modelId="{3D6B8763-2FB5-4387-B94F-EF6D790BCA53}" type="presParOf" srcId="{EE8174FB-0725-408D-BE30-6383BD524EB3}" destId="{89FA263B-A629-4D9E-BF4C-D941D52E5950}" srcOrd="0" destOrd="0" presId="urn:microsoft.com/office/officeart/2005/8/layout/vList4#2"/>
    <dgm:cxn modelId="{AF8C345F-652B-4EA1-B858-A551F0D9EBCD}" type="presParOf" srcId="{EE8174FB-0725-408D-BE30-6383BD524EB3}" destId="{0F6A7A16-E8B5-48E2-85EB-ECA940A5BA4A}" srcOrd="1" destOrd="0" presId="urn:microsoft.com/office/officeart/2005/8/layout/vList4#2"/>
    <dgm:cxn modelId="{3BA0B164-1A67-4802-BC6B-F2DE38972462}" type="presParOf" srcId="{EE8174FB-0725-408D-BE30-6383BD524EB3}" destId="{CC3908B0-EFFD-48CB-8B04-0CB9CD3644DA}" srcOrd="2" destOrd="0" presId="urn:microsoft.com/office/officeart/2005/8/layout/vList4#2"/>
    <dgm:cxn modelId="{18D2EFD7-B04A-4F3B-9016-C172DBB150FD}" type="presParOf" srcId="{319AC2B5-0D96-497C-93E1-365C9FC2B87F}" destId="{CECFA5F9-7DC7-497F-A757-679AABBD65A5}" srcOrd="3" destOrd="0" presId="urn:microsoft.com/office/officeart/2005/8/layout/vList4#2"/>
    <dgm:cxn modelId="{D89E2C7C-29A8-4D19-9683-6203144C97F7}" type="presParOf" srcId="{319AC2B5-0D96-497C-93E1-365C9FC2B87F}" destId="{B26699B5-308E-44FE-82F3-C1EE781142CC}" srcOrd="4" destOrd="0" presId="urn:microsoft.com/office/officeart/2005/8/layout/vList4#2"/>
    <dgm:cxn modelId="{C56F410C-C740-4F13-80B0-A94984E094AA}" type="presParOf" srcId="{B26699B5-308E-44FE-82F3-C1EE781142CC}" destId="{4106170D-3570-4850-9308-0413A86D26DC}" srcOrd="0" destOrd="0" presId="urn:microsoft.com/office/officeart/2005/8/layout/vList4#2"/>
    <dgm:cxn modelId="{E3F6B42C-9435-49DD-A27F-8001992E329C}" type="presParOf" srcId="{B26699B5-308E-44FE-82F3-C1EE781142CC}" destId="{29B3C52B-5133-473A-85BE-D2FCFD262457}" srcOrd="1" destOrd="0" presId="urn:microsoft.com/office/officeart/2005/8/layout/vList4#2"/>
    <dgm:cxn modelId="{0E4DC5DB-923B-4F66-968F-8FB76EBD214C}" type="presParOf" srcId="{B26699B5-308E-44FE-82F3-C1EE781142CC}" destId="{391D72C5-041E-4A6E-A952-5D8DC372D6B1}" srcOrd="2" destOrd="0" presId="urn:microsoft.com/office/officeart/2005/8/layout/vList4#2"/>
    <dgm:cxn modelId="{40CC62B7-E5E5-406A-936C-00668255C2FC}" type="presParOf" srcId="{319AC2B5-0D96-497C-93E1-365C9FC2B87F}" destId="{2E71E889-BF22-435C-B8A8-3DF1F265CAC6}" srcOrd="5" destOrd="0" presId="urn:microsoft.com/office/officeart/2005/8/layout/vList4#2"/>
    <dgm:cxn modelId="{C11F8E74-87F5-41A3-A1DD-4256DDEF29A5}" type="presParOf" srcId="{319AC2B5-0D96-497C-93E1-365C9FC2B87F}" destId="{B25AC67D-CCB2-4A5D-9CA7-6A34A97242B8}" srcOrd="6" destOrd="0" presId="urn:microsoft.com/office/officeart/2005/8/layout/vList4#2"/>
    <dgm:cxn modelId="{49B954CD-0C58-481C-9F07-CE6D032D8283}" type="presParOf" srcId="{B25AC67D-CCB2-4A5D-9CA7-6A34A97242B8}" destId="{B67125F7-8D91-479C-8D37-95A2020B185B}" srcOrd="0" destOrd="0" presId="urn:microsoft.com/office/officeart/2005/8/layout/vList4#2"/>
    <dgm:cxn modelId="{DC31B5D8-939F-4268-9B53-01C4382A7F34}" type="presParOf" srcId="{B25AC67D-CCB2-4A5D-9CA7-6A34A97242B8}" destId="{F40666F9-DABD-4B39-BE61-93A2592D4861}" srcOrd="1" destOrd="0" presId="urn:microsoft.com/office/officeart/2005/8/layout/vList4#2"/>
    <dgm:cxn modelId="{E4D69C39-362B-4450-A987-2FABBAEC6097}" type="presParOf" srcId="{B25AC67D-CCB2-4A5D-9CA7-6A34A97242B8}" destId="{B2C19A0E-B470-4C3B-911D-BCBE76F58366}" srcOrd="2" destOrd="0" presId="urn:microsoft.com/office/officeart/2005/8/layout/vList4#2"/>
    <dgm:cxn modelId="{9E080804-8A2E-4E22-9623-8135B78D4E72}" type="presParOf" srcId="{319AC2B5-0D96-497C-93E1-365C9FC2B87F}" destId="{87BCE91D-82F9-43C9-B68C-679127995027}" srcOrd="7" destOrd="0" presId="urn:microsoft.com/office/officeart/2005/8/layout/vList4#2"/>
    <dgm:cxn modelId="{72C4AEFB-C59E-457E-BF8B-F8475E9AC14B}" type="presParOf" srcId="{319AC2B5-0D96-497C-93E1-365C9FC2B87F}" destId="{BD1BD674-FF6A-4892-9DA0-79232913370B}" srcOrd="8" destOrd="0" presId="urn:microsoft.com/office/officeart/2005/8/layout/vList4#2"/>
    <dgm:cxn modelId="{82B7C5B5-489A-4F4D-B5A2-83CC8058EAEA}" type="presParOf" srcId="{BD1BD674-FF6A-4892-9DA0-79232913370B}" destId="{7330B23B-D6B5-40A0-A16E-F440B2519511}" srcOrd="0" destOrd="0" presId="urn:microsoft.com/office/officeart/2005/8/layout/vList4#2"/>
    <dgm:cxn modelId="{84701C9A-092E-4CAD-AC47-E6FE67A27540}" type="presParOf" srcId="{BD1BD674-FF6A-4892-9DA0-79232913370B}" destId="{BFC0CABE-E68F-4AE9-8CD0-2EE50B19B4CD}" srcOrd="1" destOrd="0" presId="urn:microsoft.com/office/officeart/2005/8/layout/vList4#2"/>
    <dgm:cxn modelId="{51FB4DAF-4063-4ADB-8395-F2FD3ADEBD28}" type="presParOf" srcId="{BD1BD674-FF6A-4892-9DA0-79232913370B}" destId="{1AC4BA12-89C6-4C45-B207-705757B42D28}" srcOrd="2" destOrd="0" presId="urn:microsoft.com/office/officeart/2005/8/layout/vList4#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17E6B-8B21-4D82-8BF6-8AAB4076382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C2A32-9A22-4957-82A0-8B6ED06BA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17E6B-8B21-4D82-8BF6-8AAB4076382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C2A32-9A22-4957-82A0-8B6ED06BA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17E6B-8B21-4D82-8BF6-8AAB4076382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C2A32-9A22-4957-82A0-8B6ED06BA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132" y="1142984"/>
            <a:ext cx="3143272" cy="2643206"/>
          </a:xfrm>
          <a:solidFill>
            <a:srgbClr val="B9CDE5">
              <a:alpha val="29804"/>
            </a:srgb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>
            <a:lvl1pPr>
              <a:defRPr sz="1800" b="0">
                <a:solidFill>
                  <a:schemeClr val="accent5">
                    <a:lumMod val="50000"/>
                  </a:schemeClr>
                </a:solidFill>
                <a:effectLst/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2"/>
          <p:cNvSpPr>
            <a:spLocks noGrp="1"/>
          </p:cNvSpPr>
          <p:nvPr>
            <p:ph idx="11"/>
          </p:nvPr>
        </p:nvSpPr>
        <p:spPr>
          <a:xfrm>
            <a:off x="428596" y="1214422"/>
            <a:ext cx="1928826" cy="338554"/>
          </a:xfrm>
          <a:prstGeom prst="flowChartProcess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lang="ru-RU" sz="1600" b="1" kern="0" cap="all" dirty="0" smtClean="0">
                <a:ln w="6350" cmpd="sng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 advClick="0"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17E6B-8B21-4D82-8BF6-8AAB4076382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C2A32-9A22-4957-82A0-8B6ED06BA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17E6B-8B21-4D82-8BF6-8AAB4076382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C2A32-9A22-4957-82A0-8B6ED06BA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17E6B-8B21-4D82-8BF6-8AAB4076382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C2A32-9A22-4957-82A0-8B6ED06BA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17E6B-8B21-4D82-8BF6-8AAB4076382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C2A32-9A22-4957-82A0-8B6ED06BA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17E6B-8B21-4D82-8BF6-8AAB4076382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C2A32-9A22-4957-82A0-8B6ED06BA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17E6B-8B21-4D82-8BF6-8AAB4076382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C2A32-9A22-4957-82A0-8B6ED06BA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17E6B-8B21-4D82-8BF6-8AAB4076382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C2A32-9A22-4957-82A0-8B6ED06BA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17E6B-8B21-4D82-8BF6-8AAB4076382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C2A32-9A22-4957-82A0-8B6ED06BA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17E6B-8B21-4D82-8BF6-8AAB4076382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C2A32-9A22-4957-82A0-8B6ED06BA9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2457466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Picture 4" descr="C:\Users\PKolupalin\Desktop\Widescreen_Flag_of_Russia_021276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PKolupalin\Desktop\images.jpg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6929454" y="1714488"/>
            <a:ext cx="2072630" cy="1242849"/>
          </a:xfrm>
          <a:prstGeom prst="roundRect">
            <a:avLst>
              <a:gd name="adj" fmla="val 22203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428596" y="214290"/>
            <a:ext cx="8432800" cy="1123712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Формированию единого культурно- исторического пространства обучающихся на уроках истории на основе использования </a:t>
            </a:r>
            <a:r>
              <a:rPr lang="ru-RU" sz="2000" b="1" dirty="0" err="1" smtClean="0">
                <a:solidFill>
                  <a:srgbClr val="FF0000"/>
                </a:solidFill>
              </a:rPr>
              <a:t>межпредметных</a:t>
            </a:r>
            <a:r>
              <a:rPr lang="ru-RU" sz="2000" b="1" dirty="0" smtClean="0">
                <a:solidFill>
                  <a:srgbClr val="FF0000"/>
                </a:solidFill>
              </a:rPr>
              <a:t> связей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4429132"/>
            <a:ext cx="7715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b="1" dirty="0"/>
              <a:t> В феврале 2013 года на заседании Совета по межнациональным отношениям Президент Российской Федерации В. В. Путин выдвинул задачу обновления исторического образования в стране.</a:t>
            </a:r>
          </a:p>
          <a:p>
            <a:pPr algn="just">
              <a:defRPr/>
            </a:pPr>
            <a:r>
              <a:rPr lang="ru-RU" b="1" dirty="0"/>
              <a:t>     Была сформирована рабочая группа по подготовке Концепции нового учебно-методического комплекса по отечественной истории.</a:t>
            </a:r>
          </a:p>
          <a:p>
            <a:pPr algn="just">
              <a:defRPr/>
            </a:pPr>
            <a:r>
              <a:rPr lang="ru-RU" b="1" dirty="0"/>
              <a:t>    Летом 2013 года Концепция, важной частью которой стал Историко-культурный стандарт, была разработана и представлена на обсуждение.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Ориентиры ИКС:</a:t>
            </a:r>
            <a:br>
              <a:rPr lang="ru-RU" b="1" dirty="0" smtClean="0"/>
            </a:br>
            <a:r>
              <a:rPr lang="ru-RU" b="1" dirty="0" smtClean="0"/>
              <a:t>«портрет </a:t>
            </a:r>
            <a:r>
              <a:rPr lang="ru-RU" sz="3600" b="1" dirty="0" smtClean="0"/>
              <a:t>ВЫПУСКНИКА</a:t>
            </a:r>
            <a:r>
              <a:rPr lang="ru-RU" b="1" dirty="0" smtClean="0"/>
              <a:t> школы»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85787" y="1571612"/>
            <a:ext cx="7572428" cy="35394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«-любящий свой край, и  свою Родину, уважающий свой народ,  его культуру и духовные традиции;</a:t>
            </a:r>
          </a:p>
          <a:p>
            <a:r>
              <a:rPr lang="ru-RU" sz="2800" dirty="0" smtClean="0"/>
              <a:t>-осознающий и принимающий ценности семьи российского гражданского общества, многонационального  российского народа, …-осознающий свою сопричастность судьбе Отечества»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</p:spPr>
        <p:txBody>
          <a:bodyPr>
            <a:normAutofit/>
          </a:bodyPr>
          <a:lstStyle/>
          <a:p>
            <a:r>
              <a:rPr lang="ru-RU" sz="2700" dirty="0" smtClean="0"/>
              <a:t> </a:t>
            </a:r>
            <a:r>
              <a:rPr lang="ru-RU" sz="2200" dirty="0" smtClean="0"/>
              <a:t>интегрированное построение учебного процесса, позволяющие  </a:t>
            </a:r>
            <a:r>
              <a:rPr lang="ru-RU" sz="2200" dirty="0"/>
              <a:t>решать задачи обучения и воспитания учащихся:</a:t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14942" y="1643050"/>
            <a:ext cx="3729006" cy="4525963"/>
          </a:xfrm>
        </p:spPr>
        <p:txBody>
          <a:bodyPr>
            <a:normAutofit fontScale="70000" lnSpcReduction="20000"/>
          </a:bodyPr>
          <a:lstStyle/>
          <a:p>
            <a:pPr fontAlgn="base"/>
            <a:r>
              <a:rPr lang="ru-RU" sz="2400" dirty="0" smtClean="0"/>
              <a:t>облегчает </a:t>
            </a:r>
            <a:r>
              <a:rPr lang="ru-RU" sz="2400" dirty="0"/>
              <a:t>учение и формирует представление о целостности мира. </a:t>
            </a:r>
          </a:p>
          <a:p>
            <a:pPr fontAlgn="base"/>
            <a:r>
              <a:rPr lang="ru-RU" sz="2400" dirty="0" smtClean="0"/>
              <a:t>увеличение </a:t>
            </a:r>
            <a:r>
              <a:rPr lang="ru-RU" sz="2400" dirty="0"/>
              <a:t>доли проблемных ситуаций </a:t>
            </a:r>
            <a:r>
              <a:rPr lang="ru-RU" sz="2400" dirty="0" smtClean="0"/>
              <a:t>активизирует </a:t>
            </a:r>
            <a:r>
              <a:rPr lang="ru-RU" sz="2400" dirty="0"/>
              <a:t>мыслительную деятельность школьника,</a:t>
            </a:r>
          </a:p>
          <a:p>
            <a:pPr fontAlgn="base"/>
            <a:r>
              <a:rPr lang="ru-RU" sz="2400" dirty="0"/>
              <a:t> заставляет искать новые способы познания учебного материала,</a:t>
            </a:r>
          </a:p>
          <a:p>
            <a:r>
              <a:rPr lang="ru-RU" sz="2400" dirty="0"/>
              <a:t> формирует исследовательский тип </a:t>
            </a:r>
            <a:r>
              <a:rPr lang="ru-RU" sz="2400" dirty="0" smtClean="0"/>
              <a:t>личности</a:t>
            </a:r>
          </a:p>
          <a:p>
            <a:r>
              <a:rPr lang="ru-RU" sz="2400" dirty="0"/>
              <a:t>позволяющих школьнику одновременно проследить весь </a:t>
            </a:r>
            <a:r>
              <a:rPr lang="ru-RU" sz="2400" dirty="0" smtClean="0"/>
              <a:t>процесс </a:t>
            </a:r>
            <a:r>
              <a:rPr lang="ru-RU" sz="2400" dirty="0"/>
              <a:t>выполнения действий от цели до </a:t>
            </a:r>
            <a:r>
              <a:rPr lang="ru-RU" sz="2400" dirty="0" smtClean="0"/>
              <a:t>результата</a:t>
            </a:r>
          </a:p>
          <a:p>
            <a:r>
              <a:rPr lang="ru-RU" sz="2400" dirty="0"/>
              <a:t>способствует снятию перенапряжения и </a:t>
            </a:r>
            <a:r>
              <a:rPr lang="ru-RU" sz="2400" dirty="0" smtClean="0"/>
              <a:t>утомляемости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способствует развитию творческого мышления </a:t>
            </a:r>
            <a:r>
              <a:rPr lang="ru-RU" sz="2400" dirty="0" smtClean="0"/>
              <a:t>учащихся </a:t>
            </a:r>
            <a:endParaRPr lang="ru-RU" sz="2400" dirty="0"/>
          </a:p>
        </p:txBody>
      </p:sp>
      <p:pic>
        <p:nvPicPr>
          <p:cNvPr id="6148" name="Picture 4" descr="https://fs00.infourok.ru/images/doc/210/239767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357298"/>
            <a:ext cx="2500330" cy="1875248"/>
          </a:xfrm>
          <a:prstGeom prst="rect">
            <a:avLst/>
          </a:prstGeom>
          <a:noFill/>
        </p:spPr>
      </p:pic>
      <p:pic>
        <p:nvPicPr>
          <p:cNvPr id="6150" name="Picture 6" descr="http://900igr.net/datas/pedagogika/Issledovanie-na-urokakh/0008-008-Formy-organizatsii-dejatelnosti-uchaschikhsj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69574"/>
            <a:ext cx="3584567" cy="2688426"/>
          </a:xfrm>
          <a:prstGeom prst="rect">
            <a:avLst/>
          </a:prstGeom>
          <a:noFill/>
        </p:spPr>
      </p:pic>
      <p:pic>
        <p:nvPicPr>
          <p:cNvPr id="6152" name="Picture 8" descr="https://allyslide.com/thumbs/ecc62fcb8764e9c8849e786e1e716b8b/img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2285992"/>
            <a:ext cx="3071834" cy="2303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154098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принципы современного образовательного процесса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 descr="C:\Users\PKolupalin\Desktop\Widescreen_Flag_of_Russia_021276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71546"/>
            <a:ext cx="885831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286256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-принцип развивающего обучения;</a:t>
            </a: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-принцип самостоятельности и творческой активности учащихся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1428736"/>
            <a:ext cx="592932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-принцип вариативности обучения;</a:t>
            </a: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-принцип интеграции;</a:t>
            </a: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-принцип целостности содержания образования;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ru-RU" sz="20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принцип систематичности;</a:t>
            </a:r>
            <a:endParaRPr lang="ru-RU" sz="2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8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                                                                                      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214422"/>
            <a:ext cx="4286216" cy="58579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ahoma" pitchFamily="34" charset="0"/>
              </a:rPr>
              <a:t>Культурно-антропологический подход 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ahoma" pitchFamily="34" charset="0"/>
              </a:rPr>
              <a:t>(особое место уделено личности в истории</a:t>
            </a:r>
            <a:r>
              <a:rPr lang="ru-RU" sz="1600" dirty="0" smtClean="0"/>
              <a:t> , причем не только через изучение биографий выдающихся людей, но и через постижение перипетий «рядовых граждан», сквозь судьбы которых могут быть показаны социальные и политические процессы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Tahoma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1600" b="1" dirty="0" smtClean="0"/>
              <a:t>Этнокультурный компонент: </a:t>
            </a:r>
            <a:r>
              <a:rPr lang="ru-RU" sz="1600" dirty="0" smtClean="0"/>
              <a:t>история страны через историю регионов (в школьном курсе истории необходимо усилить акцент на многонациональном и </a:t>
            </a:r>
            <a:r>
              <a:rPr lang="ru-RU" sz="1600" dirty="0" err="1" smtClean="0"/>
              <a:t>поликонфессиональном</a:t>
            </a:r>
            <a:r>
              <a:rPr lang="ru-RU" sz="1600" dirty="0" smtClean="0"/>
              <a:t> составе населения страны как важнейшей особенности отечественной истории    </a:t>
            </a:r>
            <a:endParaRPr lang="ru-RU" sz="1600" b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1600" b="1" dirty="0" smtClean="0"/>
              <a:t> Выработка сознательного оценочного отношения </a:t>
            </a:r>
            <a:r>
              <a:rPr lang="ru-RU" sz="1600" dirty="0" smtClean="0"/>
              <a:t>к историческим деятелям, процессам и явлениям – важнейшая задача преподавания истории в школе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1600" b="1" dirty="0" smtClean="0"/>
              <a:t>Учебник как навигатор. </a:t>
            </a:r>
            <a:r>
              <a:rPr lang="ru-RU" sz="1600" dirty="0" smtClean="0"/>
              <a:t>Учебник должен не только давать информацию и предлагать интерпретации, но и побуждать школьников самостоятельно рассуждать, анализировать исторические тексты, делать выводы и т.п.</a:t>
            </a:r>
          </a:p>
        </p:txBody>
      </p:sp>
      <p:sp>
        <p:nvSpPr>
          <p:cNvPr id="6" name="Лента лицом вниз 5"/>
          <p:cNvSpPr/>
          <p:nvPr/>
        </p:nvSpPr>
        <p:spPr>
          <a:xfrm>
            <a:off x="0" y="214290"/>
            <a:ext cx="8880475" cy="771346"/>
          </a:xfrm>
          <a:prstGeom prst="ribbon">
            <a:avLst>
              <a:gd name="adj1" fmla="val 24234"/>
              <a:gd name="adj2" fmla="val 73327"/>
            </a:avLst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 smtClean="0"/>
              <a:t> </a:t>
            </a:r>
            <a:r>
              <a:rPr lang="ru-RU" b="1" dirty="0"/>
              <a:t>ОСНОВЫ</a:t>
            </a:r>
            <a:r>
              <a:rPr lang="en-US" b="1" dirty="0"/>
              <a:t>    </a:t>
            </a:r>
            <a:endParaRPr lang="ru-RU" b="1" dirty="0" smtClean="0"/>
          </a:p>
          <a:p>
            <a:pPr algn="ctr">
              <a:defRPr/>
            </a:pPr>
            <a:r>
              <a:rPr lang="ru-RU" b="1" dirty="0" smtClean="0"/>
              <a:t> </a:t>
            </a:r>
            <a:r>
              <a:rPr lang="ru-RU" b="1" dirty="0"/>
              <a:t>ИСТОРИКО-КУЛЬТУРНОГО </a:t>
            </a:r>
            <a:r>
              <a:rPr lang="en-US" b="1" dirty="0"/>
              <a:t>   </a:t>
            </a:r>
            <a:r>
              <a:rPr lang="ru-RU" b="1" dirty="0"/>
              <a:t>СТАНДАРТА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4071934" y="1071546"/>
          <a:ext cx="5214974" cy="60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 advClick="0" advTm="8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142844" y="428604"/>
            <a:ext cx="4572032" cy="280076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Times New Roman" pitchFamily="18" charset="0"/>
                <a:cs typeface="Tahoma" pitchFamily="34" charset="0"/>
              </a:rPr>
              <a:t>Культурно-антропологический подход  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Times New Roman" pitchFamily="18" charset="0"/>
                <a:cs typeface="Tahoma" pitchFamily="34" charset="0"/>
              </a:rPr>
              <a:t>(особое место уделено личности в истории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, причем не только через изучение биографий выдающихся людей, но и через постижение перипетий «рядовых граждан», сквозь судьбы которых могут быть показаны социальные и политические процессы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r>
              <a:rPr lang="ru-RU" sz="1600" dirty="0" smtClean="0"/>
              <a:t>«История страны в истории семьи»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  <a:ea typeface="Times New Roman" pitchFamily="18" charset="0"/>
              <a:cs typeface="Tahom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  <a:ea typeface="Times New Roman" pitchFamily="18" charset="0"/>
              <a:cs typeface="Tahom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  <a:ea typeface="Times New Roman" pitchFamily="18" charset="0"/>
              <a:cs typeface="Tahoma" pitchFamily="34" charset="0"/>
            </a:endParaRPr>
          </a:p>
        </p:txBody>
      </p:sp>
      <p:sp>
        <p:nvSpPr>
          <p:cNvPr id="5" name="Rectangle 1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00562" y="214290"/>
            <a:ext cx="4643438" cy="526297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  <a:defRPr/>
            </a:pPr>
            <a:r>
              <a:rPr lang="ru-RU" sz="1600" b="1" dirty="0" smtClean="0">
                <a:latin typeface="+mn-lt"/>
                <a:ea typeface="+mn-ea"/>
                <a:cs typeface="+mn-cs"/>
              </a:rPr>
              <a:t>     </a:t>
            </a:r>
            <a:r>
              <a:rPr lang="ru-RU" sz="1600" b="1" dirty="0" err="1" smtClean="0">
                <a:latin typeface="+mn-lt"/>
                <a:ea typeface="+mn-ea"/>
                <a:cs typeface="+mn-cs"/>
              </a:rPr>
              <a:t>Межпредметная</a:t>
            </a:r>
            <a:r>
              <a:rPr lang="ru-RU" sz="1600" b="1" dirty="0" smtClean="0">
                <a:latin typeface="+mn-lt"/>
                <a:ea typeface="+mn-ea"/>
                <a:cs typeface="+mn-cs"/>
              </a:rPr>
              <a:t> связь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уроков истории, всеобщей 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истории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литературы</a:t>
            </a:r>
          </a:p>
          <a:p>
            <a:pPr marL="342900" lvl="0" indent="-342900" algn="l" fontAlgn="base">
              <a:spcAft>
                <a:spcPct val="0"/>
              </a:spcAft>
              <a:tabLst>
                <a:tab pos="457200" algn="l"/>
              </a:tabLst>
            </a:pPr>
            <a:r>
              <a:rPr lang="ru-RU" sz="1600" dirty="0" smtClean="0"/>
              <a:t>       </a:t>
            </a:r>
            <a:r>
              <a:rPr lang="ru-RU" sz="1600" b="1" dirty="0" smtClean="0"/>
              <a:t>тема: </a:t>
            </a:r>
            <a:r>
              <a:rPr lang="ru-RU" sz="1600" dirty="0" smtClean="0"/>
              <a:t>Персидское нашествие на Грецию</a:t>
            </a:r>
            <a:r>
              <a:rPr lang="ru-RU" sz="1600" b="1" dirty="0" smtClean="0"/>
              <a:t> (</a:t>
            </a:r>
            <a:r>
              <a:rPr lang="ru-RU" sz="1600" dirty="0" smtClean="0"/>
              <a:t>личность Демосфена) – смысловое чтение 5кл</a:t>
            </a:r>
            <a:br>
              <a:rPr lang="ru-RU" sz="1600" dirty="0" smtClean="0"/>
            </a:br>
            <a:r>
              <a:rPr lang="ru-RU" sz="1600" b="1" dirty="0" smtClean="0"/>
              <a:t>тема: </a:t>
            </a:r>
            <a:r>
              <a:rPr lang="ru-RU" sz="1600" dirty="0"/>
              <a:t>«Первая мировая война» и «Участие России в  Первой мировой войне</a:t>
            </a:r>
            <a:r>
              <a:rPr lang="ru-RU" sz="1600" dirty="0" smtClean="0"/>
              <a:t>»,</a:t>
            </a:r>
            <a:br>
              <a:rPr lang="ru-RU" sz="1600" dirty="0" smtClean="0"/>
            </a:br>
            <a:r>
              <a:rPr lang="ru-RU" sz="1600" b="1" dirty="0" smtClean="0"/>
              <a:t>тема: </a:t>
            </a:r>
            <a:r>
              <a:rPr lang="ru-RU" sz="1600" dirty="0"/>
              <a:t>«Вторая мировая война» и «Великая Отечественная война Советского Союза» синхронность изучения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</a:t>
            </a:r>
            <a:r>
              <a:rPr lang="ru-RU" sz="1600" b="1" dirty="0" smtClean="0"/>
              <a:t>тема: </a:t>
            </a:r>
            <a:r>
              <a:rPr lang="ru-RU" sz="1600" dirty="0"/>
              <a:t>«Коллективизация» обращаюсь к произведению М.Шолохова «Поднятая целина», «Тихий Дон».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 тема</a:t>
            </a:r>
            <a:r>
              <a:rPr lang="ru-RU" sz="1600" dirty="0" smtClean="0"/>
              <a:t>: Коллективизация( произведения М.Шолохова «Поднятая целина», «Тихий Дон». </a:t>
            </a:r>
            <a:br>
              <a:rPr lang="ru-RU" sz="1600" dirty="0" smtClean="0"/>
            </a:br>
            <a:r>
              <a:rPr lang="ru-RU" sz="1600" b="1" dirty="0" smtClean="0"/>
              <a:t> Межпредметная связь уроков обществознания и краеведения .</a:t>
            </a:r>
            <a:br>
              <a:rPr lang="ru-RU" sz="1600" b="1" dirty="0" smtClean="0"/>
            </a:br>
            <a:r>
              <a:rPr lang="ru-RU" sz="1600" b="1" dirty="0" smtClean="0"/>
              <a:t> тема</a:t>
            </a:r>
            <a:r>
              <a:rPr lang="ru-RU" sz="1600" dirty="0" smtClean="0"/>
              <a:t>:  «Свободное время»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 тема:  </a:t>
            </a:r>
            <a:r>
              <a:rPr lang="ru-RU" sz="1600" dirty="0" smtClean="0"/>
              <a:t>На пути к жизненному успеху»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          </a:t>
            </a:r>
            <a:r>
              <a:rPr lang="ru-RU" sz="1600" dirty="0" smtClean="0"/>
              <a:t>(</a:t>
            </a:r>
            <a:r>
              <a:rPr lang="ru-RU" sz="1600" dirty="0" err="1" smtClean="0"/>
              <a:t>Клубочкина</a:t>
            </a:r>
            <a:r>
              <a:rPr lang="ru-RU" sz="1600" dirty="0" smtClean="0"/>
              <a:t> В, Солодуха Г) фото в </a:t>
            </a:r>
            <a:br>
              <a:rPr lang="ru-RU" sz="1600" dirty="0" smtClean="0"/>
            </a:br>
            <a:r>
              <a:rPr lang="ru-RU" sz="1600" dirty="0"/>
              <a:t> </a:t>
            </a:r>
            <a:r>
              <a:rPr lang="ru-RU" sz="1600" dirty="0" smtClean="0"/>
              <a:t>           газетах,  награды.</a:t>
            </a:r>
            <a:br>
              <a:rPr lang="ru-RU" sz="1600" dirty="0" smtClean="0"/>
            </a:b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http://dreambodyclubs.com/pics/576a742ca03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7628"/>
            <a:ext cx="2000264" cy="2667020"/>
          </a:xfrm>
          <a:prstGeom prst="rect">
            <a:avLst/>
          </a:prstGeom>
          <a:noFill/>
        </p:spPr>
      </p:pic>
      <p:pic>
        <p:nvPicPr>
          <p:cNvPr id="2052" name="Picture 4" descr="http://uslide.ru/images/9/16045/960/img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500306"/>
            <a:ext cx="2941624" cy="1920467"/>
          </a:xfrm>
          <a:prstGeom prst="rect">
            <a:avLst/>
          </a:prstGeom>
          <a:noFill/>
        </p:spPr>
      </p:pic>
      <p:pic>
        <p:nvPicPr>
          <p:cNvPr id="2056" name="Picture 8" descr="http://tiroz.org/wp-content/uploads/2015/01/Pobeda-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5072074"/>
            <a:ext cx="2428892" cy="151133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071670" y="4500570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Индустриализация </a:t>
            </a:r>
          </a:p>
          <a:p>
            <a:r>
              <a:rPr lang="ru-RU" dirty="0" smtClean="0"/>
              <a:t>и раскулачивание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57158" y="650083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Демосфен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714876" y="5929330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женщины в колхозах – </a:t>
            </a:r>
          </a:p>
          <a:p>
            <a:r>
              <a:rPr lang="ru-RU" dirty="0" smtClean="0"/>
              <a:t>              большая сила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0" y="0"/>
            <a:ext cx="3571900" cy="30469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None/>
              <a:tabLst>
                <a:tab pos="457200" algn="l"/>
              </a:tabLst>
            </a:pPr>
            <a:r>
              <a:rPr lang="ru-RU" sz="1600" b="1" dirty="0" smtClean="0"/>
              <a:t>Этнокультурный компонент: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  <a:tabLst>
                <a:tab pos="457200" algn="l"/>
              </a:tabLst>
            </a:pPr>
            <a:r>
              <a:rPr lang="ru-RU" sz="1600" b="1" dirty="0" smtClean="0"/>
              <a:t> </a:t>
            </a:r>
            <a:r>
              <a:rPr lang="ru-RU" sz="1600" dirty="0" smtClean="0"/>
              <a:t>история страны через истории регионов (в школьном курсе истории необходимо усилить акцент на многонациональном и </a:t>
            </a:r>
            <a:r>
              <a:rPr lang="ru-RU" sz="1600" dirty="0" err="1" smtClean="0"/>
              <a:t>поликонфессиональном</a:t>
            </a:r>
            <a:r>
              <a:rPr lang="ru-RU" sz="1600" dirty="0" smtClean="0"/>
              <a:t> составе населения страны как важнейшей особенности  истории    </a:t>
            </a:r>
            <a:endParaRPr lang="ru-RU" sz="1600" b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1600" b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1600" b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1600" b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  <a:tabLst>
                <a:tab pos="457200" algn="l"/>
              </a:tabLst>
            </a:pPr>
            <a:endParaRPr lang="ru-RU" sz="1600" dirty="0" smtClean="0"/>
          </a:p>
        </p:txBody>
      </p:sp>
      <p:sp>
        <p:nvSpPr>
          <p:cNvPr id="7" name="Rectangle 1"/>
          <p:cNvSpPr txBox="1">
            <a:spLocks noChangeArrowheads="1"/>
          </p:cNvSpPr>
          <p:nvPr/>
        </p:nvSpPr>
        <p:spPr bwMode="auto">
          <a:xfrm>
            <a:off x="3643306" y="0"/>
            <a:ext cx="5500694" cy="67403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/>
            </a:pPr>
            <a:r>
              <a:rPr lang="ru-RU" sz="1600" b="1" dirty="0" smtClean="0"/>
              <a:t> Межпредметная связь уроков краеведения и истории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1600" b="1" dirty="0" smtClean="0"/>
              <a:t>т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ема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Оренбургская губерния </a:t>
            </a:r>
            <a:r>
              <a:rPr lang="en-US" sz="1600" dirty="0" smtClean="0"/>
              <a:t>XIX</a:t>
            </a:r>
            <a:r>
              <a:rPr kumimoji="0" lang="ru-RU" sz="16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веке -реферат «Романовы в оренбургской области»    </a:t>
            </a:r>
            <a:r>
              <a:rPr lang="ru-RU" sz="1600" dirty="0" smtClean="0"/>
              <a:t> 9 </a:t>
            </a:r>
            <a:r>
              <a:rPr lang="ru-RU" sz="1600" dirty="0" err="1" smtClean="0"/>
              <a:t>кл</a:t>
            </a:r>
            <a:r>
              <a:rPr lang="ru-RU" sz="1600" dirty="0" smtClean="0"/>
              <a:t> </a:t>
            </a:r>
            <a:endParaRPr lang="ru-RU" sz="1600" dirty="0" smtClean="0">
              <a:latin typeface="+mj-lt"/>
              <a:ea typeface="+mj-ea"/>
              <a:cs typeface="+mj-cs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тема:</a:t>
            </a:r>
            <a:r>
              <a:rPr lang="ru-RU" sz="1600" dirty="0" smtClean="0"/>
              <a:t>Мобилизация сил на отпор врагу.-9 </a:t>
            </a:r>
            <a:r>
              <a:rPr lang="ru-RU" sz="1600" dirty="0" err="1" smtClean="0"/>
              <a:t>кл</a:t>
            </a:r>
            <a:r>
              <a:rPr lang="ru-RU" sz="1600" dirty="0" smtClean="0"/>
              <a:t>   - поисковые задания «Мы все были комсомольцами» , 9 </a:t>
            </a:r>
            <a:r>
              <a:rPr lang="ru-RU" sz="1600" dirty="0" err="1" smtClean="0"/>
              <a:t>кл</a:t>
            </a:r>
            <a:r>
              <a:rPr lang="ru-RU" sz="1600" dirty="0" smtClean="0"/>
              <a:t>,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1600" dirty="0" smtClean="0"/>
              <a:t>         5кл «Бессмертный полк».</a:t>
            </a:r>
            <a:endParaRPr lang="ru-RU" sz="1600" dirty="0" smtClean="0">
              <a:latin typeface="+mj-lt"/>
              <a:ea typeface="+mj-ea"/>
              <a:cs typeface="+mj-cs"/>
            </a:endParaRPr>
          </a:p>
          <a:p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тема: </a:t>
            </a:r>
            <a:r>
              <a:rPr lang="ru-RU" sz="1600" dirty="0" smtClean="0"/>
              <a:t>Общественно-политическое развитие Оренбуржья в1965-1985 гг.» «Руками молодых построен город Гай»</a:t>
            </a:r>
          </a:p>
          <a:p>
            <a:r>
              <a:rPr lang="ru-RU" sz="1600" b="1" dirty="0" smtClean="0"/>
              <a:t>тема: </a:t>
            </a:r>
            <a:r>
              <a:rPr lang="ru-RU" sz="1600" dirty="0" smtClean="0"/>
              <a:t>Промышленность Оренбургской области в в1965-1985 гг. (сообщения о предприятиях города.)</a:t>
            </a:r>
          </a:p>
          <a:p>
            <a:r>
              <a:rPr lang="ru-RU" sz="1600" dirty="0" smtClean="0"/>
              <a:t> т</a:t>
            </a:r>
            <a:r>
              <a:rPr lang="ru-RU" sz="1600" b="1" dirty="0" smtClean="0"/>
              <a:t>ема: </a:t>
            </a:r>
            <a:r>
              <a:rPr lang="ru-RU" sz="1600" dirty="0" smtClean="0"/>
              <a:t>Общественно-политическое положение Оренбуржья в1985-2000 гг. «Перестройка глазами моих предков» </a:t>
            </a:r>
          </a:p>
          <a:p>
            <a:r>
              <a:rPr lang="ru-RU" sz="1600" b="1" dirty="0" smtClean="0"/>
              <a:t>тема: </a:t>
            </a:r>
            <a:r>
              <a:rPr lang="ru-RU" sz="1600" dirty="0" smtClean="0"/>
              <a:t>Образование и культура в1965-1985 гг.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тема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</a:t>
            </a:r>
            <a:r>
              <a:rPr lang="ru-RU" sz="1600" dirty="0" smtClean="0"/>
              <a:t>Культура Оренбуржья в 1985-2000 гг. (поисковые задания о культурных деятелях города (Анненкова О.А)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Тема: Оренбургский пуховый платок -5кл,9кл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600" b="1" dirty="0" smtClean="0"/>
              <a:t>Межпредметная связь уроков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истории  и литературы</a:t>
            </a:r>
            <a:r>
              <a:rPr lang="ru-RU" sz="1600" b="1" dirty="0" smtClean="0">
                <a:latin typeface="+mj-lt"/>
                <a:ea typeface="+mj-ea"/>
                <a:cs typeface="+mj-cs"/>
              </a:rPr>
              <a:t>,обществознания </a:t>
            </a:r>
            <a:r>
              <a:rPr lang="ru-RU" sz="1600" b="1" dirty="0" smtClean="0"/>
              <a:t>(ОДНКР) 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тема:</a:t>
            </a:r>
            <a:r>
              <a:rPr lang="ru-RU" sz="1600" dirty="0" smtClean="0"/>
              <a:t> Поэмы Гомера (5кл)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1600" b="1" dirty="0" smtClean="0"/>
              <a:t>тема:</a:t>
            </a:r>
            <a:r>
              <a:rPr lang="ru-RU" sz="1600" dirty="0" smtClean="0"/>
              <a:t> Древняя Палестина.(5кл)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1600" b="1" dirty="0" smtClean="0"/>
              <a:t>тема:</a:t>
            </a:r>
            <a:r>
              <a:rPr lang="ru-RU" sz="1600" dirty="0" smtClean="0"/>
              <a:t> Боги и герои Эллады. (5кл)</a:t>
            </a:r>
            <a:endParaRPr lang="ru-RU" sz="1600" dirty="0" smtClean="0">
              <a:latin typeface="+mj-lt"/>
              <a:ea typeface="+mj-ea"/>
              <a:cs typeface="+mj-cs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1600" b="1" dirty="0" smtClean="0"/>
              <a:t>тема: </a:t>
            </a:r>
            <a:r>
              <a:rPr lang="ru-RU" sz="1600" dirty="0" smtClean="0"/>
              <a:t>Граждане, ученые и атлеты Греции (5кл)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1600" dirty="0" smtClean="0"/>
              <a:t> </a:t>
            </a:r>
            <a:r>
              <a:rPr lang="ru-RU" sz="1600" b="1" dirty="0" smtClean="0"/>
              <a:t>тема: </a:t>
            </a:r>
            <a:r>
              <a:rPr lang="ru-RU" sz="1600" dirty="0" smtClean="0"/>
              <a:t>Наша Родина — Россия (сообщение-  любимый уголок моего  города» (5кл)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http://images.myshared.ru/17/1106004/slide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285992"/>
            <a:ext cx="3357586" cy="2214578"/>
          </a:xfrm>
          <a:prstGeom prst="rect">
            <a:avLst/>
          </a:prstGeom>
          <a:noFill/>
        </p:spPr>
      </p:pic>
      <p:pic>
        <p:nvPicPr>
          <p:cNvPr id="4100" name="Picture 4" descr="http://allpravda.info/upload/editor/news/2016.03/56eafb3d860b0_14582403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214818"/>
            <a:ext cx="3406503" cy="25003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600201"/>
            <a:ext cx="7186634" cy="3328998"/>
          </a:xfrm>
        </p:spPr>
        <p:txBody>
          <a:bodyPr/>
          <a:lstStyle/>
          <a:p>
            <a:r>
              <a:rPr lang="ru-RU" sz="1600" dirty="0" smtClean="0">
                <a:solidFill>
                  <a:prstClr val="black"/>
                </a:solidFill>
              </a:rPr>
              <a:t> ( </a:t>
            </a:r>
            <a:r>
              <a:rPr lang="ru-RU" sz="1600" b="1" dirty="0" smtClean="0">
                <a:solidFill>
                  <a:prstClr val="black"/>
                </a:solidFill>
              </a:rPr>
              <a:t>историческое сочинение</a:t>
            </a:r>
            <a:r>
              <a:rPr lang="ru-RU" sz="1600" dirty="0" smtClean="0">
                <a:solidFill>
                  <a:prstClr val="black"/>
                </a:solidFill>
              </a:rPr>
              <a:t>-К4)</a:t>
            </a:r>
            <a:endParaRPr lang="ru-RU" dirty="0"/>
          </a:p>
        </p:txBody>
      </p:sp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285720" y="142852"/>
            <a:ext cx="4357718" cy="35394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  <a:ea typeface="Times New Roman" pitchFamily="18" charset="0"/>
              <a:cs typeface="Tahom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Выработка сознательного оценочного отношения 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историческим деятелям, процессам и явлениям – важнейшая задача преподавания истории в школе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</a:t>
            </a:r>
            <a:endParaRPr kumimoji="0" lang="ru-RU" sz="16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  <a:defRPr/>
            </a:pP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Учебник как нави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гатор. 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Учебник должен не только давать информацию и предлагать интерпретации, но и побуждать школьников самостоятельно рассуждать, анализировать исторические тексты, делать выводы и т.п.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4572000" y="928670"/>
            <a:ext cx="4572000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(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историческое сочинение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-К2)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457200" algn="l"/>
              </a:tabLst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1600" dirty="0" smtClean="0"/>
              <a:t>                            период 1604-1618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572000" y="2285992"/>
          <a:ext cx="4572000" cy="4572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907"/>
                <a:gridCol w="1548592"/>
                <a:gridCol w="2433501"/>
              </a:tblGrid>
              <a:tr h="4572008">
                <a:tc>
                  <a:txBody>
                    <a:bodyPr/>
                    <a:lstStyle/>
                    <a:p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baseline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solidFill>
                            <a:schemeClr val="bg1"/>
                          </a:solidFill>
                        </a:rPr>
                        <a:t>Исторические личности (2) и их роль в данный период истории России</a:t>
                      </a:r>
                      <a:endParaRPr lang="ru-RU" sz="1400" baseline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baseline="0" dirty="0" smtClean="0">
                          <a:solidFill>
                            <a:schemeClr val="bg1"/>
                          </a:solidFill>
                        </a:rPr>
                        <a:t>Василий Шуйский 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</a:rPr>
                        <a:t>- </a:t>
                      </a:r>
                      <a:r>
                        <a:rPr lang="ru-RU" sz="1400" b="0" baseline="0" dirty="0" smtClean="0">
                          <a:solidFill>
                            <a:schemeClr val="bg1"/>
                          </a:solidFill>
                        </a:rPr>
                        <a:t>«боярский царь»,давший т.н. «крестоцеловальную грамоту»,впервые в русской истории, ограничивающую власть монарха, законом</a:t>
                      </a:r>
                    </a:p>
                    <a:p>
                      <a:r>
                        <a:rPr lang="ru-RU" sz="1400" b="1" baseline="0" dirty="0" smtClean="0">
                          <a:solidFill>
                            <a:schemeClr val="bg1"/>
                          </a:solidFill>
                        </a:rPr>
                        <a:t>Кузьма Минин и Дмитрий Пожарски</a:t>
                      </a:r>
                      <a:r>
                        <a:rPr lang="ru-RU" sz="1400" b="0" baseline="0" dirty="0" smtClean="0">
                          <a:solidFill>
                            <a:schemeClr val="bg1"/>
                          </a:solidFill>
                        </a:rPr>
                        <a:t>й - руководители второго ополчения, возглавившие  национально-освободительное движение против интервентов</a:t>
                      </a:r>
                    </a:p>
                    <a:p>
                      <a:r>
                        <a:rPr lang="ru-RU" sz="1400" b="1" baseline="0" dirty="0" smtClean="0">
                          <a:solidFill>
                            <a:schemeClr val="bg1"/>
                          </a:solidFill>
                        </a:rPr>
                        <a:t>Михаил Романов </a:t>
                      </a:r>
                      <a:r>
                        <a:rPr lang="ru-RU" sz="1400" b="0" baseline="0" dirty="0" smtClean="0">
                          <a:solidFill>
                            <a:schemeClr val="bg1"/>
                          </a:solidFill>
                        </a:rPr>
                        <a:t>- новый царь, избрание которого на Земском соборе рассматривалось как начало преодоления Смуты.</a:t>
                      </a:r>
                      <a:endParaRPr lang="ru-RU" sz="14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http://fs1.ppt4web.ru/images/16566/95926/640/img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929042"/>
            <a:ext cx="3214667" cy="2928958"/>
          </a:xfrm>
          <a:prstGeom prst="rect">
            <a:avLst/>
          </a:prstGeom>
          <a:noFill/>
        </p:spPr>
      </p:pic>
      <p:pic>
        <p:nvPicPr>
          <p:cNvPr id="1028" name="Picture 4" descr="http://www.internetstones.com/image-files/portrait-of-tsar-vasiliy-iv-painted-by-unknown-artist-during-his-lifetim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643314"/>
            <a:ext cx="1500166" cy="2337759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42844" y="5929330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</a:t>
            </a:r>
          </a:p>
          <a:p>
            <a:r>
              <a:rPr lang="ru-RU" dirty="0" smtClean="0"/>
              <a:t>           Василий Шуйский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Участие в конкурсном движении и награды</a:t>
            </a:r>
            <a:r>
              <a:rPr lang="ru-RU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1800" dirty="0" smtClean="0"/>
              <a:t>развитие исследовательских компетенций учащихся )</a:t>
            </a:r>
            <a:endParaRPr lang="ru-RU" sz="1800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524000" y="1397000"/>
          <a:ext cx="5378924" cy="4861560"/>
        </p:xfrm>
        <a:graphic>
          <a:graphicData uri="http://schemas.openxmlformats.org/drawingml/2006/table">
            <a:tbl>
              <a:tblPr/>
              <a:tblGrid>
                <a:gridCol w="479160"/>
                <a:gridCol w="4899764"/>
              </a:tblGrid>
              <a:tr h="4842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2018г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Почетная грамота за размещение рассказа о памятном месте Памятник «Воину-Строителю».(Оргкомитет Всероссийского межшкольного проекта «Карта памяти». </a:t>
                      </a:r>
                      <a:r>
                        <a:rPr lang="en-US" sz="1100" dirty="0">
                          <a:latin typeface="Times New Roman"/>
                          <a:ea typeface="Times New Roman"/>
                          <a:cs typeface="Times New Roman"/>
                        </a:rPr>
                        <a:t>memory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1100" dirty="0">
                          <a:latin typeface="Times New Roman"/>
                          <a:ea typeface="Times New Roman"/>
                          <a:cs typeface="Times New Roman"/>
                        </a:rPr>
                        <a:t>map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100" dirty="0" err="1">
                          <a:latin typeface="Times New Roman"/>
                          <a:ea typeface="Times New Roman"/>
                          <a:cs typeface="Times New Roman"/>
                        </a:rPr>
                        <a:t>prosv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100" dirty="0" err="1">
                          <a:latin typeface="Times New Roman"/>
                          <a:ea typeface="Times New Roman"/>
                          <a:cs typeface="Times New Roman"/>
                        </a:rPr>
                        <a:t>ru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2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2018г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Почетная грамота за размещение рассказа о памятном месте «Выстоявшим и победившим, мертвым и живым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».(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Оргкомитет Всероссийского межшкольного проекта «Карта памяти». </a:t>
                      </a:r>
                      <a:r>
                        <a:rPr lang="en-US" sz="1100" dirty="0">
                          <a:latin typeface="Times New Roman"/>
                          <a:ea typeface="Times New Roman"/>
                          <a:cs typeface="Times New Roman"/>
                        </a:rPr>
                        <a:t>memory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1100" dirty="0">
                          <a:latin typeface="Times New Roman"/>
                          <a:ea typeface="Times New Roman"/>
                          <a:cs typeface="Times New Roman"/>
                        </a:rPr>
                        <a:t>map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100" dirty="0" err="1">
                          <a:latin typeface="Times New Roman"/>
                          <a:ea typeface="Times New Roman"/>
                          <a:cs typeface="Times New Roman"/>
                        </a:rPr>
                        <a:t>prosv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100" dirty="0" err="1">
                          <a:latin typeface="Times New Roman"/>
                          <a:ea typeface="Times New Roman"/>
                          <a:cs typeface="Times New Roman"/>
                        </a:rPr>
                        <a:t>ru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2019г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I место -1; II места-2 ;III место-1-Городской краеведческой конкурс «Наследники Великих дел и побед»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2019г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Диплом </a:t>
                      </a:r>
                      <a:r>
                        <a:rPr lang="en-US" sz="11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степени на областном  конкурсе  «Рукописная книга»   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2017г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место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. Городская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научная конференция  «Первые шаги»-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« И за Отчизну рвался в бой по чести и достоинству»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2018г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место.  Победитель ,Городская научная конференция  « Галилео»- «Дети войны - вы детства не знали»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2017г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Городской семинар «Воспитательных систем» с экспозицией «Они сражались яростно, вершили невозможное» Лекторская группа музея приняла  участие.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9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2015г.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IV областной краеведческий конкурс творческих и исследовательских работ «Оренбургские таланты», посвященный  70-летию Великой отечественной войне и году литературы в России, участие.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2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2016г.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Региональный  проект телевизионного интеллект – шоу «Поединок умов». Видео - ролик  уникальных  экспонатов  Великой Отечественной войны. 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Видео-ролик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» Места города Гая, посвященных  Великой Отечественной войне.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70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Областной конкурс «Рукописная книга»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Всероссийскому конкурсу исторических исследовательских работ старшеклассников «Человек в истории Россия - XX век» Международное  историко-просветительное, благотворительное и правозащитное  общество «Мемориал»г. Москва2011г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2016г.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Times New Roman"/>
                          <a:cs typeface="Times New Roman"/>
                        </a:rPr>
                        <a:t>I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место на городской научной конференции «Первые шаги»- исследовательская работа  «Неумолкающий крик жертв прошлого»,(члены Совета музея).</a:t>
                      </a:r>
                    </a:p>
                  </a:txBody>
                  <a:tcPr marL="60526" marR="60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653</TotalTime>
  <Words>869</Words>
  <Application>Microsoft Office PowerPoint</Application>
  <PresentationFormat>Экран (4:3)</PresentationFormat>
  <Paragraphs>109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</vt:lpstr>
      <vt:lpstr>Ориентиры ИКС: «портрет ВЫПУСКНИКА школы»</vt:lpstr>
      <vt:lpstr> интегрированное построение учебного процесса, позволяющие  решать задачи обучения и воспитания учащихся: </vt:lpstr>
      <vt:lpstr> принципы современного образовательного процесса</vt:lpstr>
      <vt:lpstr>                                                                                             </vt:lpstr>
      <vt:lpstr>     Межпредметная связь уроков истории, всеобщей  истории  и литературы        тема: Персидское нашествие на Грецию (личность Демосфена) – смысловое чтение 5кл тема: «Первая мировая война» и «Участие России в  Первой мировой войне», тема: «Вторая мировая война» и «Великая Отечественная война Советского Союза» синхронность изучения   тема: «Коллективизация» обращаюсь к произведению М.Шолохова «Поднятая целина», «Тихий Дон».   тема: Коллективизация( произведения М.Шолохова «Поднятая целина», «Тихий Дон».   Межпредметная связь уроков обществознания и краеведения .  тема:  «Свободное время»  тема:  На пути к жизненному успеху»           (Клубочкина В, Солодуха Г) фото в              газетах,  награды. </vt:lpstr>
      <vt:lpstr>Слайд 7</vt:lpstr>
      <vt:lpstr>Слайд 8</vt:lpstr>
      <vt:lpstr>Участие в конкурсном движении и награды (развитие исследовательских компетенций учащихся 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Формированию российской  гражданской идентичности обучающихся на уроках истории на основе использования межпредметных связей</dc:title>
  <dc:creator>1</dc:creator>
  <cp:lastModifiedBy>1</cp:lastModifiedBy>
  <cp:revision>104</cp:revision>
  <dcterms:created xsi:type="dcterms:W3CDTF">2016-11-15T14:27:21Z</dcterms:created>
  <dcterms:modified xsi:type="dcterms:W3CDTF">2019-10-07T17:46:31Z</dcterms:modified>
</cp:coreProperties>
</file>