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824" r:id="rId1"/>
  </p:sldMasterIdLst>
  <p:notesMasterIdLst>
    <p:notesMasterId r:id="rId35"/>
  </p:notesMasterIdLst>
  <p:sldIdLst>
    <p:sldId id="401" r:id="rId2"/>
    <p:sldId id="334" r:id="rId3"/>
    <p:sldId id="369" r:id="rId4"/>
    <p:sldId id="372" r:id="rId5"/>
    <p:sldId id="345" r:id="rId6"/>
    <p:sldId id="373" r:id="rId7"/>
    <p:sldId id="348" r:id="rId8"/>
    <p:sldId id="374" r:id="rId9"/>
    <p:sldId id="351" r:id="rId10"/>
    <p:sldId id="353" r:id="rId11"/>
    <p:sldId id="354" r:id="rId12"/>
    <p:sldId id="380" r:id="rId13"/>
    <p:sldId id="388" r:id="rId14"/>
    <p:sldId id="397" r:id="rId15"/>
    <p:sldId id="364" r:id="rId16"/>
    <p:sldId id="375" r:id="rId17"/>
    <p:sldId id="282" r:id="rId18"/>
    <p:sldId id="284" r:id="rId19"/>
    <p:sldId id="420" r:id="rId20"/>
    <p:sldId id="295" r:id="rId21"/>
    <p:sldId id="421" r:id="rId22"/>
    <p:sldId id="411" r:id="rId23"/>
    <p:sldId id="413" r:id="rId24"/>
    <p:sldId id="414" r:id="rId25"/>
    <p:sldId id="429" r:id="rId26"/>
    <p:sldId id="396" r:id="rId27"/>
    <p:sldId id="423" r:id="rId28"/>
    <p:sldId id="403" r:id="rId29"/>
    <p:sldId id="425" r:id="rId30"/>
    <p:sldId id="426" r:id="rId31"/>
    <p:sldId id="427" r:id="rId32"/>
    <p:sldId id="430" r:id="rId33"/>
    <p:sldId id="431" r:id="rId34"/>
  </p:sldIdLst>
  <p:sldSz cx="9144000" cy="6858000" type="screen4x3"/>
  <p:notesSz cx="6858000" cy="9144000"/>
  <p:embeddedFontLst>
    <p:embeddedFont>
      <p:font typeface="Georgia" pitchFamily="18" charset="0"/>
      <p:regular r:id="rId36"/>
      <p:bold r:id="rId37"/>
      <p:italic r:id="rId38"/>
      <p:boldItalic r:id="rId39"/>
    </p:embeddedFont>
    <p:embeddedFont>
      <p:font typeface="Arial Tat" pitchFamily="34" charset="-52"/>
      <p:regular r:id="rId40"/>
    </p:embeddedFont>
    <p:embeddedFont>
      <p:font typeface="Calibri" pitchFamily="34" charset="0"/>
      <p:regular r:id="rId41"/>
      <p:bold r:id="rId42"/>
      <p:italic r:id="rId43"/>
      <p:boldItalic r:id="rId44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66FF"/>
    <a:srgbClr val="FF3300"/>
    <a:srgbClr val="00FF00"/>
    <a:srgbClr val="FFFF00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636" autoAdjust="0"/>
  </p:normalViewPr>
  <p:slideViewPr>
    <p:cSldViewPr>
      <p:cViewPr>
        <p:scale>
          <a:sx n="60" d="100"/>
          <a:sy n="60" d="100"/>
        </p:scale>
        <p:origin x="-1842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7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font" Target="fonts/font8.fntdata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46DF06-AA17-46E3-B339-29117663D161}" type="datetimeFigureOut">
              <a:rPr lang="ru-RU" smtClean="0"/>
              <a:pPr/>
              <a:t>18.12.2012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CC884-4C47-4D54-9970-1F525E55A2D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66710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CC884-4C47-4D54-9970-1F525E55A2DE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3991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CC884-4C47-4D54-9970-1F525E55A2DE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137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8788FD-4C2B-4476-B2EF-0B38185CEF6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5AE1B4-96A1-41F7-BD5A-88DE6A221F9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9ECEB42-CB4C-42C5-9C04-92F5BFC159D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D0A969-AA26-4A49-98F8-6E6FC95081C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E06B8-BE73-441B-81DA-2596442ECC1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7ADE36-BB71-4354-B9CB-2659775FB87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EF3F17-25E1-4F05-84A0-E5413F2194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655B84-BACE-45B2-B58D-06AF9BF62B3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FF5407-F768-4140-BBF5-DEB90DB364E0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96F672-DB8A-4D7D-9A00-D4A91C66D7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F8B1D6-24C2-4C27-98C6-FEB163B9634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B91BAE04-43C0-46D0-A167-049806F13F1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28.jpeg"/><Relationship Id="rId4" Type="http://schemas.openxmlformats.org/officeDocument/2006/relationships/image" Target="../media/image2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gif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4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microsoft.com/office/2007/relationships/hdphoto" Target="../media/hdphoto1.wdp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52.jpeg"/><Relationship Id="rId7" Type="http://schemas.openxmlformats.org/officeDocument/2006/relationships/image" Target="../media/image5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6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3.jpeg"/><Relationship Id="rId4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11" Type="http://schemas.openxmlformats.org/officeDocument/2006/relationships/image" Target="../media/image74.jpeg"/><Relationship Id="rId5" Type="http://schemas.openxmlformats.org/officeDocument/2006/relationships/image" Target="../media/image68.jpeg"/><Relationship Id="rId10" Type="http://schemas.openxmlformats.org/officeDocument/2006/relationships/image" Target="../media/image73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76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7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0.jpeg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jpeg"/><Relationship Id="rId3" Type="http://schemas.openxmlformats.org/officeDocument/2006/relationships/image" Target="../media/image1.jpeg"/><Relationship Id="rId7" Type="http://schemas.openxmlformats.org/officeDocument/2006/relationships/image" Target="../media/image8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5" Type="http://schemas.openxmlformats.org/officeDocument/2006/relationships/image" Target="../media/image82.jpeg"/><Relationship Id="rId10" Type="http://schemas.openxmlformats.org/officeDocument/2006/relationships/image" Target="../media/image3.gif"/><Relationship Id="rId4" Type="http://schemas.openxmlformats.org/officeDocument/2006/relationships/image" Target="../media/image81.jpeg"/><Relationship Id="rId9" Type="http://schemas.openxmlformats.org/officeDocument/2006/relationships/image" Target="../media/image8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7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3" Type="http://schemas.openxmlformats.org/officeDocument/2006/relationships/image" Target="../media/image88.gif"/><Relationship Id="rId7" Type="http://schemas.openxmlformats.org/officeDocument/2006/relationships/image" Target="../media/image9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jpeg"/><Relationship Id="rId5" Type="http://schemas.microsoft.com/office/2007/relationships/hdphoto" Target="../media/hdphoto3.wdp"/><Relationship Id="rId10" Type="http://schemas.openxmlformats.org/officeDocument/2006/relationships/image" Target="../media/image3.gif"/><Relationship Id="rId4" Type="http://schemas.openxmlformats.org/officeDocument/2006/relationships/image" Target="../media/image89.jpeg"/><Relationship Id="rId9" Type="http://schemas.openxmlformats.org/officeDocument/2006/relationships/image" Target="../media/image9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gif"/><Relationship Id="rId7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jpe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99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gif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gif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gif"/><Relationship Id="rId3" Type="http://schemas.openxmlformats.org/officeDocument/2006/relationships/image" Target="../media/image19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12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1" y="0"/>
            <a:ext cx="9235281" cy="6858001"/>
          </a:xfrm>
          <a:prstGeom prst="rect">
            <a:avLst/>
          </a:prstGeom>
          <a:noFill/>
        </p:spPr>
      </p:pic>
      <p:pic>
        <p:nvPicPr>
          <p:cNvPr id="2050" name="Picture 4" descr="Изображение 0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87025"/>
            <a:ext cx="4586811" cy="6230565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4526358" y="1371600"/>
            <a:ext cx="4465241" cy="3693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tt-RU" sz="3600" b="1" i="1" dirty="0">
              <a:solidFill>
                <a:srgbClr val="00B050"/>
              </a:solidFill>
              <a:latin typeface="Arial Tat" pitchFamily="34" charset="-5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tt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Халык </a:t>
            </a:r>
            <a:r>
              <a:rPr lang="tt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мәхәббәте </a:t>
            </a:r>
            <a:r>
              <a:rPr lang="tt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– 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синең исемең.</a:t>
            </a:r>
            <a:endParaRPr lang="tt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tt-RU" sz="28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Халык гомере – 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8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синең гомерең.</a:t>
            </a:r>
            <a:endParaRPr lang="tt-RU" sz="28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tt-RU" sz="2000" b="1" i="1" dirty="0">
                <a:solidFill>
                  <a:srgbClr val="00B050"/>
                </a:solidFill>
                <a:latin typeface="+mn-lt"/>
              </a:rPr>
              <a:t>                               </a:t>
            </a:r>
            <a:r>
              <a:rPr lang="tt-RU" sz="2000" b="1" i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Әхмәт Фәйзи</a:t>
            </a:r>
            <a:endParaRPr lang="ru-RU" sz="2000" b="1" i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pic>
        <p:nvPicPr>
          <p:cNvPr id="5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956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630"/>
            <a:ext cx="9235282" cy="6858002"/>
          </a:xfrm>
          <a:prstGeom prst="rect">
            <a:avLst/>
          </a:prstGeom>
          <a:noFill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8839200" cy="66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pic>
        <p:nvPicPr>
          <p:cNvPr id="6146" name="Picture 2" descr="C:\Users\nachtRitter\Desktop\кырлайга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1463" y="2514600"/>
            <a:ext cx="4495799" cy="3882737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0" y="5638800"/>
            <a:ext cx="9235281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50000"/>
              </a:spcBef>
              <a:defRPr/>
            </a:pPr>
            <a:r>
              <a:rPr lang="tt-RU" sz="2000" b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КазандагыМөхәммәтвәли абзый белән Газизә апа икесе бер</a:t>
            </a:r>
            <a:r>
              <a:rPr lang="ru-RU" sz="2000" b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ь</a:t>
            </a:r>
            <a:r>
              <a:rPr lang="tt-RU" sz="2000" b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юлы авырый башлагач, Габдулла яңадан Өчилегә кайтарыла. 1892 елның җәендә Кырлай авылы крест</a:t>
            </a:r>
            <a:r>
              <a:rPr lang="ru-RU" sz="2000" b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ь</a:t>
            </a:r>
            <a:r>
              <a:rPr lang="tt-RU" sz="2000" b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яны Сәг</a:t>
            </a:r>
            <a:r>
              <a:rPr lang="ru-RU" sz="2000" b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ъ</a:t>
            </a:r>
            <a:r>
              <a:rPr lang="tt-RU" sz="2000" b="1" spc="5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ди абзый аны үзенә уллыкка ала.</a:t>
            </a:r>
            <a:endParaRPr lang="ru-RU" sz="2000" b="1" spc="50" smtClean="0">
              <a:ln w="11430"/>
              <a:solidFill>
                <a:srgbClr val="0070C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Tat" pitchFamily="34" charset="-52"/>
            </a:endParaRP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1600200" y="187666"/>
            <a:ext cx="6324600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tt-RU" dirty="0" smtClean="0"/>
              <a:t> </a:t>
            </a:r>
            <a:r>
              <a:rPr lang="tt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Тукайның Өчиледән Кырлайга китүе</a:t>
            </a:r>
            <a:endParaRPr lang="ru-RU" sz="2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Tat" pitchFamily="34" charset="-52"/>
            </a:endParaRPr>
          </a:p>
        </p:txBody>
      </p:sp>
      <p:pic>
        <p:nvPicPr>
          <p:cNvPr id="7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55" y="187667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382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"/>
            <a:ext cx="9235282" cy="6858002"/>
          </a:xfrm>
          <a:prstGeom prst="rect">
            <a:avLst/>
          </a:prstGeom>
          <a:noFill/>
        </p:spPr>
      </p:pic>
      <p:pic>
        <p:nvPicPr>
          <p:cNvPr id="19458" name="Picture 4" descr="Изображение 0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636" y="431440"/>
            <a:ext cx="7134426" cy="62366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5"/>
          <p:cNvSpPr txBox="1">
            <a:spLocks noChangeArrowheads="1"/>
          </p:cNvSpPr>
          <p:nvPr/>
        </p:nvSpPr>
        <p:spPr bwMode="auto">
          <a:xfrm>
            <a:off x="1211904" y="0"/>
            <a:ext cx="7855896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  <a:defRPr/>
            </a:pPr>
            <a:r>
              <a:rPr lang="tt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1892-1895нче еллар.Кырлай авылы. Сәг</a:t>
            </a: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ъ</a:t>
            </a:r>
            <a:r>
              <a:rPr lang="tt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ди абзый йорты.</a:t>
            </a:r>
          </a:p>
          <a:p>
            <a:pPr algn="ctr" eaLnBrk="1" hangingPunct="1">
              <a:spcBef>
                <a:spcPct val="50000"/>
              </a:spcBef>
              <a:defRPr/>
            </a:pPr>
            <a:r>
              <a:rPr lang="tt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 Хәзер анда Тукай музее - йорты.</a:t>
            </a:r>
            <a:endParaRPr lang="ru-RU" sz="20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Tat" pitchFamily="34" charset="-52"/>
            </a:endParaRPr>
          </a:p>
        </p:txBody>
      </p:sp>
      <p:pic>
        <p:nvPicPr>
          <p:cNvPr id="9218" name="Picture 2" descr="C:\Documents and Settings\Люция\Рабочий стол\картинки\Открытки\1brush138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526104" y="5340278"/>
            <a:ext cx="1371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Documents and Settings\Люция\Рабочий стол\картинки\Открытки\1brush138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297429" y="3855270"/>
            <a:ext cx="1775253" cy="48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Documents and Settings\Люция\Рабочий стол\картинки\Открытки\1brush138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904" y="6168176"/>
            <a:ext cx="1371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Documents and Settings\Люция\Рабочий стол\картинки\Открытки\1brush138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3504" y="6168176"/>
            <a:ext cx="1371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C:\Documents and Settings\Люция\Рабочий стол\картинки\Открытки\1brush138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6168176"/>
            <a:ext cx="1371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Documents and Settings\Люция\Рабочий стол\картинки\Открытки\1brush138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0" y="6168176"/>
            <a:ext cx="1371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 descr="C:\Documents and Settings\Люция\Рабочий стол\картинки\Открытки\1brush138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2614" y="6168176"/>
            <a:ext cx="13716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C:\Documents and Settings\Люция\Рабочий стол\картинки\Открытки\1brush138c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549921" y="2332510"/>
            <a:ext cx="1371600" cy="38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Изображение 012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749" r="5753"/>
          <a:stretch/>
        </p:blipFill>
        <p:spPr bwMode="auto">
          <a:xfrm>
            <a:off x="6542690" y="1752600"/>
            <a:ext cx="2601310" cy="488128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88" y="203432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1166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630"/>
            <a:ext cx="9235282" cy="6858002"/>
          </a:xfrm>
          <a:prstGeom prst="rect">
            <a:avLst/>
          </a:prstGeom>
          <a:noFill/>
        </p:spPr>
      </p:pic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0"/>
            <a:ext cx="5029200" cy="6858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5028" y="3124200"/>
            <a:ext cx="4462612" cy="26314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Бу </a:t>
            </a: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наратны </a:t>
            </a: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кечкен</a:t>
            </a: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ә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 Апушны</a:t>
            </a: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ң</a:t>
            </a: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 </a:t>
            </a: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Кырлайдагы “әтисе” Сәг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ъ</a:t>
            </a: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ди абзый утырткан. </a:t>
            </a:r>
            <a:endParaRPr lang="tt-RU" sz="2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Tat" pitchFamily="34" charset="-5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Ә </a:t>
            </a: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бәрәңге </a:t>
            </a: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бакчасында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 </a:t>
            </a: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кечкенә Габдулла бәрәңге җыйган.</a:t>
            </a:r>
            <a:endParaRPr lang="ru-RU" sz="2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Tat" pitchFamily="34" charset="-52"/>
            </a:endParaRPr>
          </a:p>
        </p:txBody>
      </p:sp>
      <p:pic>
        <p:nvPicPr>
          <p:cNvPr id="6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28" y="216918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2406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4466"/>
            <a:ext cx="9235282" cy="6858002"/>
          </a:xfrm>
          <a:prstGeom prst="rect">
            <a:avLst/>
          </a:prstGeom>
          <a:noFill/>
        </p:spPr>
      </p:pic>
      <p:pic>
        <p:nvPicPr>
          <p:cNvPr id="2" name="Picture 4" descr="Изображение 018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9" r="-122"/>
          <a:stretch/>
        </p:blipFill>
        <p:spPr bwMode="auto">
          <a:xfrm>
            <a:off x="1358080" y="88200"/>
            <a:ext cx="4814120" cy="677426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C:\Documents and Settings\Люция\Рабочий стол\Г.Тукай\творчество Тукая_files\200px-Tu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5070" y="334196"/>
            <a:ext cx="2037460" cy="2976563"/>
          </a:xfrm>
          <a:prstGeom prst="rect">
            <a:avLst/>
          </a:prstGeom>
          <a:ln w="57150" cap="sq" cmpd="thickThin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6324600" y="3352800"/>
            <a:ext cx="2514600" cy="381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/>
            <a:r>
              <a:rPr lang="ru-RU" b="1" err="1" smtClean="0">
                <a:solidFill>
                  <a:schemeClr val="accent5">
                    <a:lumMod val="75000"/>
                  </a:schemeClr>
                </a:solidFill>
                <a:latin typeface="Arial Tat" pitchFamily="34" charset="-52"/>
              </a:rPr>
              <a:t>Габдуллага</a:t>
            </a:r>
            <a:r>
              <a:rPr lang="ru-RU" b="1" smtClean="0">
                <a:solidFill>
                  <a:schemeClr val="accent5">
                    <a:lumMod val="75000"/>
                  </a:schemeClr>
                </a:solidFill>
                <a:latin typeface="Arial Tat" pitchFamily="34" charset="-52"/>
              </a:rPr>
              <a:t> 19 </a:t>
            </a:r>
            <a:r>
              <a:rPr lang="ru-RU" b="1" err="1" smtClean="0">
                <a:solidFill>
                  <a:schemeClr val="accent5">
                    <a:lumMod val="75000"/>
                  </a:schemeClr>
                </a:solidFill>
                <a:latin typeface="Arial Tat" pitchFamily="34" charset="-52"/>
              </a:rPr>
              <a:t>яшь</a:t>
            </a:r>
            <a:endParaRPr lang="ru-RU" b="1">
              <a:solidFill>
                <a:schemeClr val="accent5">
                  <a:lumMod val="75000"/>
                </a:schemeClr>
              </a:solidFill>
              <a:latin typeface="Arial Tat" pitchFamily="34" charset="-52"/>
            </a:endParaRPr>
          </a:p>
        </p:txBody>
      </p:sp>
      <p:pic>
        <p:nvPicPr>
          <p:cNvPr id="8" name="Picture 4" descr="Изображение 02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962400"/>
            <a:ext cx="2743200" cy="2057400"/>
          </a:xfrm>
          <a:prstGeom prst="rect">
            <a:avLst/>
          </a:prstGeom>
          <a:ln w="57150" cap="sq" cmpd="thickThin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6248400" y="6172200"/>
            <a:ext cx="259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mtClean="0">
                <a:solidFill>
                  <a:schemeClr val="accent5">
                    <a:lumMod val="75000"/>
                  </a:schemeClr>
                </a:solidFill>
                <a:latin typeface="Arial Tat" pitchFamily="34" charset="-52"/>
              </a:rPr>
              <a:t>1906 -1907, Уральск</a:t>
            </a:r>
            <a:endParaRPr lang="ru-RU" sz="2000" b="1">
              <a:solidFill>
                <a:schemeClr val="accent5">
                  <a:lumMod val="75000"/>
                </a:schemeClr>
              </a:solidFill>
              <a:latin typeface="Arial Tat" pitchFamily="34" charset="-52"/>
            </a:endParaRPr>
          </a:p>
        </p:txBody>
      </p:sp>
      <p:pic>
        <p:nvPicPr>
          <p:cNvPr id="10" name="Picture 4" descr="Изображение 02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307" y="3962400"/>
            <a:ext cx="3344997" cy="2508748"/>
          </a:xfrm>
          <a:prstGeom prst="rect">
            <a:avLst/>
          </a:prstGeom>
          <a:ln w="5715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 rot="528653">
            <a:off x="654233" y="6070810"/>
            <a:ext cx="302106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mtClean="0">
                <a:solidFill>
                  <a:schemeClr val="accent6">
                    <a:lumMod val="75000"/>
                  </a:schemeClr>
                </a:solidFill>
                <a:latin typeface="Arial Tat" pitchFamily="34" charset="-52"/>
              </a:rPr>
              <a:t>1907нче ел</a:t>
            </a:r>
            <a:endParaRPr lang="ru-RU" sz="2000" b="1">
              <a:solidFill>
                <a:schemeClr val="accent6">
                  <a:lumMod val="75000"/>
                </a:schemeClr>
              </a:solidFill>
              <a:latin typeface="Arial Tat" pitchFamily="34" charset="-52"/>
            </a:endParaRPr>
          </a:p>
        </p:txBody>
      </p:sp>
      <p:pic>
        <p:nvPicPr>
          <p:cNvPr id="13" name="Picture 4" descr="Изображение 01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79" y="228600"/>
            <a:ext cx="2286000" cy="281835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 rot="20716308">
            <a:off x="0" y="2486054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smtClean="0">
                <a:solidFill>
                  <a:schemeClr val="accent6">
                    <a:lumMod val="75000"/>
                  </a:schemeClr>
                </a:solidFill>
                <a:latin typeface="Arial Tat" pitchFamily="34" charset="-52"/>
              </a:rPr>
              <a:t>1906нчы ел, 1нче май</a:t>
            </a:r>
            <a:endParaRPr lang="ru-RU" sz="2000" b="1">
              <a:solidFill>
                <a:schemeClr val="accent6">
                  <a:lumMod val="75000"/>
                </a:schemeClr>
              </a:solidFill>
              <a:latin typeface="Arial Tat" pitchFamily="34" charset="-52"/>
            </a:endParaRPr>
          </a:p>
        </p:txBody>
      </p:sp>
      <p:pic>
        <p:nvPicPr>
          <p:cNvPr id="18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279" y="191814"/>
            <a:ext cx="1079789" cy="105088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19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264185" cy="6858002"/>
          </a:xfrm>
          <a:prstGeom prst="rect">
            <a:avLst/>
          </a:prstGeom>
          <a:noFill/>
        </p:spPr>
      </p:pic>
      <p:pic>
        <p:nvPicPr>
          <p:cNvPr id="4" name="Picture 4" descr="Изображение 0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563" y="457200"/>
            <a:ext cx="5745164" cy="5867400"/>
          </a:xfrm>
          <a:prstGeom prst="rect">
            <a:avLst/>
          </a:prstGeom>
          <a:ln w="190500" cap="sq">
            <a:solidFill>
              <a:schemeClr val="accent2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8600" y="4495800"/>
            <a:ext cx="26670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tt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Габдулла Тукай һәм аның апасы Газизә </a:t>
            </a:r>
            <a:r>
              <a:rPr lang="tt-RU" sz="2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Урал</a:t>
            </a:r>
            <a:r>
              <a:rPr lang="ru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ь</a:t>
            </a:r>
            <a:r>
              <a:rPr lang="tt-RU" sz="2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Tat" pitchFamily="34" charset="-52"/>
              </a:rPr>
              <a:t>ск шәһәрендә</a:t>
            </a:r>
            <a:endParaRPr lang="ru-RU" sz="2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 Tat" pitchFamily="34" charset="-52"/>
            </a:endParaRPr>
          </a:p>
        </p:txBody>
      </p:sp>
      <p:pic>
        <p:nvPicPr>
          <p:cNvPr id="8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6723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264185" cy="6858002"/>
          </a:xfrm>
          <a:prstGeom prst="rect">
            <a:avLst/>
          </a:prstGeom>
          <a:noFill/>
        </p:spPr>
      </p:pic>
      <p:pic>
        <p:nvPicPr>
          <p:cNvPr id="10242" name="Picture 2" descr="C:\Documents and Settings\Люция\Рабочий стол\iрис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210207"/>
            <a:ext cx="8534400" cy="6425988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958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CF6529"/>
              </a:clrFrom>
              <a:clrTo>
                <a:srgbClr val="CF6529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162" y="2837793"/>
            <a:ext cx="5283199" cy="39624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9590" name="WordArt 6"/>
          <p:cNvSpPr>
            <a:spLocks noChangeArrowheads="1" noChangeShapeType="1" noTextEdit="1"/>
          </p:cNvSpPr>
          <p:nvPr/>
        </p:nvSpPr>
        <p:spPr bwMode="auto">
          <a:xfrm>
            <a:off x="2843213" y="44450"/>
            <a:ext cx="3889375" cy="1152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9301"/>
              </a:avLst>
            </a:prstTxWarp>
          </a:bodyPr>
          <a:lstStyle/>
          <a:p>
            <a:pPr algn="ctr"/>
            <a:endParaRPr lang="ru-RU" sz="36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82"/>
                  </a:gs>
                  <a:gs pos="14999">
                    <a:srgbClr val="66008F"/>
                  </a:gs>
                  <a:gs pos="32500">
                    <a:srgbClr val="BA0066"/>
                  </a:gs>
                  <a:gs pos="45000">
                    <a:srgbClr val="FF0000"/>
                  </a:gs>
                  <a:gs pos="50000">
                    <a:srgbClr val="FF8200"/>
                  </a:gs>
                  <a:gs pos="55000">
                    <a:srgbClr val="FF0000"/>
                  </a:gs>
                  <a:gs pos="67500">
                    <a:srgbClr val="BA0066"/>
                  </a:gs>
                  <a:gs pos="85001">
                    <a:srgbClr val="66008F"/>
                  </a:gs>
                  <a:gs pos="100000">
                    <a:srgbClr val="000082"/>
                  </a:gs>
                </a:gsLst>
                <a:lin ang="2700000" scaled="1"/>
              </a:gradFill>
              <a:latin typeface="Arial Tat" pitchFamily="34" charset="-52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371600"/>
            <a:ext cx="8886856" cy="172354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ru-RU" sz="20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ru-RU" sz="2000" b="1" i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r>
              <a:rPr lang="ru-RU" sz="22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Җиктереп</a:t>
            </a:r>
            <a:r>
              <a:rPr lang="ru-RU" sz="2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  пар  </a:t>
            </a:r>
            <a:r>
              <a:rPr lang="ru-RU" sz="2200" b="1" i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ат</a:t>
            </a:r>
            <a:r>
              <a:rPr lang="ru-RU" sz="2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, </a:t>
            </a:r>
            <a:r>
              <a:rPr lang="ru-RU" sz="22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Казанга</a:t>
            </a:r>
            <a:r>
              <a:rPr lang="ru-RU" sz="2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  </a:t>
            </a:r>
            <a:r>
              <a:rPr lang="ru-RU" sz="2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туп-туры </a:t>
            </a:r>
            <a:r>
              <a:rPr lang="ru-RU" sz="2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 </a:t>
            </a:r>
            <a:r>
              <a:rPr lang="ru-RU" sz="22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киттем</a:t>
            </a:r>
            <a:r>
              <a:rPr lang="ru-RU" sz="2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  </a:t>
            </a:r>
            <a:r>
              <a:rPr lang="ru-RU" sz="2200" b="1" i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карап</a:t>
            </a:r>
            <a:r>
              <a:rPr lang="ru-RU" sz="2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;</a:t>
            </a:r>
          </a:p>
          <a:p>
            <a:pPr algn="ctr"/>
            <a:endParaRPr lang="ru-RU" sz="2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Tat" pitchFamily="34" charset="-52"/>
              <a:cs typeface="Calibri" pitchFamily="34" charset="0"/>
            </a:endParaRPr>
          </a:p>
          <a:p>
            <a:pPr algn="ctr"/>
            <a:r>
              <a:rPr lang="ru-RU" sz="22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Чаптыра</a:t>
            </a:r>
            <a:r>
              <a:rPr lang="ru-RU" sz="2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  </a:t>
            </a:r>
            <a:r>
              <a:rPr lang="ru-RU" sz="2200" b="1" i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атларны</a:t>
            </a:r>
            <a:r>
              <a:rPr lang="ru-RU" sz="2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 </a:t>
            </a:r>
            <a:r>
              <a:rPr lang="ru-RU" sz="2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 кучер</a:t>
            </a:r>
            <a:r>
              <a:rPr lang="ru-RU" sz="2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, </a:t>
            </a:r>
            <a:r>
              <a:rPr lang="ru-RU" sz="2200" b="1" i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суккалап</a:t>
            </a:r>
            <a:r>
              <a:rPr lang="ru-RU" sz="2200" b="1" i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 </a:t>
            </a:r>
            <a:r>
              <a:rPr lang="ru-RU" sz="2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 та  </a:t>
            </a:r>
            <a:r>
              <a:rPr lang="ru-RU" sz="2200" b="1" i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тарткалап</a:t>
            </a:r>
            <a:r>
              <a:rPr lang="ru-RU" sz="2200" b="1" i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  <a:cs typeface="Calibri" pitchFamily="34" charset="0"/>
              </a:rPr>
              <a:t>…</a:t>
            </a:r>
            <a:endParaRPr lang="ru-RU" sz="2200" b="1" i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Tat" pitchFamily="34" charset="-52"/>
              <a:cs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0" y="214290"/>
            <a:ext cx="27432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smtClean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1907нче ел, </a:t>
            </a:r>
            <a:r>
              <a:rPr lang="ru-RU" sz="2200" b="1" err="1" smtClean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кљз</a:t>
            </a:r>
            <a:r>
              <a:rPr lang="ru-RU" sz="2200" b="1" smtClean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.</a:t>
            </a:r>
            <a:endParaRPr lang="ru-RU" sz="2200" b="1">
              <a:solidFill>
                <a:schemeClr val="accent1">
                  <a:lumMod val="75000"/>
                </a:schemeClr>
              </a:solidFill>
              <a:latin typeface="Arial Tat" pitchFamily="34" charset="-52"/>
            </a:endParaRPr>
          </a:p>
        </p:txBody>
      </p:sp>
      <p:pic>
        <p:nvPicPr>
          <p:cNvPr id="9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1993457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8903" y="0"/>
            <a:ext cx="9235282" cy="6858002"/>
          </a:xfrm>
          <a:prstGeom prst="rect">
            <a:avLst/>
          </a:prstGeom>
          <a:noFill/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214290"/>
            <a:ext cx="8686800" cy="651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7" name="Picture 4" descr="Изображение 01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50"/>
          <a:stretch/>
        </p:blipFill>
        <p:spPr bwMode="auto">
          <a:xfrm>
            <a:off x="838200" y="4304881"/>
            <a:ext cx="1621221" cy="242450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263896" y="214290"/>
            <a:ext cx="788010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И Казан! Д</a:t>
            </a:r>
            <a:r>
              <a:rPr lang="tt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ә</a:t>
            </a:r>
            <a:r>
              <a:rPr lang="ru-RU" sz="2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ртле</a:t>
            </a:r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 Казан! Мо</a:t>
            </a:r>
            <a:r>
              <a:rPr lang="tt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ң</a:t>
            </a:r>
            <a:r>
              <a:rPr lang="ru-RU" sz="2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лы</a:t>
            </a:r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 Казан! </a:t>
            </a:r>
            <a:r>
              <a:rPr lang="ru-RU" sz="2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Нурлы</a:t>
            </a:r>
            <a:r>
              <a:rPr lang="ru-RU" sz="2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cs typeface="Calibri" pitchFamily="34" charset="0"/>
              </a:rPr>
              <a:t> Казан!</a:t>
            </a:r>
          </a:p>
        </p:txBody>
      </p:sp>
      <p:pic>
        <p:nvPicPr>
          <p:cNvPr id="9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52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054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45641" y="0"/>
            <a:ext cx="9235282" cy="6858002"/>
          </a:xfrm>
          <a:prstGeom prst="rect">
            <a:avLst/>
          </a:prstGeom>
          <a:noFill/>
        </p:spPr>
      </p:pic>
      <p:pic>
        <p:nvPicPr>
          <p:cNvPr id="35842" name="Picture 4" descr="Изображение 02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584" y="3429001"/>
            <a:ext cx="4208928" cy="3156696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Копия Изображение 02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3609" y="265184"/>
            <a:ext cx="4408597" cy="3163817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844" name="Прямоугольник 1"/>
          <p:cNvSpPr>
            <a:spLocks noChangeArrowheads="1"/>
          </p:cNvSpPr>
          <p:nvPr/>
        </p:nvSpPr>
        <p:spPr bwMode="auto">
          <a:xfrm rot="10800000" flipV="1">
            <a:off x="990600" y="698781"/>
            <a:ext cx="3581400" cy="2400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t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Мәскәү һәм Татарстан урамнарының күренеше. </a:t>
            </a:r>
            <a:endParaRPr lang="tt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Tat" pitchFamily="34" charset="-52"/>
            </a:endParaRPr>
          </a:p>
          <a:p>
            <a:pPr algn="ctr">
              <a:spcBef>
                <a:spcPct val="50000"/>
              </a:spcBef>
            </a:pPr>
            <a:r>
              <a:rPr lang="en-US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 </a:t>
            </a:r>
            <a:r>
              <a:rPr lang="en-US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XX </a:t>
            </a:r>
            <a:r>
              <a:rPr lang="tt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гасыр башында бу </a:t>
            </a:r>
            <a:r>
              <a:rPr lang="tt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йортта </a:t>
            </a:r>
            <a:r>
              <a:rPr lang="tt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“Болгар” кунакханәсе булган һәм анда шул заманның  татар интеллеген</a:t>
            </a:r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ц</a:t>
            </a:r>
            <a:r>
              <a:rPr lang="tt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иясе </a:t>
            </a:r>
            <a:r>
              <a:rPr lang="tt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яшәгән.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Tat" pitchFamily="34" charset="-5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93609" y="4191000"/>
            <a:ext cx="4650391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… </a:t>
            </a:r>
            <a:r>
              <a:rPr lang="ru-RU" sz="2000" b="1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Шуны</a:t>
            </a:r>
            <a:r>
              <a:rPr lang="ru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</a:t>
            </a:r>
            <a:r>
              <a:rPr lang="ru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</a:t>
            </a: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лђкин  син  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онытма,</a:t>
            </a:r>
          </a:p>
          <a:p>
            <a:pPr algn="ctr">
              <a:defRPr/>
            </a:pP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                                          “Болгар”,</a:t>
            </a:r>
          </a:p>
          <a:p>
            <a:pPr algn="ctr">
              <a:defRPr/>
            </a:pP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Кырыгынчы  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бњлмђ </a:t>
            </a: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барлыгын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,</a:t>
            </a:r>
          </a:p>
          <a:p>
            <a:pPr algn="ctr">
              <a:defRPr/>
            </a:pP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Тукайныћ </a:t>
            </a: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 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зур,  </a:t>
            </a: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мђћге   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тере </a:t>
            </a: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 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ќаны</a:t>
            </a:r>
          </a:p>
          <a:p>
            <a:pPr algn="ctr">
              <a:defRPr/>
            </a:pP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Шунда </a:t>
            </a: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 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ята,  кара,  бар,  энем...</a:t>
            </a:r>
          </a:p>
          <a:p>
            <a:pPr algn="ctr">
              <a:defRPr/>
            </a:pPr>
            <a:endParaRPr lang="tt-RU" sz="20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Tat" pitchFamily="34" charset="-52"/>
            </a:endParaRPr>
          </a:p>
          <a:p>
            <a:pPr algn="ctr">
              <a:defRPr/>
            </a:pPr>
            <a:r>
              <a:rPr lang="tt-RU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                                      </a:t>
            </a:r>
            <a:r>
              <a:rPr lang="tt-RU" sz="16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Сибгат Хђким</a:t>
            </a:r>
            <a:endParaRPr lang="ru-RU" sz="16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24" y="198715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0"/>
            <a:ext cx="9235282" cy="6858002"/>
          </a:xfrm>
          <a:prstGeom prst="rect">
            <a:avLst/>
          </a:prstGeom>
          <a:noFill/>
        </p:spPr>
      </p:pic>
      <p:sp>
        <p:nvSpPr>
          <p:cNvPr id="36867" name="Text Box 5"/>
          <p:cNvSpPr txBox="1">
            <a:spLocks noChangeArrowheads="1"/>
          </p:cNvSpPr>
          <p:nvPr/>
        </p:nvSpPr>
        <p:spPr bwMode="auto">
          <a:xfrm>
            <a:off x="373063" y="2792413"/>
            <a:ext cx="1531937" cy="63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tt-RU" sz="1400" b="1">
                <a:solidFill>
                  <a:srgbClr val="FF3300"/>
                </a:solidFill>
                <a:latin typeface="Arial Tat" pitchFamily="34" charset="-52"/>
              </a:rPr>
              <a:t>язучы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1400" b="1">
                <a:solidFill>
                  <a:srgbClr val="FF3300"/>
                </a:solidFill>
                <a:latin typeface="Arial Tat" pitchFamily="34" charset="-52"/>
              </a:rPr>
              <a:t> Фатих Әмирхан</a:t>
            </a:r>
            <a:endParaRPr lang="ru-RU" sz="1400" b="1">
              <a:solidFill>
                <a:srgbClr val="FF3300"/>
              </a:solidFill>
              <a:latin typeface="Arial Tat" pitchFamily="34" charset="-52"/>
            </a:endParaRPr>
          </a:p>
        </p:txBody>
      </p:sp>
      <p:pic>
        <p:nvPicPr>
          <p:cNvPr id="36868" name="Picture 4" descr="Копия Изображение 02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7180" y="785449"/>
            <a:ext cx="1921286" cy="2700547"/>
          </a:xfrm>
          <a:prstGeom prst="rect">
            <a:avLst/>
          </a:prstGeom>
          <a:ln w="38100">
            <a:solidFill>
              <a:srgbClr val="0070C0"/>
            </a:solidFill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69" name="Picture 4" descr="Копия (2) Изображение 02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2"/>
          <a:stretch/>
        </p:blipFill>
        <p:spPr bwMode="auto">
          <a:xfrm>
            <a:off x="6705600" y="792826"/>
            <a:ext cx="1826577" cy="2711661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0" name="Picture 4" descr="Изображение 02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160" y="3780711"/>
            <a:ext cx="1936427" cy="2764765"/>
          </a:xfrm>
          <a:prstGeom prst="rect">
            <a:avLst/>
          </a:prstGeom>
          <a:noFill/>
          <a:ln w="38100">
            <a:solidFill>
              <a:srgbClr val="00FF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871" name="Picture 4" descr="Копия Изображение 02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1228" y="3765218"/>
            <a:ext cx="1911772" cy="2774534"/>
          </a:xfrm>
          <a:prstGeom prst="rect">
            <a:avLst/>
          </a:prstGeom>
          <a:noFill/>
          <a:ln w="381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872" name="Прямоугольник 1"/>
          <p:cNvSpPr>
            <a:spLocks noChangeArrowheads="1"/>
          </p:cNvSpPr>
          <p:nvPr/>
        </p:nvSpPr>
        <p:spPr bwMode="auto">
          <a:xfrm>
            <a:off x="4354182" y="2667000"/>
            <a:ext cx="205370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>
                <a:solidFill>
                  <a:srgbClr val="FF3300"/>
                </a:solidFill>
                <a:latin typeface="Arial Tat" pitchFamily="34" charset="-52"/>
              </a:rPr>
              <a:t>большевик– революционер </a:t>
            </a:r>
            <a:r>
              <a:rPr lang="tt-RU" sz="1600" b="1">
                <a:solidFill>
                  <a:srgbClr val="FF3300"/>
                </a:solidFill>
                <a:latin typeface="Arial Tat" pitchFamily="34" charset="-52"/>
              </a:rPr>
              <a:t>Хөсәен Ямашев</a:t>
            </a:r>
            <a:endParaRPr lang="ru-RU" sz="1600" b="1">
              <a:solidFill>
                <a:srgbClr val="FF3300"/>
              </a:solidFill>
              <a:latin typeface="Arial Tat" pitchFamily="34" charset="-52"/>
            </a:endParaRPr>
          </a:p>
        </p:txBody>
      </p:sp>
      <p:sp>
        <p:nvSpPr>
          <p:cNvPr id="36873" name="Прямоугольник 2"/>
          <p:cNvSpPr>
            <a:spLocks noChangeArrowheads="1"/>
          </p:cNvSpPr>
          <p:nvPr/>
        </p:nvSpPr>
        <p:spPr bwMode="auto">
          <a:xfrm>
            <a:off x="6705600" y="2792412"/>
            <a:ext cx="182657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t-RU" sz="1600" b="1">
                <a:solidFill>
                  <a:srgbClr val="FF3300"/>
                </a:solidFill>
                <a:latin typeface="Arial Tat" pitchFamily="34" charset="-52"/>
              </a:rPr>
              <a:t>шагыйр</a:t>
            </a:r>
            <a:r>
              <a:rPr lang="ru-RU" sz="1600" b="1">
                <a:solidFill>
                  <a:srgbClr val="FF3300"/>
                </a:solidFill>
                <a:latin typeface="Arial Tat" pitchFamily="34" charset="-52"/>
              </a:rPr>
              <a:t>ь</a:t>
            </a:r>
            <a:r>
              <a:rPr lang="tt-RU" sz="1600" b="1">
                <a:solidFill>
                  <a:srgbClr val="FF3300"/>
                </a:solidFill>
                <a:latin typeface="Arial Tat" pitchFamily="34" charset="-52"/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tt-RU" sz="1600" b="1">
                <a:solidFill>
                  <a:srgbClr val="FF3300"/>
                </a:solidFill>
                <a:latin typeface="Arial Tat" pitchFamily="34" charset="-52"/>
              </a:rPr>
              <a:t>Сәгыйт</a:t>
            </a:r>
            <a:r>
              <a:rPr lang="ru-RU" sz="1600" b="1">
                <a:solidFill>
                  <a:srgbClr val="FF3300"/>
                </a:solidFill>
                <a:latin typeface="Arial Tat" pitchFamily="34" charset="-52"/>
              </a:rPr>
              <a:t>ь</a:t>
            </a:r>
            <a:r>
              <a:rPr lang="tt-RU" sz="1600" b="1">
                <a:solidFill>
                  <a:srgbClr val="FF3300"/>
                </a:solidFill>
                <a:latin typeface="Arial Tat" pitchFamily="34" charset="-52"/>
              </a:rPr>
              <a:t> Рәмиев.</a:t>
            </a:r>
            <a:endParaRPr lang="ru-RU" sz="1600" b="1">
              <a:solidFill>
                <a:srgbClr val="FF3300"/>
              </a:solidFill>
              <a:latin typeface="Arial Tat" pitchFamily="34" charset="-52"/>
            </a:endParaRPr>
          </a:p>
        </p:txBody>
      </p:sp>
      <p:sp>
        <p:nvSpPr>
          <p:cNvPr id="36874" name="Прямоугольник 7"/>
          <p:cNvSpPr>
            <a:spLocks noChangeArrowheads="1"/>
          </p:cNvSpPr>
          <p:nvPr/>
        </p:nvSpPr>
        <p:spPr bwMode="auto">
          <a:xfrm>
            <a:off x="6705600" y="5638800"/>
            <a:ext cx="226497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t-RU" sz="1600" b="1" smtClean="0">
                <a:solidFill>
                  <a:srgbClr val="FF3300"/>
                </a:solidFill>
                <a:latin typeface="Arial Tat" pitchFamily="34" charset="-52"/>
              </a:rPr>
              <a:t>Язучы  </a:t>
            </a:r>
            <a:r>
              <a:rPr lang="tt-RU" sz="1600" b="1">
                <a:solidFill>
                  <a:srgbClr val="FF3300"/>
                </a:solidFill>
                <a:latin typeface="Arial Tat" pitchFamily="34" charset="-52"/>
              </a:rPr>
              <a:t>– револю</a:t>
            </a:r>
            <a:r>
              <a:rPr lang="ru-RU" sz="1600" b="1">
                <a:solidFill>
                  <a:srgbClr val="FF3300"/>
                </a:solidFill>
                <a:latin typeface="Arial Tat" pitchFamily="34" charset="-52"/>
              </a:rPr>
              <a:t>ц</a:t>
            </a:r>
            <a:r>
              <a:rPr lang="tt-RU" sz="1600" b="1">
                <a:solidFill>
                  <a:srgbClr val="FF3300"/>
                </a:solidFill>
                <a:latin typeface="Arial Tat" pitchFamily="34" charset="-52"/>
              </a:rPr>
              <a:t>ионер </a:t>
            </a:r>
            <a:endParaRPr lang="tt-RU" sz="1600" b="1" smtClean="0">
              <a:solidFill>
                <a:srgbClr val="FF3300"/>
              </a:solidFill>
              <a:latin typeface="Arial Tat" pitchFamily="34" charset="-52"/>
            </a:endParaRPr>
          </a:p>
          <a:p>
            <a:pPr algn="ctr">
              <a:spcBef>
                <a:spcPct val="50000"/>
              </a:spcBef>
            </a:pPr>
            <a:r>
              <a:rPr lang="tt-RU" sz="1600" b="1" smtClean="0">
                <a:solidFill>
                  <a:srgbClr val="FF3300"/>
                </a:solidFill>
                <a:latin typeface="Arial Tat" pitchFamily="34" charset="-52"/>
              </a:rPr>
              <a:t>Гафур Коләхмәтов</a:t>
            </a:r>
            <a:endParaRPr lang="ru-RU" sz="1600" b="1">
              <a:solidFill>
                <a:srgbClr val="FF3300"/>
              </a:solidFill>
              <a:latin typeface="Arial Tat" pitchFamily="34" charset="-52"/>
            </a:endParaRPr>
          </a:p>
        </p:txBody>
      </p:sp>
      <p:sp>
        <p:nvSpPr>
          <p:cNvPr id="36875" name="Прямоугольник 8"/>
          <p:cNvSpPr>
            <a:spLocks noChangeArrowheads="1"/>
          </p:cNvSpPr>
          <p:nvPr/>
        </p:nvSpPr>
        <p:spPr bwMode="auto">
          <a:xfrm>
            <a:off x="344161" y="5867399"/>
            <a:ext cx="182754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t-RU" sz="1600" b="1">
                <a:solidFill>
                  <a:srgbClr val="FF3300"/>
                </a:solidFill>
                <a:latin typeface="Arial Tat" pitchFamily="34" charset="-52"/>
              </a:rPr>
              <a:t>Драматург </a:t>
            </a:r>
            <a:endParaRPr lang="tt-RU" sz="1600" b="1" smtClean="0">
              <a:solidFill>
                <a:srgbClr val="FF3300"/>
              </a:solidFill>
              <a:latin typeface="Arial Tat" pitchFamily="34" charset="-52"/>
            </a:endParaRPr>
          </a:p>
          <a:p>
            <a:pPr algn="ctr">
              <a:spcBef>
                <a:spcPct val="50000"/>
              </a:spcBef>
            </a:pPr>
            <a:r>
              <a:rPr lang="tt-RU" sz="1600" b="1" smtClean="0">
                <a:solidFill>
                  <a:srgbClr val="FF3300"/>
                </a:solidFill>
                <a:latin typeface="Arial Tat" pitchFamily="34" charset="-52"/>
              </a:rPr>
              <a:t>Галиәсгар Камал</a:t>
            </a:r>
            <a:endParaRPr lang="ru-RU" sz="1600" b="1">
              <a:solidFill>
                <a:srgbClr val="FF3300"/>
              </a:solidFill>
              <a:latin typeface="Arial Tat" pitchFamily="34" charset="-5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5800" y="152400"/>
            <a:ext cx="7696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000" b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Tat" pitchFamily="34" charset="-52"/>
              </a:rPr>
              <a:t>Габдулла Тукайныћ гомерлек дуслары</a:t>
            </a:r>
            <a:endParaRPr lang="ru-RU" sz="2000" b="1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Arial Tat" pitchFamily="34" charset="-52"/>
            </a:endParaRPr>
          </a:p>
        </p:txBody>
      </p:sp>
      <p:pic>
        <p:nvPicPr>
          <p:cNvPr id="13" name="Picture 4" descr="Изображение 03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3791494"/>
            <a:ext cx="3657600" cy="2743200"/>
          </a:xfrm>
          <a:prstGeom prst="rect">
            <a:avLst/>
          </a:prstGeom>
          <a:ln w="1905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 rot="10800000" flipV="1">
            <a:off x="2705099" y="6172258"/>
            <a:ext cx="38481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1600" b="1">
                <a:solidFill>
                  <a:srgbClr val="FF0000"/>
                </a:solidFill>
                <a:latin typeface="Arial Tat" pitchFamily="34" charset="-52"/>
              </a:rPr>
              <a:t>Габдулла Тукай џђм “Сђйђр” труппасы</a:t>
            </a:r>
            <a:endParaRPr lang="ru-RU" sz="1600" b="1">
              <a:solidFill>
                <a:srgbClr val="FF0000"/>
              </a:solidFill>
              <a:latin typeface="Arial Tat" pitchFamily="34" charset="-52"/>
            </a:endParaRPr>
          </a:p>
        </p:txBody>
      </p:sp>
      <p:pic>
        <p:nvPicPr>
          <p:cNvPr id="15" name="Picture 4" descr="Изображение 03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66" y="979366"/>
            <a:ext cx="3303377" cy="2477533"/>
          </a:xfrm>
          <a:prstGeom prst="rect">
            <a:avLst/>
          </a:prstGeom>
          <a:ln w="190500" cap="sq">
            <a:solidFill>
              <a:schemeClr val="accent1">
                <a:lumMod val="20000"/>
                <a:lumOff val="8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38200" y="3064875"/>
            <a:ext cx="29718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1600" b="1">
                <a:solidFill>
                  <a:srgbClr val="FF0000"/>
                </a:solidFill>
                <a:latin typeface="Arial Tat" pitchFamily="34" charset="-52"/>
              </a:rPr>
              <a:t>Г.Тукай џђм Ф.Ђмирхан</a:t>
            </a:r>
            <a:endParaRPr lang="ru-RU" sz="1600" b="1">
              <a:solidFill>
                <a:srgbClr val="FF0000"/>
              </a:solidFill>
              <a:latin typeface="Arial Tat" pitchFamily="34" charset="-52"/>
            </a:endParaRPr>
          </a:p>
        </p:txBody>
      </p:sp>
      <p:pic>
        <p:nvPicPr>
          <p:cNvPr id="17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81104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0"/>
            <a:ext cx="9235282" cy="6858002"/>
          </a:xfrm>
          <a:prstGeom prst="rect">
            <a:avLst/>
          </a:prstGeom>
          <a:noFill/>
        </p:spPr>
      </p:pic>
      <p:sp>
        <p:nvSpPr>
          <p:cNvPr id="49155" name="Text Box 5"/>
          <p:cNvSpPr txBox="1">
            <a:spLocks noChangeArrowheads="1"/>
          </p:cNvSpPr>
          <p:nvPr/>
        </p:nvSpPr>
        <p:spPr bwMode="auto">
          <a:xfrm>
            <a:off x="1066800" y="3707309"/>
            <a:ext cx="36576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600" i="1">
              <a:solidFill>
                <a:srgbClr val="FF3300"/>
              </a:solidFill>
            </a:endParaRPr>
          </a:p>
        </p:txBody>
      </p:sp>
      <p:pic>
        <p:nvPicPr>
          <p:cNvPr id="4" name="Picture 4" descr="Изображение 04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" t="15451" r="6311" b="6771"/>
          <a:stretch/>
        </p:blipFill>
        <p:spPr bwMode="auto">
          <a:xfrm>
            <a:off x="342177" y="2800415"/>
            <a:ext cx="4378618" cy="408671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 rot="10144017" flipV="1">
            <a:off x="24551" y="3517179"/>
            <a:ext cx="4175909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t-RU" sz="2200" b="1" smtClean="0">
                <a:solidFill>
                  <a:srgbClr val="0070C0"/>
                </a:solidFill>
                <a:latin typeface="Arial Tat" pitchFamily="34" charset="-52"/>
              </a:rPr>
              <a:t>1909 ел, “Исемдә калганнар” дигән автобиографик повест</a:t>
            </a:r>
            <a:r>
              <a:rPr lang="ru-RU" sz="2200" b="1" err="1" smtClean="0">
                <a:solidFill>
                  <a:srgbClr val="0070C0"/>
                </a:solidFill>
                <a:latin typeface="Arial Tat" pitchFamily="34" charset="-52"/>
              </a:rPr>
              <a:t>ь</a:t>
            </a:r>
            <a:r>
              <a:rPr lang="tt-RU" sz="2200" b="1" smtClean="0">
                <a:solidFill>
                  <a:srgbClr val="0070C0"/>
                </a:solidFill>
                <a:latin typeface="Arial Tat" pitchFamily="34" charset="-52"/>
              </a:rPr>
              <a:t>ның беренче битләре</a:t>
            </a:r>
            <a:endParaRPr lang="ru-RU" sz="2200" b="1">
              <a:solidFill>
                <a:srgbClr val="0070C0"/>
              </a:solidFill>
              <a:latin typeface="Arial Tat" pitchFamily="34" charset="-52"/>
            </a:endParaRPr>
          </a:p>
        </p:txBody>
      </p:sp>
      <p:pic>
        <p:nvPicPr>
          <p:cNvPr id="7" name="Picture 4" descr="Изображение 03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9965" y="3270343"/>
            <a:ext cx="4248276" cy="3186207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-91282" y="5426491"/>
            <a:ext cx="925724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t-RU" sz="22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Тукай сабый вакытыннан ук халык җырларын </a:t>
            </a:r>
            <a:r>
              <a:rPr lang="tt-RU" sz="22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ярата</a:t>
            </a:r>
            <a:r>
              <a:rPr lang="tt-RU" sz="22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, аларны </a:t>
            </a:r>
            <a:r>
              <a:rPr lang="tt-RU" sz="22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хәтеренә сеңдерә</a:t>
            </a:r>
            <a:r>
              <a:rPr lang="tt-RU" sz="22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, язып бара. </a:t>
            </a:r>
            <a:r>
              <a:rPr lang="tt-RU" sz="22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1910 </a:t>
            </a:r>
            <a:r>
              <a:rPr lang="tt-RU" sz="22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елда ул “Шүрәле” псевдонимы белән “Халык моңнары” </a:t>
            </a:r>
            <a:r>
              <a:rPr lang="tt-RU" sz="22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исемендә </a:t>
            </a:r>
            <a:r>
              <a:rPr lang="tt-RU" sz="22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татар халык җырлары җыентыгын бастыра</a:t>
            </a:r>
            <a:r>
              <a:rPr lang="tt-RU" sz="22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. </a:t>
            </a:r>
            <a:r>
              <a:rPr lang="tt-RU" sz="22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Анда 28 җыр язылган.</a:t>
            </a:r>
            <a:endParaRPr lang="ru-RU" sz="22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pic>
        <p:nvPicPr>
          <p:cNvPr id="9" name="Picture 4" descr="Изображение 02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-38339"/>
            <a:ext cx="4914768" cy="3454106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 rot="9637835" flipV="1">
            <a:off x="162214" y="1184929"/>
            <a:ext cx="209457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20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latin typeface="Arial Tat" pitchFamily="34" charset="-52"/>
              </a:rPr>
              <a:t>1908нче ел</a:t>
            </a:r>
          </a:p>
        </p:txBody>
      </p:sp>
      <p:pic>
        <p:nvPicPr>
          <p:cNvPr id="11" name="Picture 4" descr="Изображение 02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8876" y="-38339"/>
            <a:ext cx="2128855" cy="347533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416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nachtRitter\Desktop\картиноч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5"/>
            <a:ext cx="9144000" cy="6829425"/>
          </a:xfrm>
          <a:prstGeom prst="rect">
            <a:avLst/>
          </a:prstGeom>
          <a:noFill/>
        </p:spPr>
      </p:pic>
      <p:pic>
        <p:nvPicPr>
          <p:cNvPr id="7" name="Picture 2" descr="http://pptgeo.3dn.ru/Templ/Prew/Nature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-1"/>
            <a:ext cx="9235281" cy="6858001"/>
          </a:xfrm>
          <a:prstGeom prst="rect">
            <a:avLst/>
          </a:prstGeom>
          <a:noFill/>
        </p:spPr>
      </p:pic>
      <p:pic>
        <p:nvPicPr>
          <p:cNvPr id="5" name="Picture 4" descr="Изображени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342697"/>
            <a:ext cx="3992496" cy="5029200"/>
          </a:xfrm>
          <a:prstGeom prst="rect">
            <a:avLst/>
          </a:prstGeom>
          <a:ln w="57150">
            <a:solidFill>
              <a:srgbClr val="008000"/>
            </a:solidFill>
            <a:miter lim="800000"/>
            <a:headEnd/>
            <a:tailEnd/>
          </a:ln>
          <a:effectLst>
            <a:innerShdw blurRad="76200">
              <a:srgbClr val="000000"/>
            </a:inn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62401" y="1214422"/>
            <a:ext cx="50292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...Һәрчак безнең</a:t>
            </a:r>
          </a:p>
          <a:p>
            <a:pPr algn="ctr"/>
            <a:r>
              <a:rPr lang="tt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белән</a:t>
            </a:r>
          </a:p>
          <a:p>
            <a:pPr algn="ctr"/>
            <a:r>
              <a:rPr lang="tt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бергә </a:t>
            </a:r>
            <a:r>
              <a:rPr lang="tt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-</a:t>
            </a:r>
          </a:p>
          <a:p>
            <a:pPr algn="ctr"/>
            <a:r>
              <a:rPr lang="tt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Безнең</a:t>
            </a:r>
          </a:p>
          <a:p>
            <a:pPr algn="ctr"/>
            <a:r>
              <a:rPr lang="tt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</a:t>
            </a:r>
            <a:r>
              <a:rPr lang="tt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замандаш </a:t>
            </a:r>
            <a:endParaRPr lang="tt-RU" sz="32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algn="ctr"/>
            <a:r>
              <a:rPr lang="tt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Тукай...</a:t>
            </a:r>
          </a:p>
          <a:p>
            <a:pPr algn="ctr"/>
            <a:endParaRPr lang="tt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algn="ctr"/>
            <a:r>
              <a:rPr lang="tt-RU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                                       </a:t>
            </a:r>
            <a:r>
              <a:rPr lang="tt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Әхмәт Ерикәй</a:t>
            </a:r>
          </a:p>
          <a:p>
            <a:pPr algn="ctr"/>
            <a:endParaRPr lang="tt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algn="ctr"/>
            <a:endParaRPr lang="tt-RU" sz="2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  <a:p>
            <a:pPr algn="ctr"/>
            <a:r>
              <a:rPr lang="tt-RU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   (Бөек  Г. Тукайның  125 - еллыгына)</a:t>
            </a:r>
            <a:endParaRPr lang="ru-RU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3809998" y="5387244"/>
            <a:ext cx="259080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tt-RU" b="1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Tat" pitchFamily="34" charset="-52"/>
            </a:endParaRPr>
          </a:p>
          <a:p>
            <a:pPr algn="ctr">
              <a:defRPr/>
            </a:pPr>
            <a:endParaRPr lang="tt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Tat" pitchFamily="34" charset="-52"/>
            </a:endParaRPr>
          </a:p>
          <a:p>
            <a:pPr algn="ctr">
              <a:defRPr/>
            </a:pPr>
            <a:endParaRPr lang="tt-RU" b="1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Tat" pitchFamily="34" charset="-52"/>
            </a:endParaRPr>
          </a:p>
          <a:p>
            <a:pPr algn="ctr">
              <a:defRPr/>
            </a:pPr>
            <a:endParaRPr lang="tt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Tat" pitchFamily="34" charset="-52"/>
            </a:endParaRPr>
          </a:p>
        </p:txBody>
      </p:sp>
      <p:pic>
        <p:nvPicPr>
          <p:cNvPr id="8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73342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0"/>
            <a:ext cx="9235282" cy="6858002"/>
          </a:xfrm>
          <a:prstGeom prst="rect">
            <a:avLst/>
          </a:prstGeom>
          <a:noFill/>
        </p:spPr>
      </p:pic>
      <p:pic>
        <p:nvPicPr>
          <p:cNvPr id="39938" name="Picture 4" descr="Изображение 03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81000"/>
            <a:ext cx="1752600" cy="2994714"/>
          </a:xfrm>
          <a:prstGeom prst="rect">
            <a:avLst/>
          </a:prstGeom>
          <a:ln w="190500" cap="sq">
            <a:solidFill>
              <a:schemeClr val="accent3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67200" y="2895600"/>
            <a:ext cx="121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b="1" smtClean="0">
                <a:solidFill>
                  <a:srgbClr val="FF3300"/>
                </a:solidFill>
                <a:latin typeface="Arial Tat" pitchFamily="34" charset="-52"/>
              </a:rPr>
              <a:t>1908 ел </a:t>
            </a:r>
            <a:endParaRPr lang="ru-RU" b="1">
              <a:latin typeface="Arial Tat" pitchFamily="34" charset="-52"/>
            </a:endParaRPr>
          </a:p>
        </p:txBody>
      </p:sp>
      <p:pic>
        <p:nvPicPr>
          <p:cNvPr id="5" name="Picture 4" descr="Изображение 03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657600"/>
            <a:ext cx="2209800" cy="2964265"/>
          </a:xfrm>
          <a:prstGeom prst="rect">
            <a:avLst/>
          </a:prstGeom>
          <a:ln w="1905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Изображение 039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657600"/>
            <a:ext cx="2362200" cy="2952750"/>
          </a:xfrm>
          <a:prstGeom prst="rect">
            <a:avLst/>
          </a:prstGeom>
          <a:ln w="190500" cap="sq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Изображение 04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81000"/>
            <a:ext cx="2377440" cy="2971800"/>
          </a:xfrm>
          <a:prstGeom prst="rect">
            <a:avLst/>
          </a:prstGeom>
          <a:ln w="190500" cap="sq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Изображение 04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581400"/>
            <a:ext cx="1943100" cy="3015155"/>
          </a:xfrm>
          <a:prstGeom prst="rect">
            <a:avLst/>
          </a:prstGeom>
          <a:ln w="190500" cap="sq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7315200" y="2895600"/>
            <a:ext cx="1219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b="1" smtClean="0">
                <a:solidFill>
                  <a:srgbClr val="FF0000"/>
                </a:solidFill>
                <a:latin typeface="Arial Tat" pitchFamily="34" charset="-52"/>
              </a:rPr>
              <a:t>1911 ел</a:t>
            </a:r>
            <a:endParaRPr lang="ru-RU" b="1">
              <a:solidFill>
                <a:srgbClr val="FF0000"/>
              </a:solidFill>
              <a:latin typeface="Arial Tat" pitchFamily="34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42844" y="1214422"/>
            <a:ext cx="343855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Төрле</a:t>
            </a:r>
            <a:r>
              <a:rPr lang="ru-RU" sz="22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</a:t>
            </a:r>
          </a:p>
          <a:p>
            <a:pPr algn="ctr"/>
            <a:r>
              <a:rPr lang="ru-RU" sz="2200" b="1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еллардагы</a:t>
            </a:r>
            <a:r>
              <a:rPr lang="ru-RU" sz="22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 </a:t>
            </a:r>
            <a:r>
              <a:rPr lang="ru-RU" sz="2200" b="1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</a:rPr>
              <a:t>фотолар</a:t>
            </a:r>
            <a:endParaRPr lang="ru-RU" sz="22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19200" y="6096000"/>
            <a:ext cx="1600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smtClean="0">
                <a:solidFill>
                  <a:schemeClr val="accent6">
                    <a:lumMod val="75000"/>
                  </a:schemeClr>
                </a:solidFill>
                <a:latin typeface="Arial Tat" pitchFamily="34" charset="-52"/>
              </a:rPr>
              <a:t>1912нче ел</a:t>
            </a:r>
            <a:endParaRPr lang="ru-RU" b="1">
              <a:solidFill>
                <a:schemeClr val="accent6">
                  <a:lumMod val="75000"/>
                </a:schemeClr>
              </a:solidFill>
              <a:latin typeface="Arial Tat" pitchFamily="34" charset="-52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267200" y="6096000"/>
            <a:ext cx="16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mtClean="0">
                <a:solidFill>
                  <a:schemeClr val="accent6">
                    <a:lumMod val="75000"/>
                  </a:schemeClr>
                </a:solidFill>
                <a:latin typeface="Arial Tat" pitchFamily="34" charset="-52"/>
              </a:rPr>
              <a:t>1912нче ел</a:t>
            </a:r>
            <a:endParaRPr lang="ru-RU" b="1">
              <a:solidFill>
                <a:schemeClr val="accent6">
                  <a:lumMod val="75000"/>
                </a:schemeClr>
              </a:solidFill>
              <a:latin typeface="Arial Tat" pitchFamily="34" charset="-52"/>
            </a:endParaRPr>
          </a:p>
        </p:txBody>
      </p:sp>
      <p:sp>
        <p:nvSpPr>
          <p:cNvPr id="17" name="Прямоугольник 16"/>
          <p:cNvSpPr/>
          <p:nvPr/>
        </p:nvSpPr>
        <p:spPr>
          <a:xfrm rot="10800000" flipV="1">
            <a:off x="6934200" y="6029642"/>
            <a:ext cx="160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smtClean="0">
                <a:solidFill>
                  <a:schemeClr val="accent6">
                    <a:lumMod val="75000"/>
                  </a:schemeClr>
                </a:solidFill>
                <a:latin typeface="Arial Tat" pitchFamily="34" charset="-52"/>
              </a:rPr>
              <a:t>1912нче ел</a:t>
            </a:r>
            <a:endParaRPr lang="ru-RU" b="1">
              <a:solidFill>
                <a:schemeClr val="accent6">
                  <a:lumMod val="75000"/>
                </a:schemeClr>
              </a:solidFill>
              <a:latin typeface="Arial Tat" pitchFamily="34" charset="-52"/>
            </a:endParaRPr>
          </a:p>
        </p:txBody>
      </p:sp>
      <p:pic>
        <p:nvPicPr>
          <p:cNvPr id="18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1268" name="Picture 4" descr="C:\Documents and Settings\Люция\Рабочий стол\дорога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819401" y="662464"/>
            <a:ext cx="1295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ru-RU" b="1" err="1">
                <a:solidFill>
                  <a:srgbClr val="800080"/>
                </a:solidFill>
                <a:latin typeface="Arial Tat" pitchFamily="34" charset="-52"/>
              </a:rPr>
              <a:t>Әстерхан</a:t>
            </a:r>
            <a:endParaRPr lang="ru-RU" b="1">
              <a:solidFill>
                <a:srgbClr val="800080"/>
              </a:solidFill>
              <a:latin typeface="Arial Tat" pitchFamily="34" charset="-52"/>
            </a:endParaRPr>
          </a:p>
        </p:txBody>
      </p:sp>
      <p:pic>
        <p:nvPicPr>
          <p:cNvPr id="11267" name="Picture 3" descr="C:\Documents and Settings\Люция\Рабочий стол\лавра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3" t="4387" r="3787" b="9008"/>
          <a:stretch/>
        </p:blipFill>
        <p:spPr bwMode="auto">
          <a:xfrm>
            <a:off x="6235631" y="4623269"/>
            <a:ext cx="2892603" cy="2108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7" name="Picture 40" descr="уф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963" y="3200400"/>
            <a:ext cx="2659742" cy="19945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1266" name="Picture 2" descr="C:\Documents and Settings\Люция\Рабочий стол\петер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0" t="4272" r="3246" b="4835"/>
          <a:stretch/>
        </p:blipFill>
        <p:spPr bwMode="auto">
          <a:xfrm>
            <a:off x="1794023" y="1624618"/>
            <a:ext cx="2805563" cy="20847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2" name="Picture 38" descr="астрахань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86" y="83637"/>
            <a:ext cx="2670945" cy="20034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40000"/>
                <a:lumOff val="6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TextBox 9"/>
          <p:cNvSpPr txBox="1"/>
          <p:nvPr/>
        </p:nvSpPr>
        <p:spPr>
          <a:xfrm>
            <a:off x="4724400" y="2087135"/>
            <a:ext cx="2057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b="1" smtClean="0">
                <a:solidFill>
                  <a:srgbClr val="FFFF00"/>
                </a:solidFill>
                <a:latin typeface="Arial Tat" pitchFamily="34" charset="-52"/>
              </a:rPr>
              <a:t>Петербург</a:t>
            </a:r>
            <a:endParaRPr lang="ru-RU" b="1">
              <a:solidFill>
                <a:srgbClr val="FFFF00"/>
              </a:solidFill>
              <a:latin typeface="Arial Tat" pitchFamily="34" charset="-5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19401" y="4197670"/>
            <a:ext cx="9905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b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Arial Tat" pitchFamily="34" charset="-52"/>
              </a:rPr>
              <a:t>Уфа</a:t>
            </a:r>
            <a:endParaRPr lang="ru-RU" b="1">
              <a:solidFill>
                <a:schemeClr val="accent3">
                  <a:lumMod val="60000"/>
                  <a:lumOff val="40000"/>
                </a:schemeClr>
              </a:solidFill>
              <a:latin typeface="Arial Tat" pitchFamily="34" charset="-5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53000" y="5677439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b="1" smtClean="0">
                <a:solidFill>
                  <a:schemeClr val="accent4">
                    <a:lumMod val="40000"/>
                    <a:lumOff val="60000"/>
                  </a:schemeClr>
                </a:solidFill>
                <a:latin typeface="Arial Tat" pitchFamily="34" charset="-52"/>
              </a:rPr>
              <a:t>Троицк</a:t>
            </a:r>
            <a:endParaRPr lang="ru-RU" b="1">
              <a:solidFill>
                <a:schemeClr val="accent4">
                  <a:lumMod val="40000"/>
                  <a:lumOff val="60000"/>
                </a:schemeClr>
              </a:solidFill>
              <a:latin typeface="Arial Tat" pitchFamily="34" charset="-5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29200" y="83637"/>
            <a:ext cx="409903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200" b="1" smtClean="0">
                <a:solidFill>
                  <a:srgbClr val="C00000"/>
                </a:solidFill>
                <a:latin typeface="+mn-lt"/>
              </a:rPr>
              <a:t>1911</a:t>
            </a:r>
            <a:r>
              <a:rPr lang="ru-RU" sz="2200" b="1" smtClean="0">
                <a:solidFill>
                  <a:srgbClr val="C00000"/>
                </a:solidFill>
                <a:latin typeface="+mn-lt"/>
              </a:rPr>
              <a:t>-</a:t>
            </a:r>
            <a:r>
              <a:rPr lang="tt-RU" sz="2200" b="1" smtClean="0">
                <a:solidFill>
                  <a:srgbClr val="C00000"/>
                </a:solidFill>
                <a:latin typeface="+mn-lt"/>
              </a:rPr>
              <a:t>1912нче еллар</a:t>
            </a:r>
            <a:endParaRPr lang="ru-RU" sz="2200" b="1">
              <a:solidFill>
                <a:srgbClr val="C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65955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0"/>
            <a:ext cx="9235282" cy="6858002"/>
          </a:xfrm>
          <a:prstGeom prst="rect">
            <a:avLst/>
          </a:prstGeom>
          <a:noFill/>
        </p:spPr>
      </p:pic>
      <p:pic>
        <p:nvPicPr>
          <p:cNvPr id="56322" name="Picture 4" descr="Копия Изображение 04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6" b="3568"/>
          <a:stretch/>
        </p:blipFill>
        <p:spPr bwMode="auto">
          <a:xfrm>
            <a:off x="0" y="587165"/>
            <a:ext cx="9144000" cy="6488668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70488" y="173808"/>
            <a:ext cx="7744912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t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Tat" pitchFamily="34" charset="-52"/>
              </a:rPr>
              <a:t>Тукай Клячкин шифаханәсендә.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Tat" pitchFamily="34" charset="-52"/>
              </a:rPr>
              <a:t>1913 ел, 14 (1) апрелендә төшерелгән фоторәсем</a:t>
            </a:r>
            <a:r>
              <a:rPr lang="tt-RU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 Tat" pitchFamily="34" charset="-52"/>
              </a:rPr>
              <a:t>.</a:t>
            </a:r>
            <a:endParaRPr lang="ru-RU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Arial Tat" pitchFamily="34" charset="-52"/>
            </a:endParaRPr>
          </a:p>
        </p:txBody>
      </p:sp>
      <p:pic>
        <p:nvPicPr>
          <p:cNvPr id="5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173808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Изображение 04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378" y="1437051"/>
            <a:ext cx="3840036" cy="3983899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638800" y="2819400"/>
            <a:ext cx="3276600" cy="4122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Тљн  иде, моћнар  белђн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Чиртеп  сазын  ул ќырлады,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Моћ белђн, хђсрђт белђн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Тулган иде бар ќырлары.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Тыћлады урман вђ таулар,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Тыћлады ай, йолдызы...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Шул моћыннан уйга калды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Ќир кызы џђм књк кызы.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Атты таћ ђкрен генђ џђм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Сњнде йолдыз, сњнде ай...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Шул матур йолдыз белђн</a:t>
            </a:r>
          </a:p>
          <a:p>
            <a:pPr algn="ctr"/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Ђкрен генђ сњнде Тукай.</a:t>
            </a:r>
          </a:p>
          <a:p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                           </a:t>
            </a:r>
          </a:p>
          <a:p>
            <a:r>
              <a:rPr lang="tt-RU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                      Шамун Фидаи</a:t>
            </a:r>
            <a:endParaRPr lang="ru-RU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Tat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676400" y="173808"/>
            <a:ext cx="6324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t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Татар халкының бөек шагыйре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Габдулла Тукай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1913 елның 15 (2) апрелендә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кичке 8 сәгат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ь</a:t>
            </a:r>
            <a:r>
              <a:rPr lang="tt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15 минутта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күзләрен мәңгегә йома. 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4" name="Picture 4" descr="Изображение 05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86050"/>
            <a:ext cx="5562600" cy="417195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91000" y="6159043"/>
            <a:ext cx="49530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t-RU" sz="2200" b="1" smtClean="0">
                <a:solidFill>
                  <a:srgbClr val="002060"/>
                </a:solidFill>
              </a:rPr>
              <a:t>Казан, 1913 елның 17 (4) апреле.</a:t>
            </a:r>
            <a:endParaRPr lang="ru-RU" sz="2200" b="1">
              <a:solidFill>
                <a:srgbClr val="002060"/>
              </a:solidFill>
            </a:endParaRPr>
          </a:p>
        </p:txBody>
      </p:sp>
      <p:pic>
        <p:nvPicPr>
          <p:cNvPr id="7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96" y="173808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2186" y="5665"/>
            <a:ext cx="9119316" cy="6959278"/>
          </a:xfrm>
          <a:prstGeom prst="rect">
            <a:avLst/>
          </a:prstGeom>
          <a:noFill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 r="7438"/>
          <a:stretch>
            <a:fillRect/>
          </a:stretch>
        </p:blipFill>
        <p:spPr bwMode="auto">
          <a:xfrm>
            <a:off x="142364" y="207394"/>
            <a:ext cx="4565223" cy="66506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191000" y="2564989"/>
            <a:ext cx="4952999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tt-RU">
              <a:latin typeface="Arial Tat" pitchFamily="34" charset="-52"/>
            </a:endParaRPr>
          </a:p>
          <a:p>
            <a:pPr algn="ctr"/>
            <a:endParaRPr lang="tt-RU" sz="2800" b="1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Tat" pitchFamily="34" charset="-52"/>
            </a:endParaRPr>
          </a:p>
          <a:p>
            <a:pPr algn="ctr"/>
            <a:r>
              <a:rPr lang="tt-RU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Татар </a:t>
            </a:r>
            <a:r>
              <a:rPr lang="tt-RU" sz="28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зиратында Тукай </a:t>
            </a:r>
            <a:endParaRPr lang="tt-RU" sz="2800" b="1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Tat" pitchFamily="34" charset="-52"/>
            </a:endParaRPr>
          </a:p>
          <a:p>
            <a:pPr algn="ctr"/>
            <a:r>
              <a:rPr lang="tt-RU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ята</a:t>
            </a:r>
            <a:r>
              <a:rPr lang="tt-RU" sz="28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.</a:t>
            </a:r>
          </a:p>
          <a:p>
            <a:pPr algn="ctr"/>
            <a:r>
              <a:rPr lang="tt-RU" sz="28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Кара </a:t>
            </a:r>
            <a:r>
              <a:rPr lang="tt-RU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 мђрмђр </a:t>
            </a:r>
            <a:r>
              <a:rPr lang="tt-RU" sz="28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ташы Тукайныћ.</a:t>
            </a:r>
          </a:p>
          <a:p>
            <a:pPr algn="ctr"/>
            <a:r>
              <a:rPr lang="tt-RU" sz="2800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Ђйлђнђм дђ килђм шул кабергђ</a:t>
            </a:r>
            <a:r>
              <a:rPr lang="tt-RU" sz="2800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...</a:t>
            </a:r>
          </a:p>
          <a:p>
            <a:pPr algn="ctr"/>
            <a:endParaRPr lang="tt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Tat" pitchFamily="34" charset="-52"/>
            </a:endParaRPr>
          </a:p>
          <a:p>
            <a:pPr algn="ctr"/>
            <a:r>
              <a:rPr lang="tt-RU" b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                                              Марс </a:t>
            </a:r>
            <a:r>
              <a:rPr lang="tt-RU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Шабаев</a:t>
            </a:r>
          </a:p>
          <a:p>
            <a:pPr algn="ctr"/>
            <a:endParaRPr lang="tt-RU">
              <a:latin typeface="Arial Tat" pitchFamily="34" charset="-52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85" y="22729"/>
            <a:ext cx="4419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>
              <a:latin typeface="Arial Tat" pitchFamily="34" charset="-52"/>
            </a:endParaRPr>
          </a:p>
        </p:txBody>
      </p:sp>
      <p:sp>
        <p:nvSpPr>
          <p:cNvPr id="6" name="Облако 5"/>
          <p:cNvSpPr/>
          <p:nvPr/>
        </p:nvSpPr>
        <p:spPr>
          <a:xfrm rot="20842780">
            <a:off x="3487327" y="285216"/>
            <a:ext cx="4866207" cy="1769541"/>
          </a:xfrm>
          <a:prstGeom prst="cloud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isometricOffAxis1Right"/>
              <a:lightRig rig="threePt" dir="t"/>
            </a:scene3d>
          </a:bodyPr>
          <a:lstStyle/>
          <a:p>
            <a:pPr algn="ctr"/>
            <a:r>
              <a:rPr lang="tt-RU" sz="1600" smtClean="0">
                <a:solidFill>
                  <a:srgbClr val="00B050"/>
                </a:solidFill>
                <a:latin typeface="Arial Tat" pitchFamily="34" charset="-52"/>
              </a:rPr>
              <a:t>...</a:t>
            </a:r>
            <a:r>
              <a:rPr lang="tt-RU" sz="1600" b="1" smtClean="0">
                <a:solidFill>
                  <a:srgbClr val="00B050"/>
                </a:solidFill>
                <a:latin typeface="Arial Tat" pitchFamily="34" charset="-52"/>
              </a:rPr>
              <a:t>Без </a:t>
            </a:r>
            <a:r>
              <a:rPr lang="tt-RU" sz="1600" b="1">
                <a:solidFill>
                  <a:srgbClr val="00B050"/>
                </a:solidFill>
                <a:latin typeface="Arial Tat" pitchFamily="34" charset="-52"/>
              </a:rPr>
              <a:t>китђбез,</a:t>
            </a:r>
          </a:p>
          <a:p>
            <a:pPr algn="ctr"/>
            <a:r>
              <a:rPr lang="tt-RU" sz="1600" b="1" smtClean="0">
                <a:solidFill>
                  <a:srgbClr val="00B050"/>
                </a:solidFill>
                <a:latin typeface="Arial Tat" pitchFamily="34" charset="-52"/>
              </a:rPr>
              <a:t>Сез </a:t>
            </a:r>
            <a:r>
              <a:rPr lang="tt-RU" sz="1600" b="1">
                <a:solidFill>
                  <a:srgbClr val="00B050"/>
                </a:solidFill>
                <a:latin typeface="Arial Tat" pitchFamily="34" charset="-52"/>
              </a:rPr>
              <a:t>каласыз дип ќырлармын,</a:t>
            </a:r>
          </a:p>
          <a:p>
            <a:pPr algn="ctr"/>
            <a:r>
              <a:rPr lang="tt-RU" sz="1600" b="1">
                <a:solidFill>
                  <a:srgbClr val="00B050"/>
                </a:solidFill>
                <a:latin typeface="Arial Tat" pitchFamily="34" charset="-52"/>
              </a:rPr>
              <a:t>Ќђсадемне туфрак белђн књмгђндђ </a:t>
            </a:r>
            <a:r>
              <a:rPr lang="tt-RU" sz="1600" b="1" smtClean="0">
                <a:solidFill>
                  <a:srgbClr val="00B050"/>
                </a:solidFill>
                <a:latin typeface="Arial Tat" pitchFamily="34" charset="-52"/>
              </a:rPr>
              <a:t>дђ...</a:t>
            </a:r>
            <a:endParaRPr lang="tt-RU" sz="1600" b="1">
              <a:solidFill>
                <a:srgbClr val="00B050"/>
              </a:solidFill>
              <a:latin typeface="Arial Tat" pitchFamily="34" charset="-52"/>
            </a:endParaRPr>
          </a:p>
          <a:p>
            <a:r>
              <a:rPr lang="tt-RU" sz="1600" b="1" smtClean="0">
                <a:solidFill>
                  <a:srgbClr val="00B050"/>
                </a:solidFill>
                <a:latin typeface="Arial Tat" pitchFamily="34" charset="-52"/>
              </a:rPr>
              <a:t>                        Габдулла </a:t>
            </a:r>
            <a:r>
              <a:rPr lang="tt-RU" sz="1600" b="1">
                <a:solidFill>
                  <a:srgbClr val="00B050"/>
                </a:solidFill>
                <a:latin typeface="Arial Tat" pitchFamily="34" charset="-52"/>
              </a:rPr>
              <a:t>Тукай</a:t>
            </a:r>
            <a:endParaRPr lang="ru-RU" sz="1600" b="1">
              <a:solidFill>
                <a:srgbClr val="00B050"/>
              </a:solidFill>
              <a:latin typeface="Arial Tat" pitchFamily="34" charset="-52"/>
            </a:endParaRPr>
          </a:p>
        </p:txBody>
      </p:sp>
      <p:pic>
        <p:nvPicPr>
          <p:cNvPr id="8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15" y="187667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501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26275" y="0"/>
            <a:ext cx="9170276" cy="6858000"/>
          </a:xfrm>
          <a:prstGeom prst="rect">
            <a:avLst/>
          </a:prstGeom>
          <a:noFill/>
        </p:spPr>
      </p:pic>
      <p:pic>
        <p:nvPicPr>
          <p:cNvPr id="2050" name="Picture 2" descr="C:\Documents and Settings\Люция\Рабочий стол\Г.Тукай\музейный комплекс Г.Тукая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-66086"/>
            <a:ext cx="4987257" cy="356671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Documents and Settings\Люция\Рабочий стол\Г.Тукай\музей Г.Тукая(дом Шамиля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5396" y="0"/>
            <a:ext cx="2342328" cy="338362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Documents and Settings\Люция\Рабочий стол\Г.Тукай\творчество Тукая_files\220px-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76" y="3532043"/>
            <a:ext cx="2464676" cy="328249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Люция\Рабочий стол\Г.Тукай\теплоход на Волге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76" y="1608118"/>
            <a:ext cx="2992066" cy="224404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7072" y="3289605"/>
            <a:ext cx="4923866" cy="351053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1" r="19435"/>
          <a:stretch/>
        </p:blipFill>
        <p:spPr bwMode="auto">
          <a:xfrm>
            <a:off x="3426318" y="1893891"/>
            <a:ext cx="1248498" cy="161566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 descr="C:\Documents and Settings\Люция\Рабочий стол\площадь Тукая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2315" y="2816425"/>
            <a:ext cx="3102192" cy="408098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Documents and Settings\Люция\Рабочий стол\метро.jpe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182" y="-66086"/>
            <a:ext cx="2918106" cy="2198307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 descr="Изображение 001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2512" y="1357690"/>
            <a:ext cx="1605768" cy="2536868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20982997">
            <a:off x="2358819" y="3221064"/>
            <a:ext cx="363325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200" b="1" smtClean="0">
                <a:solidFill>
                  <a:srgbClr val="0070C0"/>
                </a:solidFill>
                <a:latin typeface="Arial Tat" pitchFamily="34" charset="-52"/>
              </a:rPr>
              <a:t>Истђлекле урыннар</a:t>
            </a:r>
            <a:endParaRPr lang="ru-RU" sz="2200" b="1">
              <a:solidFill>
                <a:srgbClr val="0070C0"/>
              </a:solidFill>
              <a:latin typeface="Arial Tat" pitchFamily="34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val="14037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73730" name="Picture 2" descr="C:\Documents and Settings\Люция\Рабочий стол\Г.Тукай\Тукай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11" y="1592948"/>
            <a:ext cx="2513760" cy="3684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05200" y="687733"/>
            <a:ext cx="5410200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tt-RU" dirty="0">
                <a:latin typeface="Arial Tat" pitchFamily="34" charset="-52"/>
              </a:rPr>
              <a:t>    </a:t>
            </a:r>
          </a:p>
          <a:p>
            <a:pPr algn="ctr">
              <a:defRPr/>
            </a:pPr>
            <a:r>
              <a:rPr lang="tt-RU" dirty="0">
                <a:latin typeface="Arial Tat" pitchFamily="34" charset="-52"/>
              </a:rPr>
              <a:t> </a:t>
            </a:r>
            <a:r>
              <a:rPr lang="tt-RU" sz="2400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Габдулла ђфђнде Тукаев</a:t>
            </a:r>
          </a:p>
          <a:p>
            <a:pPr algn="ctr">
              <a:defRPr/>
            </a:pPr>
            <a:endParaRPr lang="tt-RU" dirty="0">
              <a:latin typeface="Arial Tat" pitchFamily="34" charset="-52"/>
            </a:endParaRPr>
          </a:p>
          <a:p>
            <a:pPr algn="ctr">
              <a:defRPr/>
            </a:pPr>
            <a:endParaRPr lang="tt-RU" dirty="0">
              <a:latin typeface="Arial Tat" pitchFamily="34" charset="-52"/>
            </a:endParaRPr>
          </a:p>
          <a:p>
            <a:pPr algn="ctr">
              <a:defRPr/>
            </a:pPr>
            <a:endParaRPr lang="tt-RU" dirty="0">
              <a:latin typeface="Arial Tat" pitchFamily="34" charset="-52"/>
            </a:endParaRPr>
          </a:p>
          <a:p>
            <a:pPr algn="ctr">
              <a:defRPr/>
            </a:pP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Дљньяда бик аз булыр чын шагыйрь, Габдулладай;</a:t>
            </a:r>
          </a:p>
          <a:p>
            <a:pPr algn="ctr">
              <a:defRPr/>
            </a:pP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Ул - караћгы тљндђ яктырткан матур, ак тулган айдай.</a:t>
            </a:r>
          </a:p>
          <a:p>
            <a:pPr algn="ctr">
              <a:defRPr/>
            </a:pP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...</a:t>
            </a:r>
          </a:p>
          <a:p>
            <a:pPr algn="ctr">
              <a:defRPr/>
            </a:pP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Књп китапларныћ арасында аныћ китаплары -</a:t>
            </a:r>
          </a:p>
          <a:p>
            <a:pPr algn="ctr">
              <a:defRPr/>
            </a:pP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Ап - ачык, </a:t>
            </a:r>
            <a:endParaRPr lang="tt-RU" b="1" dirty="0" smtClean="0">
              <a:solidFill>
                <a:schemeClr val="accent1">
                  <a:lumMod val="75000"/>
                </a:schemeClr>
              </a:solidFill>
              <a:latin typeface="Arial Tat" pitchFamily="34" charset="-52"/>
            </a:endParaRPr>
          </a:p>
          <a:p>
            <a:pPr algn="ctr">
              <a:defRPr/>
            </a:pPr>
            <a:r>
              <a:rPr lang="tt-RU" b="1" dirty="0" smtClean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нурлар </a:t>
            </a: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чђчеп, </a:t>
            </a:r>
            <a:endParaRPr lang="tt-RU" b="1" dirty="0" smtClean="0">
              <a:solidFill>
                <a:schemeClr val="accent1">
                  <a:lumMod val="75000"/>
                </a:schemeClr>
              </a:solidFill>
              <a:latin typeface="Arial Tat" pitchFamily="34" charset="-52"/>
            </a:endParaRPr>
          </a:p>
          <a:p>
            <a:pPr algn="ctr">
              <a:defRPr/>
            </a:pPr>
            <a:r>
              <a:rPr lang="tt-RU" b="1" dirty="0" smtClean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књренеп </a:t>
            </a: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тора џђр яклары.</a:t>
            </a:r>
          </a:p>
          <a:p>
            <a:pPr algn="ctr">
              <a:defRPr/>
            </a:pP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Алса, укыса халык шигырен аныћ - истђ кала,</a:t>
            </a:r>
          </a:p>
          <a:p>
            <a:pPr algn="ctr">
              <a:defRPr/>
            </a:pP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Џђм аныћ </a:t>
            </a:r>
            <a:r>
              <a:rPr lang="tt-RU" b="1" dirty="0" smtClean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шигыре</a:t>
            </a:r>
          </a:p>
          <a:p>
            <a:pPr algn="ctr">
              <a:defRPr/>
            </a:pPr>
            <a:r>
              <a:rPr lang="tt-RU" b="1" dirty="0" smtClean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 </a:t>
            </a: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халыкныћ </a:t>
            </a:r>
            <a:r>
              <a:rPr lang="tt-RU" b="1" dirty="0" smtClean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књћеленђ</a:t>
            </a:r>
          </a:p>
          <a:p>
            <a:pPr algn="ctr">
              <a:defRPr/>
            </a:pPr>
            <a:r>
              <a:rPr lang="tt-RU" b="1" dirty="0" smtClean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 </a:t>
            </a: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зур хис сала.</a:t>
            </a:r>
          </a:p>
          <a:p>
            <a:pPr algn="ctr">
              <a:defRPr/>
            </a:pPr>
            <a:endParaRPr lang="tt-RU" dirty="0">
              <a:latin typeface="Arial Tat" pitchFamily="34" charset="-52"/>
            </a:endParaRPr>
          </a:p>
          <a:p>
            <a:pPr algn="ctr">
              <a:defRPr/>
            </a:pPr>
            <a:r>
              <a:rPr lang="tt-RU" b="1" dirty="0">
                <a:solidFill>
                  <a:schemeClr val="accent1">
                    <a:lumMod val="75000"/>
                  </a:schemeClr>
                </a:solidFill>
                <a:latin typeface="Arial Tat" pitchFamily="34" charset="-52"/>
              </a:rPr>
              <a:t>                                 Шайхзадђ Бабич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Arial Tat" pitchFamily="34" charset="-52"/>
            </a:endParaRPr>
          </a:p>
        </p:txBody>
      </p:sp>
      <p:pic>
        <p:nvPicPr>
          <p:cNvPr id="5" name="Picture 2" descr="C:\Documents and Settings\Люция\Рабочий стол\картинки\Открытки\1brush186c (1)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805954" y="3681412"/>
            <a:ext cx="26574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Documents and Settings\Люция\Рабочий стол\картинки\Открытки\1brush186c (1)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782" y="5248275"/>
            <a:ext cx="2657475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089" y="187667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0526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  <p:pic>
        <p:nvPicPr>
          <p:cNvPr id="12292" name="Picture 4" descr="C:\Documents and Settings\Люция\Рабочий стол\природа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8" y="65690"/>
            <a:ext cx="8686799" cy="649360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Изображение 03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08" r="10057"/>
          <a:stretch/>
        </p:blipFill>
        <p:spPr bwMode="auto">
          <a:xfrm>
            <a:off x="6865881" y="2436294"/>
            <a:ext cx="2049518" cy="27432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03518" y="184666"/>
            <a:ext cx="7811881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t-RU" sz="2200" b="1">
                <a:solidFill>
                  <a:schemeClr val="accent6">
                    <a:lumMod val="60000"/>
                    <a:lumOff val="40000"/>
                  </a:schemeClr>
                </a:solidFill>
                <a:latin typeface="Arial Tat" pitchFamily="34" charset="-52"/>
              </a:rPr>
              <a:t>Габдулла Тукай – татар балалар әдәбиятына нигез салучы</a:t>
            </a:r>
            <a:endParaRPr lang="ru-RU" sz="2200" b="1">
              <a:solidFill>
                <a:schemeClr val="accent6">
                  <a:lumMod val="60000"/>
                  <a:lumOff val="40000"/>
                </a:schemeClr>
              </a:solidFill>
              <a:latin typeface="Arial Tat" pitchFamily="34" charset="-52"/>
            </a:endParaRPr>
          </a:p>
        </p:txBody>
      </p:sp>
      <p:pic>
        <p:nvPicPr>
          <p:cNvPr id="13" name="Picture 2" descr="C:\Documents and Settings\Люция\Рабочий стол\1.jpe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1583" r="40155" b="11583"/>
          <a:stretch/>
        </p:blipFill>
        <p:spPr bwMode="auto">
          <a:xfrm>
            <a:off x="228601" y="2667000"/>
            <a:ext cx="1610216" cy="2660683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0" descr="8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6" t="2453" r="3994" b="3262"/>
          <a:stretch/>
        </p:blipFill>
        <p:spPr bwMode="auto">
          <a:xfrm flipH="1">
            <a:off x="3857169" y="3753236"/>
            <a:ext cx="1810659" cy="235821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  <a:reflection blurRad="6350" stA="50000" endA="300" endPos="55500" dist="50800" dir="5400000" sy="-100000" algn="bl" rotWithShape="0"/>
            <a:softEdge rad="63500"/>
          </a:effectLst>
          <a:scene3d>
            <a:camera prst="perspectiveContrastingRightFacing"/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24200" y="553998"/>
            <a:ext cx="365760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Tat" pitchFamily="34" charset="-52"/>
            </a:endParaRPr>
          </a:p>
          <a:p>
            <a:pPr algn="ctr"/>
            <a:r>
              <a:rPr lang="ru-RU" sz="220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Тукай   </a:t>
            </a:r>
            <a:r>
              <a:rPr lang="ru-RU" sz="220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абый</a:t>
            </a:r>
            <a:r>
              <a:rPr lang="ru-RU" sz="220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</a:t>
            </a:r>
            <a:r>
              <a:rPr lang="tt-RU" sz="220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     иќаты</a:t>
            </a:r>
            <a:r>
              <a:rPr lang="tt-RU" sz="2200" smtClean="0">
                <a:latin typeface="Arial Tat" pitchFamily="34" charset="-52"/>
              </a:rPr>
              <a:t>:</a:t>
            </a:r>
            <a:endParaRPr lang="tt-RU" sz="2200">
              <a:latin typeface="Arial Tat" pitchFamily="34" charset="-5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tt-RU" sz="2000" b="1">
                <a:solidFill>
                  <a:schemeClr val="bg2">
                    <a:lumMod val="50000"/>
                  </a:schemeClr>
                </a:solidFill>
                <a:latin typeface="Arial Tat" pitchFamily="34" charset="-52"/>
              </a:rPr>
              <a:t>балалар љчен шигырьлђр;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tt-RU" sz="2000" b="1">
                <a:solidFill>
                  <a:schemeClr val="bg2">
                    <a:lumMod val="50000"/>
                  </a:schemeClr>
                </a:solidFill>
                <a:latin typeface="Arial Tat" pitchFamily="34" charset="-52"/>
              </a:rPr>
              <a:t>ђкиятлђр</a:t>
            </a:r>
            <a:endParaRPr lang="ru-RU" sz="2000" b="1">
              <a:solidFill>
                <a:schemeClr val="bg2">
                  <a:lumMod val="50000"/>
                </a:schemeClr>
              </a:solidFill>
              <a:latin typeface="Arial Tat" pitchFamily="34" charset="-52"/>
            </a:endParaRPr>
          </a:p>
        </p:txBody>
      </p:sp>
      <p:pic>
        <p:nvPicPr>
          <p:cNvPr id="10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84666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648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://pptgeo.3dn.ru/Templ/Prew/Nature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76831" y="0"/>
            <a:ext cx="9263131" cy="703108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838200" y="2438400"/>
            <a:ext cx="3352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mtClean="0">
                <a:latin typeface="Arial Tat" pitchFamily="34" charset="-52"/>
              </a:rPr>
              <a:t>Бар иде ялгыз калып,</a:t>
            </a:r>
          </a:p>
          <a:p>
            <a:r>
              <a:rPr lang="tt-RU" smtClean="0">
                <a:latin typeface="Arial Tat" pitchFamily="34" charset="-52"/>
              </a:rPr>
              <a:t>Ќырлап утырган чакларым...</a:t>
            </a:r>
          </a:p>
          <a:p>
            <a:r>
              <a:rPr lang="tt-RU" smtClean="0">
                <a:latin typeface="Arial Tat" pitchFamily="34" charset="-52"/>
              </a:rPr>
              <a:t>Габдулла Тукай</a:t>
            </a:r>
            <a:endParaRPr lang="ru-RU">
              <a:latin typeface="Arial Tat" pitchFamily="34" charset="-52"/>
            </a:endParaRPr>
          </a:p>
        </p:txBody>
      </p:sp>
      <p:pic>
        <p:nvPicPr>
          <p:cNvPr id="7171" name="Picture 3" descr="C:\Documents and Settings\Люция\Рабочий стол\озеро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56" y="214291"/>
            <a:ext cx="8848756" cy="6643710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Documents and Settings\Люция\Рабочий стол\су анасы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5" r="7253" b="15925"/>
          <a:stretch/>
        </p:blipFill>
        <p:spPr bwMode="auto">
          <a:xfrm>
            <a:off x="2537777" y="2238456"/>
            <a:ext cx="2016957" cy="268927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17"/>
          <a:stretch/>
        </p:blipFill>
        <p:spPr>
          <a:xfrm>
            <a:off x="-76831" y="1917469"/>
            <a:ext cx="1731576" cy="217459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Picture 2" descr="C:\Documents and Settings\Люция\Рабочий стол\Г.Тукай\шурале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39" r="7961"/>
          <a:stretch/>
        </p:blipFill>
        <p:spPr bwMode="auto">
          <a:xfrm flipH="1">
            <a:off x="6857999" y="375400"/>
            <a:ext cx="1631730" cy="3407831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42844" y="6248400"/>
            <a:ext cx="38957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Тукай абый ђкиятлђре</a:t>
            </a:r>
            <a:endParaRPr lang="ru-RU" sz="2400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Tat" pitchFamily="34" charset="-52"/>
            </a:endParaRPr>
          </a:p>
        </p:txBody>
      </p:sp>
      <p:pic>
        <p:nvPicPr>
          <p:cNvPr id="14" name="Picture 2" descr="C:\Documents and Settings\Люция\Рабочий стол\3.jpe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14" r="50000" b="14966"/>
          <a:stretch/>
        </p:blipFill>
        <p:spPr bwMode="auto">
          <a:xfrm flipH="1">
            <a:off x="8118730" y="1694150"/>
            <a:ext cx="882390" cy="182563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D:\аним.открытки\смайлик солнышко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53634" y="58183"/>
            <a:ext cx="932666" cy="848726"/>
          </a:xfrm>
          <a:prstGeom prst="rect">
            <a:avLst/>
          </a:prstGeom>
          <a:noFill/>
        </p:spPr>
      </p:pic>
      <p:pic>
        <p:nvPicPr>
          <p:cNvPr id="15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0"/>
            <a:ext cx="9235282" cy="685800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19872" y="214290"/>
            <a:ext cx="4200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b="1" smtClean="0">
                <a:solidFill>
                  <a:srgbClr val="FF0000"/>
                </a:solidFill>
                <a:latin typeface="Arial Tat" pitchFamily="34" charset="-52"/>
              </a:rPr>
              <a:t>Г. Тукай “Елныћ  дњрт фасылы”</a:t>
            </a:r>
            <a:endParaRPr lang="ru-RU" sz="2000" b="1">
              <a:solidFill>
                <a:srgbClr val="FF0000"/>
              </a:solidFill>
              <a:latin typeface="Arial Tat" pitchFamily="34" charset="-52"/>
            </a:endParaRPr>
          </a:p>
        </p:txBody>
      </p:sp>
      <p:pic>
        <p:nvPicPr>
          <p:cNvPr id="2051" name="Picture 3" descr="C:\Documents and Settings\Люция\Рабочий стол\времена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65" y="339050"/>
            <a:ext cx="8067253" cy="651894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796136" y="4191000"/>
            <a:ext cx="30963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Arial Tat" pitchFamily="34" charset="-52"/>
              </a:rPr>
              <a:t>Боз џђм кар эрде,</a:t>
            </a:r>
          </a:p>
          <a:p>
            <a:pPr algn="ctr"/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Arial Tat" pitchFamily="34" charset="-52"/>
              </a:rPr>
              <a:t>Сулар йљгерде,</a:t>
            </a:r>
          </a:p>
          <a:p>
            <a:pPr algn="ctr"/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Arial Tat" pitchFamily="34" charset="-52"/>
              </a:rPr>
              <a:t>Еглап елгалар,</a:t>
            </a:r>
          </a:p>
          <a:p>
            <a:pPr algn="ctr"/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Arial Tat" pitchFamily="34" charset="-52"/>
              </a:rPr>
              <a:t>Яшьлђр тњгелде;</a:t>
            </a:r>
          </a:p>
          <a:p>
            <a:pPr algn="ctr"/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Arial Tat" pitchFamily="34" charset="-52"/>
              </a:rPr>
              <a:t>Кљннђр озая,</a:t>
            </a:r>
          </a:p>
          <a:p>
            <a:pPr algn="ctr"/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Arial Tat" pitchFamily="34" charset="-52"/>
              </a:rPr>
              <a:t>Тљннђр кыскара,-</a:t>
            </a:r>
          </a:p>
          <a:p>
            <a:pPr algn="ctr"/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Arial Tat" pitchFamily="34" charset="-52"/>
              </a:rPr>
              <a:t>Бу кайсы вакыт?-</a:t>
            </a:r>
          </a:p>
          <a:p>
            <a:pPr algn="ctr"/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Arial Tat" pitchFamily="34" charset="-52"/>
              </a:rPr>
              <a:t>Йђ, ђйтеп кара!   (Яз)</a:t>
            </a:r>
            <a:endParaRPr lang="ru-RU" sz="20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Arial Tat" pitchFamily="34" charset="-5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96136" y="2330009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0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Кырлар буш кала,</a:t>
            </a:r>
          </a:p>
          <a:p>
            <a:pPr algn="ctr"/>
            <a:r>
              <a:rPr lang="tt-RU" sz="20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Яћгырлар ява,</a:t>
            </a:r>
          </a:p>
          <a:p>
            <a:pPr algn="ctr"/>
            <a:r>
              <a:rPr lang="tt-RU" sz="20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Ќирлђр дымлана,-</a:t>
            </a:r>
          </a:p>
          <a:p>
            <a:pPr algn="ctr"/>
            <a:r>
              <a:rPr lang="tt-RU" sz="20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Бу кайчак була? (Кљз)</a:t>
            </a:r>
            <a:endParaRPr lang="ru-RU" sz="2000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Tat" pitchFamily="34" charset="-5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" y="1214422"/>
            <a:ext cx="452635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0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Ашлыклар њсте,</a:t>
            </a:r>
          </a:p>
          <a:p>
            <a:pPr algn="ctr"/>
            <a:r>
              <a:rPr lang="tt-RU" sz="2000" b="1" smtClean="0">
                <a:solidFill>
                  <a:srgbClr val="0000FF"/>
                </a:solidFill>
                <a:latin typeface="Arial Tat" pitchFamily="34" charset="-52"/>
              </a:rPr>
              <a:t>Башаклар пеште,</a:t>
            </a:r>
          </a:p>
          <a:p>
            <a:pPr algn="ctr"/>
            <a:r>
              <a:rPr lang="tt-RU" sz="2000" b="1" smtClean="0">
                <a:solidFill>
                  <a:schemeClr val="accent6">
                    <a:lumMod val="75000"/>
                  </a:schemeClr>
                </a:solidFill>
                <a:latin typeface="Arial Tat" pitchFamily="34" charset="-52"/>
              </a:rPr>
              <a:t>Кояш пешерђ,</a:t>
            </a:r>
          </a:p>
          <a:p>
            <a:pPr algn="ctr"/>
            <a:r>
              <a:rPr lang="tt-RU" sz="2000" b="1" smtClean="0">
                <a:solidFill>
                  <a:srgbClr val="00B050"/>
                </a:solidFill>
                <a:latin typeface="Arial Tat" pitchFamily="34" charset="-52"/>
              </a:rPr>
              <a:t>Тиргђ тљшерђ.</a:t>
            </a:r>
          </a:p>
          <a:p>
            <a:pPr algn="ctr"/>
            <a:r>
              <a:rPr lang="tt-RU" sz="2000" b="1" smtClean="0">
                <a:solidFill>
                  <a:srgbClr val="00B0F0"/>
                </a:solidFill>
                <a:latin typeface="Arial Tat" pitchFamily="34" charset="-52"/>
              </a:rPr>
              <a:t>Халык ашыга,</a:t>
            </a:r>
          </a:p>
          <a:p>
            <a:pPr algn="ctr"/>
            <a:r>
              <a:rPr lang="tt-RU" sz="2000" b="1" smtClean="0">
                <a:solidFill>
                  <a:srgbClr val="7030A0"/>
                </a:solidFill>
                <a:latin typeface="Arial Tat" pitchFamily="34" charset="-52"/>
              </a:rPr>
              <a:t>Китђ басуга,</a:t>
            </a:r>
          </a:p>
          <a:p>
            <a:pPr algn="ctr"/>
            <a:r>
              <a:rPr lang="tt-RU" sz="2000" b="1" smtClean="0">
                <a:solidFill>
                  <a:srgbClr val="FF0000"/>
                </a:solidFill>
                <a:latin typeface="Arial Tat" pitchFamily="34" charset="-52"/>
              </a:rPr>
              <a:t>Урагын ура,-</a:t>
            </a:r>
          </a:p>
          <a:p>
            <a:pPr algn="ctr"/>
            <a:r>
              <a:rPr lang="tt-RU" sz="2000" b="1" smtClean="0">
                <a:solidFill>
                  <a:srgbClr val="0000FF"/>
                </a:solidFill>
                <a:latin typeface="Arial Tat" pitchFamily="34" charset="-52"/>
              </a:rPr>
              <a:t> Бу кайчак була?   </a:t>
            </a:r>
            <a:r>
              <a:rPr lang="tt-RU" sz="2000" b="1" smtClean="0">
                <a:solidFill>
                  <a:srgbClr val="C00000"/>
                </a:solidFill>
                <a:latin typeface="Arial Tat" pitchFamily="34" charset="-52"/>
              </a:rPr>
              <a:t>(Ќђй кљне)</a:t>
            </a:r>
            <a:endParaRPr lang="ru-RU" sz="2000" b="1">
              <a:solidFill>
                <a:srgbClr val="C00000"/>
              </a:solidFill>
              <a:latin typeface="Arial Tat" pitchFamily="34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56666" y="5334000"/>
            <a:ext cx="2979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000" b="1" smtClean="0">
                <a:solidFill>
                  <a:srgbClr val="0070C0"/>
                </a:solidFill>
                <a:latin typeface="Arial Tat" pitchFamily="34" charset="-52"/>
              </a:rPr>
              <a:t>Џђр ќир карланган,</a:t>
            </a:r>
          </a:p>
          <a:p>
            <a:pPr algn="ctr"/>
            <a:r>
              <a:rPr lang="tt-RU" sz="2000" b="1" smtClean="0">
                <a:solidFill>
                  <a:srgbClr val="0070C0"/>
                </a:solidFill>
                <a:latin typeface="Arial Tat" pitchFamily="34" charset="-52"/>
              </a:rPr>
              <a:t>Сулар бозланган,</a:t>
            </a:r>
          </a:p>
          <a:p>
            <a:pPr algn="ctr"/>
            <a:r>
              <a:rPr lang="tt-RU" sz="2000" b="1" smtClean="0">
                <a:solidFill>
                  <a:srgbClr val="0070C0"/>
                </a:solidFill>
                <a:latin typeface="Arial Tat" pitchFamily="34" charset="-52"/>
              </a:rPr>
              <a:t>Уйный ќил - буран,</a:t>
            </a:r>
          </a:p>
          <a:p>
            <a:pPr algn="ctr"/>
            <a:r>
              <a:rPr lang="tt-RU" sz="2000" b="1" smtClean="0">
                <a:solidFill>
                  <a:srgbClr val="0070C0"/>
                </a:solidFill>
                <a:latin typeface="Arial Tat" pitchFamily="34" charset="-52"/>
              </a:rPr>
              <a:t>Бу кайчак, туган? (Кыш)</a:t>
            </a:r>
            <a:endParaRPr lang="ru-RU" sz="2000" b="1">
              <a:solidFill>
                <a:srgbClr val="0070C0"/>
              </a:solidFill>
              <a:latin typeface="Arial Tat" pitchFamily="34" charset="-52"/>
            </a:endParaRPr>
          </a:p>
        </p:txBody>
      </p:sp>
      <p:pic>
        <p:nvPicPr>
          <p:cNvPr id="10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88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-1"/>
            <a:ext cx="9235281" cy="6858001"/>
          </a:xfrm>
          <a:prstGeom prst="rect">
            <a:avLst/>
          </a:prstGeom>
          <a:noFill/>
        </p:spPr>
      </p:pic>
      <p:pic>
        <p:nvPicPr>
          <p:cNvPr id="5123" name="Picture 3" descr="C:\Users\nachtRitter\Desktop\кушлавуч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7679" y="21021"/>
            <a:ext cx="9108074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2743200" y="152400"/>
            <a:ext cx="4191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200" b="1" dirty="0" smtClean="0">
                <a:solidFill>
                  <a:schemeClr val="accent6">
                    <a:lumMod val="75000"/>
                  </a:schemeClr>
                </a:solidFill>
                <a:latin typeface="+mn-lt"/>
              </a:rPr>
              <a:t>Кушлавыч авылы</a:t>
            </a:r>
            <a:endParaRPr lang="ru-RU" sz="2200" b="1" dirty="0">
              <a:solidFill>
                <a:schemeClr val="accent6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5122" name="Picture 2" descr="C:\Users\nachtRitter\Desktop\кушлавуч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30504" y="4579606"/>
            <a:ext cx="3013496" cy="2278394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42844" y="4724400"/>
            <a:ext cx="7172356" cy="1954381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eaLnBrk="1" hangingPunct="1">
              <a:spcBef>
                <a:spcPct val="50000"/>
              </a:spcBef>
            </a:pPr>
            <a:r>
              <a:rPr lang="tt-RU" b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tt-RU" sz="22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Тау башында салынгандыр безнең авыл.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2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Бер чишмә бар, якын безнең авылга ул.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2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Авылыбызның </a:t>
            </a:r>
            <a:r>
              <a:rPr lang="tt-RU" sz="2200" b="1" i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ямен,  </a:t>
            </a:r>
            <a:r>
              <a:rPr lang="tt-RU" sz="22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суы </a:t>
            </a:r>
            <a:r>
              <a:rPr lang="tt-RU" sz="2200" b="1" i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тәмен  </a:t>
            </a:r>
            <a:r>
              <a:rPr lang="tt-RU" sz="22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беләм,</a:t>
            </a:r>
          </a:p>
          <a:p>
            <a:pPr algn="ctr" eaLnBrk="1" hangingPunct="1">
              <a:spcBef>
                <a:spcPct val="50000"/>
              </a:spcBef>
            </a:pPr>
            <a:r>
              <a:rPr lang="tt-RU" sz="22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 </a:t>
            </a:r>
            <a:r>
              <a:rPr lang="tt-RU" sz="2200" b="1" i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Шуңар  күрә  сөям  </a:t>
            </a:r>
            <a:r>
              <a:rPr lang="tt-RU" sz="22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җаным – тәнем </a:t>
            </a:r>
            <a:r>
              <a:rPr lang="tt-RU" sz="2200" b="1" i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 белән</a:t>
            </a:r>
            <a:r>
              <a:rPr lang="tt-RU" sz="2200" b="1" i="1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...</a:t>
            </a:r>
            <a:endParaRPr lang="ru-RU" sz="2200" b="1" i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+mn-lt"/>
            </a:endParaRPr>
          </a:p>
        </p:txBody>
      </p:sp>
      <p:pic>
        <p:nvPicPr>
          <p:cNvPr id="7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8198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0"/>
            <a:ext cx="9235282" cy="6858002"/>
          </a:xfrm>
          <a:prstGeom prst="rect">
            <a:avLst/>
          </a:prstGeom>
          <a:noFill/>
        </p:spPr>
      </p:pic>
      <p:pic>
        <p:nvPicPr>
          <p:cNvPr id="1026" name="Picture 2" descr="C:\Documents and Settings\Люция\Рабочий стол\коза.gif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0" t="-398" r="3760" b="398"/>
          <a:stretch/>
        </p:blipFill>
        <p:spPr bwMode="auto">
          <a:xfrm>
            <a:off x="467544" y="3489262"/>
            <a:ext cx="1944216" cy="146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Documents and Settings\Люция\Рабочий стол\малай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1837" y="1174686"/>
            <a:ext cx="2681892" cy="405451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Documents and Settings\Люция\Рабочий стол\коза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204" y="1112772"/>
            <a:ext cx="2863465" cy="238240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Documents and Settings\Люция\Рабочий стол\сено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479" y="2641401"/>
            <a:ext cx="1826549" cy="1369912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C:\Documents and Settings\Люция\Рабочий стол\трава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317" y="2431732"/>
            <a:ext cx="1291332" cy="968499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C:\Documents and Settings\Люция\Рабочий стол\к5оза2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0659" y="3514356"/>
            <a:ext cx="4526554" cy="339491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719197" y="116632"/>
            <a:ext cx="396760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t-RU" sz="2200" b="1" smtClean="0">
                <a:solidFill>
                  <a:srgbClr val="FF0000"/>
                </a:solidFill>
                <a:latin typeface="Arial Tat" pitchFamily="34" charset="-52"/>
              </a:rPr>
              <a:t>Г. Тукай “Гали белђн кђќђ”</a:t>
            </a:r>
            <a:endParaRPr lang="ru-RU" sz="2200" b="1">
              <a:solidFill>
                <a:srgbClr val="FF0000"/>
              </a:solidFill>
              <a:latin typeface="Arial Tat" pitchFamily="34" charset="-5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95400" y="620688"/>
            <a:ext cx="4284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b="1" smtClean="0">
                <a:solidFill>
                  <a:srgbClr val="0070C0"/>
                </a:solidFill>
                <a:latin typeface="Arial Tat" pitchFamily="34" charset="-52"/>
              </a:rPr>
              <a:t>1. Безнећ  Гали  бигрђк  тату  кђќђ  белђн</a:t>
            </a:r>
            <a:r>
              <a:rPr lang="tt-RU" smtClean="0">
                <a:latin typeface="Arial Tat" pitchFamily="34" charset="-52"/>
              </a:rPr>
              <a:t>:</a:t>
            </a:r>
            <a:endParaRPr lang="ru-RU">
              <a:latin typeface="Arial Tat" pitchFamily="34" charset="-5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83968" y="1020798"/>
            <a:ext cx="48600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b="1" smtClean="0">
                <a:solidFill>
                  <a:srgbClr val="0000FF"/>
                </a:solidFill>
                <a:latin typeface="Arial Tat" pitchFamily="34" charset="-52"/>
              </a:rPr>
              <a:t>2. Менђ  кђќђ  карап  тора  тђрђзђдђн</a:t>
            </a:r>
            <a:r>
              <a:rPr lang="ru-RU" sz="2000" b="1" smtClean="0">
                <a:solidFill>
                  <a:srgbClr val="0000FF"/>
                </a:solidFill>
                <a:latin typeface="Arial Tat" pitchFamily="34" charset="-52"/>
              </a:rPr>
              <a:t>;</a:t>
            </a:r>
            <a:endParaRPr lang="ru-RU" sz="2000" b="1">
              <a:solidFill>
                <a:srgbClr val="0000FF"/>
              </a:solidFill>
              <a:latin typeface="Arial Tat" pitchFamily="34" charset="-5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5517232"/>
            <a:ext cx="4824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000" b="1" smtClean="0">
                <a:solidFill>
                  <a:srgbClr val="0070C0"/>
                </a:solidFill>
                <a:latin typeface="Arial Tat" pitchFamily="34" charset="-52"/>
              </a:rPr>
              <a:t>3. Гали аны чирђм белђн кунак итђ,-</a:t>
            </a:r>
          </a:p>
          <a:p>
            <a:r>
              <a:rPr lang="tt-RU" sz="2000" b="1" smtClean="0">
                <a:solidFill>
                  <a:srgbClr val="0070C0"/>
                </a:solidFill>
                <a:latin typeface="Arial Tat" pitchFamily="34" charset="-52"/>
              </a:rPr>
              <a:t>Кђќђ рђхмђт укый: сакалын селкетђ.</a:t>
            </a:r>
            <a:endParaRPr lang="ru-RU" sz="2000" b="1">
              <a:solidFill>
                <a:srgbClr val="0070C0"/>
              </a:solidFill>
              <a:latin typeface="Arial Tat" pitchFamily="34" charset="-52"/>
            </a:endParaRPr>
          </a:p>
        </p:txBody>
      </p:sp>
      <p:pic>
        <p:nvPicPr>
          <p:cNvPr id="13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9203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0"/>
            <a:ext cx="9235282" cy="6858002"/>
          </a:xfrm>
          <a:prstGeom prst="rect">
            <a:avLst/>
          </a:prstGeom>
          <a:noFill/>
        </p:spPr>
      </p:pic>
      <p:pic>
        <p:nvPicPr>
          <p:cNvPr id="3074" name="Picture 2" descr="C:\Documents and Settings\Люция\Рабочий стол\поляна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254240" cy="612068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88150" y="2777676"/>
            <a:ext cx="2119039" cy="333647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9" y="2777676"/>
            <a:ext cx="2158752" cy="335708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C:\Documents and Settings\Люция\Рабочий стол\пламя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63" r="14045" b="13075"/>
          <a:stretch/>
        </p:blipFill>
        <p:spPr bwMode="auto">
          <a:xfrm>
            <a:off x="4716016" y="4437112"/>
            <a:ext cx="1060557" cy="183261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11502" y="200054"/>
            <a:ext cx="503249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2200" b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Г. Тукай “Кђќђ белђн сарык ђкияте”</a:t>
            </a:r>
            <a:endParaRPr lang="ru-RU" sz="2200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9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164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0"/>
            <a:ext cx="9235282" cy="685800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191000" y="1981200"/>
            <a:ext cx="47244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С кем только жизнь</a:t>
            </a:r>
          </a:p>
          <a:p>
            <a:r>
              <a:rPr lang="ru-RU" sz="28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в злой распре не бывала?</a:t>
            </a:r>
          </a:p>
          <a:p>
            <a:r>
              <a:rPr lang="ru-RU" sz="28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В борьбе ты ей </a:t>
            </a:r>
          </a:p>
          <a:p>
            <a:r>
              <a:rPr lang="ru-RU" sz="28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              не уступай </a:t>
            </a:r>
          </a:p>
          <a:p>
            <a:r>
              <a:rPr lang="ru-RU" sz="28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                             нимало!</a:t>
            </a:r>
          </a:p>
          <a:p>
            <a:r>
              <a:rPr lang="ru-RU" sz="2000" b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Tat" pitchFamily="34" charset="-52"/>
              </a:rPr>
              <a:t>                («Жизнь», 1908)</a:t>
            </a:r>
            <a:endParaRPr lang="ru-RU" sz="2000" b="1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Tat" pitchFamily="34" charset="-52"/>
            </a:endParaRPr>
          </a:p>
        </p:txBody>
      </p:sp>
      <p:pic>
        <p:nvPicPr>
          <p:cNvPr id="3074" name="Picture 2" descr="C:\Users\nachtRitter\Desktop\тукай обложка.jpg"/>
          <p:cNvPicPr>
            <a:picLocks noChangeAspect="1" noChangeArrowheads="1"/>
          </p:cNvPicPr>
          <p:nvPr/>
        </p:nvPicPr>
        <p:blipFill>
          <a:blip r:embed="rId3" cstate="print"/>
          <a:srcRect r="43132"/>
          <a:stretch>
            <a:fillRect/>
          </a:stretch>
        </p:blipFill>
        <p:spPr bwMode="auto">
          <a:xfrm>
            <a:off x="1039092" y="1214422"/>
            <a:ext cx="2978955" cy="3855116"/>
          </a:xfrm>
          <a:prstGeom prst="rect">
            <a:avLst/>
          </a:prstGeom>
          <a:ln w="190500" cap="sq">
            <a:solidFill>
              <a:schemeClr val="accent6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3" name="Picture 2" descr="D:\аним.открытки\розочки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2" y="4267200"/>
            <a:ext cx="4475018" cy="2590800"/>
          </a:xfrm>
          <a:prstGeom prst="rect">
            <a:avLst/>
          </a:prstGeom>
          <a:noFill/>
        </p:spPr>
      </p:pic>
      <p:pic>
        <p:nvPicPr>
          <p:cNvPr id="8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968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0"/>
            <a:ext cx="9235282" cy="685800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1676400"/>
            <a:ext cx="9001156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24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И г </a:t>
            </a:r>
            <a:r>
              <a:rPr lang="ru-RU" sz="2400" b="1" cap="all" dirty="0" err="1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ът</a:t>
            </a:r>
            <a:r>
              <a:rPr lang="ru-RU" sz="24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 и б а р ы г ы з   </a:t>
            </a:r>
            <a:r>
              <a:rPr lang="tt-RU" sz="24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љ </a:t>
            </a:r>
            <a:r>
              <a:rPr lang="ru-RU" sz="24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ч е н   З у р     </a:t>
            </a:r>
            <a:r>
              <a:rPr lang="ru-RU" sz="2400" b="1" cap="all" dirty="0" err="1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р</a:t>
            </a:r>
            <a:r>
              <a:rPr lang="ru-RU" sz="24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 </a:t>
            </a:r>
            <a:r>
              <a:rPr lang="tt-RU" sz="24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ә </a:t>
            </a:r>
            <a:r>
              <a:rPr lang="ru-RU" sz="24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х м </a:t>
            </a:r>
            <a:r>
              <a:rPr lang="tt-RU" sz="24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ә </a:t>
            </a:r>
            <a:r>
              <a:rPr lang="ru-RU" sz="2400" b="1" cap="all" dirty="0" smtClean="0">
                <a:ln/>
                <a:solidFill>
                  <a:srgbClr val="002060"/>
                </a:solidFill>
                <a:effectLst>
                  <a:reflection blurRad="10000" stA="55000" endPos="48000" dist="500" dir="5400000" sy="-100000" algn="bl" rotWithShape="0"/>
                </a:effectLst>
                <a:latin typeface="Arial Tat" pitchFamily="34" charset="-52"/>
              </a:rPr>
              <a:t>т!</a:t>
            </a:r>
          </a:p>
          <a:p>
            <a:pPr algn="ctr"/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29400" y="3200400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416348" y="2819400"/>
            <a:ext cx="8414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2743200" y="2966233"/>
            <a:ext cx="64008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Автор:</a:t>
            </a:r>
            <a:r>
              <a:rPr lang="ru-RU" sz="2200" b="1" dirty="0" smtClean="0">
                <a:solidFill>
                  <a:srgbClr val="C00000"/>
                </a:solidFill>
              </a:rPr>
              <a:t> </a:t>
            </a:r>
            <a:r>
              <a:rPr lang="ru-RU" sz="2200" b="1" dirty="0" smtClean="0">
                <a:solidFill>
                  <a:schemeClr val="accent5">
                    <a:lumMod val="75000"/>
                  </a:schemeClr>
                </a:solidFill>
              </a:rPr>
              <a:t>Тагирова Л.Т.,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воспитатель по обучению татарскому языку, 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«Центр развития </a:t>
            </a:r>
            <a:r>
              <a:rPr lang="ru-RU" sz="2000" b="1" dirty="0" err="1" smtClean="0">
                <a:solidFill>
                  <a:srgbClr val="FFFF00"/>
                </a:solidFill>
              </a:rPr>
              <a:t>ребенка</a:t>
            </a:r>
            <a:r>
              <a:rPr lang="ru-RU" sz="2000" b="1" dirty="0" smtClean="0">
                <a:solidFill>
                  <a:srgbClr val="FFFF00"/>
                </a:solidFill>
              </a:rPr>
              <a:t> – детский сад №397»,</a:t>
            </a:r>
          </a:p>
          <a:p>
            <a:r>
              <a:rPr lang="ru-RU" sz="2000" b="1" dirty="0" smtClean="0">
                <a:solidFill>
                  <a:srgbClr val="FFFF00"/>
                </a:solidFill>
              </a:rPr>
              <a:t>г. Казань</a:t>
            </a:r>
          </a:p>
          <a:p>
            <a:endParaRPr lang="ru-RU" b="1" dirty="0" smtClean="0">
              <a:solidFill>
                <a:srgbClr val="C00000"/>
              </a:solidFill>
            </a:endParaRPr>
          </a:p>
          <a:p>
            <a:pPr eaLnBrk="1" hangingPunct="1"/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8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52600" y="214290"/>
            <a:ext cx="7162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Тема: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 «Тукай </a:t>
            </a:r>
            <a:r>
              <a:rPr lang="ru-RU" sz="2800" b="1" dirty="0" err="1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безнең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күңелләрдә</a:t>
            </a:r>
            <a:r>
              <a:rPr lang="ru-RU" sz="28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» </a:t>
            </a:r>
          </a:p>
          <a:p>
            <a:r>
              <a:rPr lang="ru-RU" sz="20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(</a:t>
            </a:r>
            <a:r>
              <a:rPr lang="ru-RU" sz="2000" b="1" dirty="0" err="1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Б</a:t>
            </a:r>
            <a:r>
              <a:rPr lang="ru-RU" sz="2000" b="1" dirty="0" err="1" smtClean="0">
                <a:solidFill>
                  <a:srgbClr val="C00000"/>
                </a:solidFill>
                <a:latin typeface="+mj-lt"/>
              </a:rPr>
              <a:t>ө</a:t>
            </a:r>
            <a:r>
              <a:rPr lang="ru-RU" sz="2000" b="1" dirty="0" err="1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ек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 татар </a:t>
            </a:r>
            <a:r>
              <a:rPr lang="ru-RU" sz="2000" b="1" dirty="0" err="1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шагыйре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 Г. </a:t>
            </a:r>
            <a:r>
              <a:rPr lang="ru-RU" sz="2000" b="1" dirty="0" err="1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Тукайның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 125 </a:t>
            </a:r>
            <a:r>
              <a:rPr lang="ru-RU" sz="2000" b="1" dirty="0" err="1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еллыгына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багышлана</a:t>
            </a:r>
            <a:r>
              <a:rPr lang="ru-RU" sz="2000" b="1" dirty="0" smtClean="0">
                <a:solidFill>
                  <a:srgbClr val="C00000"/>
                </a:solidFill>
                <a:latin typeface="+mj-lt"/>
                <a:cs typeface="Calibri" pitchFamily="34" charset="0"/>
              </a:rPr>
              <a:t>)</a:t>
            </a:r>
            <a:endParaRPr lang="ru-RU" sz="2000" b="1" dirty="0">
              <a:solidFill>
                <a:srgbClr val="C00000"/>
              </a:solidFill>
              <a:latin typeface="+mj-lt"/>
              <a:cs typeface="Calibri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5181600"/>
            <a:ext cx="8772556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Иллюстрации взяты из свободных источников интернета, </a:t>
            </a:r>
          </a:p>
          <a:p>
            <a:pPr algn="ctr"/>
            <a:r>
              <a:rPr lang="ru-RU" b="1" dirty="0">
                <a:solidFill>
                  <a:srgbClr val="C00000"/>
                </a:solidFill>
              </a:rPr>
              <a:t>все права по использованию изображений принадлежат их авторам</a:t>
            </a:r>
            <a:r>
              <a:rPr lang="ru-RU" b="1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</a:rPr>
              <a:t> </a:t>
            </a:r>
            <a:endParaRPr lang="ru-RU" b="1" dirty="0">
              <a:solidFill>
                <a:srgbClr val="C00000"/>
              </a:solidFill>
            </a:endParaRPr>
          </a:p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для сайта  </a:t>
            </a:r>
            <a:r>
              <a:rPr lang="en-US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viki.rdf.ru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Tat" pitchFamily="34" charset="-52"/>
            </a:endParaRPr>
          </a:p>
        </p:txBody>
      </p:sp>
      <p:pic>
        <p:nvPicPr>
          <p:cNvPr id="11" name="Picture 4" descr="Scan10242008_19535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92" t="1407" r="26569" b="66676"/>
          <a:stretch/>
        </p:blipFill>
        <p:spPr bwMode="auto">
          <a:xfrm>
            <a:off x="622507" y="2932625"/>
            <a:ext cx="1939637" cy="1943869"/>
          </a:xfrm>
          <a:prstGeom prst="rect">
            <a:avLst/>
          </a:prstGeom>
          <a:ln w="57150" cap="sq" cmpd="thickThin">
            <a:solidFill>
              <a:schemeClr val="accent6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818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-1"/>
            <a:ext cx="9235281" cy="6858001"/>
          </a:xfrm>
          <a:prstGeom prst="rect">
            <a:avLst/>
          </a:prstGeom>
          <a:noFill/>
        </p:spPr>
      </p:pic>
      <p:pic>
        <p:nvPicPr>
          <p:cNvPr id="3074" name="Picture 2" descr="C:\Users\nachtRitter\Desktop\облако.jpg"/>
          <p:cNvPicPr>
            <a:picLocks noChangeAspect="1" noChangeArrowheads="1"/>
          </p:cNvPicPr>
          <p:nvPr/>
        </p:nvPicPr>
        <p:blipFill>
          <a:blip r:embed="rId3" cstate="print"/>
          <a:srcRect b="1034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ffectLst>
            <a:softEdge rad="317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1170488" y="214290"/>
            <a:ext cx="7821111" cy="127727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>
              <a:lnSpc>
                <a:spcPts val="2640"/>
              </a:lnSpc>
              <a:spcBef>
                <a:spcPct val="50000"/>
              </a:spcBef>
            </a:pP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Габдуллаҗан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Мөхәммәтгариф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улы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Тукаев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1886 </a:t>
            </a:r>
            <a:r>
              <a:rPr lang="ru-RU" sz="22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елның</a:t>
            </a:r>
            <a:endParaRPr lang="ru-RU" sz="22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algn="ctr" eaLnBrk="1" hangingPunct="1">
              <a:lnSpc>
                <a:spcPts val="2640"/>
              </a:lnSpc>
              <a:spcBef>
                <a:spcPct val="50000"/>
              </a:spcBef>
            </a:pPr>
            <a:r>
              <a:rPr lang="ru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13 (26)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апрелендә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, Казан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өязе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,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Мәңгәр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волосте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,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Кушлавыч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авылында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, мулла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гаиләсендә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ru-RU" sz="2200" b="1" dirty="0" err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туа</a:t>
            </a:r>
            <a:r>
              <a:rPr lang="ru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.</a:t>
            </a:r>
          </a:p>
        </p:txBody>
      </p:sp>
      <p:pic>
        <p:nvPicPr>
          <p:cNvPr id="3" name="Picture 7" descr="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0145" y="2393516"/>
            <a:ext cx="2524411" cy="3167624"/>
          </a:xfrm>
          <a:prstGeom prst="rect">
            <a:avLst/>
          </a:prstGeom>
          <a:ln w="228600" cap="sq" cmpd="thickThin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410200" y="2393516"/>
            <a:ext cx="2362200" cy="3167623"/>
          </a:xfrm>
          <a:prstGeom prst="rect">
            <a:avLst/>
          </a:prstGeom>
          <a:ln w="228600" cap="sq" cmpd="thickThin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91282" y="5181600"/>
            <a:ext cx="9235282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tt-RU" b="1" smtClean="0">
              <a:solidFill>
                <a:srgbClr val="000099"/>
              </a:solidFill>
              <a:latin typeface="Arial Tat" pitchFamily="34" charset="-52"/>
            </a:endParaRPr>
          </a:p>
          <a:p>
            <a:pPr algn="ctr" eaLnBrk="1" hangingPunct="1">
              <a:spcBef>
                <a:spcPct val="50000"/>
              </a:spcBef>
            </a:pPr>
            <a:endParaRPr lang="tt-RU" b="1">
              <a:solidFill>
                <a:srgbClr val="000099"/>
              </a:solidFill>
              <a:latin typeface="Arial Tat" pitchFamily="34" charset="-52"/>
            </a:endParaRPr>
          </a:p>
          <a:p>
            <a:pPr algn="ctr" eaLnBrk="1" hangingPunct="1">
              <a:spcBef>
                <a:spcPct val="50000"/>
              </a:spcBef>
            </a:pPr>
            <a:r>
              <a:rPr lang="tt-RU" sz="2200" b="1" smtClean="0">
                <a:solidFill>
                  <a:schemeClr val="bg1"/>
                </a:solidFill>
                <a:latin typeface="+mn-lt"/>
              </a:rPr>
              <a:t>Кечкенә Апушның </a:t>
            </a:r>
            <a:r>
              <a:rPr lang="tt-RU" sz="2200" b="1">
                <a:solidFill>
                  <a:schemeClr val="bg1"/>
                </a:solidFill>
                <a:latin typeface="+mn-lt"/>
              </a:rPr>
              <a:t>ә</a:t>
            </a:r>
            <a:r>
              <a:rPr lang="tt-RU" sz="2200" b="1" smtClean="0">
                <a:solidFill>
                  <a:schemeClr val="bg1"/>
                </a:solidFill>
                <a:latin typeface="+mn-lt"/>
              </a:rPr>
              <a:t>тисе  </a:t>
            </a:r>
            <a:r>
              <a:rPr lang="tt-RU" sz="2200" b="1">
                <a:solidFill>
                  <a:schemeClr val="bg1"/>
                </a:solidFill>
                <a:latin typeface="+mn-lt"/>
              </a:rPr>
              <a:t>Мөхәммәтгариф  </a:t>
            </a:r>
            <a:r>
              <a:rPr lang="tt-RU" sz="2200" b="1" smtClean="0">
                <a:solidFill>
                  <a:schemeClr val="bg1"/>
                </a:solidFill>
                <a:latin typeface="+mn-lt"/>
              </a:rPr>
              <a:t>һәм </a:t>
            </a:r>
            <a:r>
              <a:rPr lang="tt-RU" sz="2200" b="1">
                <a:solidFill>
                  <a:schemeClr val="bg1"/>
                </a:solidFill>
                <a:latin typeface="+mn-lt"/>
              </a:rPr>
              <a:t>ә</a:t>
            </a:r>
            <a:r>
              <a:rPr lang="tt-RU" sz="2200" b="1" smtClean="0">
                <a:solidFill>
                  <a:schemeClr val="bg1"/>
                </a:solidFill>
                <a:latin typeface="+mn-lt"/>
              </a:rPr>
              <a:t>нисе Мәмдүдә </a:t>
            </a:r>
            <a:endParaRPr lang="ru-RU" sz="2200" b="1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10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740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91282" y="-1"/>
            <a:ext cx="9235281" cy="6858001"/>
          </a:xfrm>
          <a:prstGeom prst="rect">
            <a:avLst/>
          </a:prstGeom>
          <a:noFill/>
        </p:spPr>
      </p:pic>
      <p:pic>
        <p:nvPicPr>
          <p:cNvPr id="4" name="Picture 4" descr="Изображение 00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673" y="0"/>
            <a:ext cx="9201310" cy="6769418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Изображение 00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3" b="19444"/>
          <a:stretch/>
        </p:blipFill>
        <p:spPr bwMode="auto">
          <a:xfrm>
            <a:off x="6019800" y="3316418"/>
            <a:ext cx="2899410" cy="324549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Прямоугольник 1"/>
          <p:cNvSpPr>
            <a:spLocks noChangeArrowheads="1"/>
          </p:cNvSpPr>
          <p:nvPr/>
        </p:nvSpPr>
        <p:spPr bwMode="auto">
          <a:xfrm>
            <a:off x="2438400" y="5927725"/>
            <a:ext cx="6705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2400" b="1">
              <a:solidFill>
                <a:srgbClr val="FFFF00"/>
              </a:solidFill>
              <a:latin typeface="Arial Tat" pitchFamily="34" charset="-5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295400" y="228600"/>
            <a:ext cx="7623810" cy="144655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...Ул бер </a:t>
            </a: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үксез </a:t>
            </a: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бала, чираттагы ятим,</a:t>
            </a:r>
          </a:p>
          <a:p>
            <a:pPr algn="ctr">
              <a:defRPr/>
            </a:pP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Юк, </a:t>
            </a: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диделәр</a:t>
            </a: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, </a:t>
            </a: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аның </a:t>
            </a: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ата - анасы да...</a:t>
            </a:r>
          </a:p>
          <a:p>
            <a:pPr algn="ctr">
              <a:defRPr/>
            </a:pPr>
            <a:endParaRPr lang="tt-RU" sz="2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algn="ctr">
              <a:defRPr/>
            </a:pPr>
            <a:r>
              <a:rPr lang="tt-RU" sz="2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                                    </a:t>
            </a:r>
            <a:r>
              <a:rPr lang="tt-RU" sz="22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Гәрәй Рәхим</a:t>
            </a:r>
            <a:endParaRPr lang="ru-RU" sz="22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8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44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90593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630"/>
            <a:ext cx="9235282" cy="6858002"/>
          </a:xfrm>
          <a:prstGeom prst="rect">
            <a:avLst/>
          </a:prstGeom>
          <a:noFill/>
        </p:spPr>
      </p:pic>
      <p:pic>
        <p:nvPicPr>
          <p:cNvPr id="2" name="Picture 4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3430"/>
            <a:ext cx="3048000" cy="14877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6" descr="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15588" y="1802036"/>
            <a:ext cx="2900323" cy="14065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pic>
        <p:nvPicPr>
          <p:cNvPr id="4" name="Picture 3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017172" y="3342808"/>
            <a:ext cx="2971800" cy="1449658"/>
          </a:xfrm>
          <a:prstGeom prst="rect">
            <a:avLst/>
          </a:prstGeom>
          <a:ln w="190500" cap="sq">
            <a:solidFill>
              <a:schemeClr val="accent5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96152" y="4990074"/>
            <a:ext cx="1310728" cy="1587508"/>
          </a:xfrm>
          <a:prstGeom prst="rect">
            <a:avLst/>
          </a:prstGeom>
          <a:ln w="190500" cap="sq">
            <a:solidFill>
              <a:schemeClr val="accent5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00157"/>
            <a:ext cx="2895600" cy="1677425"/>
          </a:xfrm>
          <a:prstGeom prst="rect">
            <a:avLst/>
          </a:prstGeom>
          <a:ln w="190500" cap="sq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28600" y="1691218"/>
            <a:ext cx="3309923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40000"/>
              </a:lnSpc>
              <a:spcBef>
                <a:spcPct val="50000"/>
              </a:spcBef>
            </a:pPr>
            <a:r>
              <a:rPr lang="tt-RU" sz="2200" b="1" i="1">
                <a:solidFill>
                  <a:srgbClr val="0F319D"/>
                </a:solidFill>
                <a:latin typeface="+mn-lt"/>
              </a:rPr>
              <a:t>Кушлавыч.</a:t>
            </a:r>
          </a:p>
          <a:p>
            <a:pPr eaLnBrk="1" hangingPunct="1">
              <a:lnSpc>
                <a:spcPct val="40000"/>
              </a:lnSpc>
              <a:spcBef>
                <a:spcPct val="50000"/>
              </a:spcBef>
            </a:pPr>
            <a:r>
              <a:rPr lang="tt-RU" sz="2200" b="1" i="1">
                <a:solidFill>
                  <a:srgbClr val="0F319D"/>
                </a:solidFill>
                <a:latin typeface="+mn-lt"/>
              </a:rPr>
              <a:t>Шәрифә карчык</a:t>
            </a:r>
            <a:endParaRPr lang="ru-RU" sz="2200" b="1" i="1">
              <a:solidFill>
                <a:srgbClr val="0F319D"/>
              </a:solidFill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477001" y="1203564"/>
            <a:ext cx="2514600" cy="780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tt-RU" sz="2200" b="1" i="1">
                <a:solidFill>
                  <a:srgbClr val="0F319D"/>
                </a:solidFill>
                <a:latin typeface="+mn-lt"/>
              </a:rPr>
              <a:t>Өчиле.</a:t>
            </a: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tt-RU" sz="2200" b="1" i="1">
                <a:solidFill>
                  <a:srgbClr val="0F319D"/>
                </a:solidFill>
                <a:latin typeface="+mn-lt"/>
              </a:rPr>
              <a:t>Зиннәтулла бабай</a:t>
            </a:r>
            <a:endParaRPr lang="ru-RU" sz="2200" b="1" i="1">
              <a:solidFill>
                <a:srgbClr val="0F319D"/>
              </a:solidFill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883561" y="3208606"/>
            <a:ext cx="4593439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t-RU" sz="2200" b="1" i="1">
                <a:solidFill>
                  <a:srgbClr val="140CB0"/>
                </a:solidFill>
                <a:latin typeface="+mn-lt"/>
              </a:rPr>
              <a:t>Казан.</a:t>
            </a:r>
            <a:endParaRPr lang="ru-RU" sz="2200" b="1" i="1">
              <a:solidFill>
                <a:srgbClr val="140CB0"/>
              </a:solidFill>
              <a:latin typeface="+mn-lt"/>
            </a:endParaRPr>
          </a:p>
          <a:p>
            <a:pPr eaLnBrk="1" hangingPunct="1">
              <a:spcBef>
                <a:spcPct val="50000"/>
              </a:spcBef>
            </a:pPr>
            <a:r>
              <a:rPr lang="ru-RU" sz="2200" b="1" i="1">
                <a:solidFill>
                  <a:srgbClr val="140CB0"/>
                </a:solidFill>
                <a:latin typeface="+mn-lt"/>
              </a:rPr>
              <a:t>М</a:t>
            </a:r>
            <a:r>
              <a:rPr lang="tt-RU" sz="2200" b="1" i="1">
                <a:solidFill>
                  <a:srgbClr val="140CB0"/>
                </a:solidFill>
                <a:latin typeface="+mn-lt"/>
              </a:rPr>
              <a:t>өхәммәтвәли һәм Газизә гаиләсе</a:t>
            </a:r>
            <a:endParaRPr lang="ru-RU" sz="2200" b="1" i="1">
              <a:solidFill>
                <a:srgbClr val="140CB0"/>
              </a:solidFill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10800000" flipV="1">
            <a:off x="6631761" y="5412213"/>
            <a:ext cx="2512239" cy="921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tt-RU" sz="2200" b="1" i="1">
                <a:solidFill>
                  <a:srgbClr val="0F319D"/>
                </a:solidFill>
                <a:latin typeface="+mn-lt"/>
              </a:rPr>
              <a:t>Кырлай.</a:t>
            </a:r>
          </a:p>
          <a:p>
            <a:pPr eaLnBrk="1" hangingPunct="1">
              <a:lnSpc>
                <a:spcPct val="65000"/>
              </a:lnSpc>
              <a:spcBef>
                <a:spcPct val="50000"/>
              </a:spcBef>
            </a:pPr>
            <a:r>
              <a:rPr lang="tt-RU" sz="2200" b="1" i="1">
                <a:solidFill>
                  <a:srgbClr val="0F319D"/>
                </a:solidFill>
                <a:latin typeface="+mn-lt"/>
              </a:rPr>
              <a:t>Сәг</a:t>
            </a:r>
            <a:r>
              <a:rPr lang="ru-RU" sz="2200" b="1" i="1">
                <a:solidFill>
                  <a:srgbClr val="0F319D"/>
                </a:solidFill>
                <a:latin typeface="+mn-lt"/>
              </a:rPr>
              <a:t>ъ</a:t>
            </a:r>
            <a:r>
              <a:rPr lang="tt-RU" sz="2200" b="1" i="1">
                <a:solidFill>
                  <a:srgbClr val="0F319D"/>
                </a:solidFill>
                <a:latin typeface="+mn-lt"/>
              </a:rPr>
              <a:t>ди абзый, Зөхрә апа</a:t>
            </a:r>
            <a:endParaRPr lang="ru-RU" sz="2200" b="1" i="1">
              <a:solidFill>
                <a:srgbClr val="0F319D"/>
              </a:solidFill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28600" y="4067636"/>
            <a:ext cx="41148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ts val="2640"/>
              </a:lnSpc>
              <a:spcBef>
                <a:spcPct val="50000"/>
              </a:spcBef>
            </a:pPr>
            <a:r>
              <a:rPr lang="tt-RU" sz="2200" b="1" i="1" dirty="0">
                <a:solidFill>
                  <a:srgbClr val="140CB0"/>
                </a:solidFill>
                <a:latin typeface="+mn-lt"/>
              </a:rPr>
              <a:t>Җаек.</a:t>
            </a:r>
          </a:p>
          <a:p>
            <a:pPr eaLnBrk="1" hangingPunct="1">
              <a:lnSpc>
                <a:spcPts val="2640"/>
              </a:lnSpc>
              <a:spcBef>
                <a:spcPct val="50000"/>
              </a:spcBef>
            </a:pPr>
            <a:r>
              <a:rPr lang="tt-RU" sz="2200" b="1" i="1" dirty="0">
                <a:solidFill>
                  <a:srgbClr val="140CB0"/>
                </a:solidFill>
                <a:latin typeface="+mn-lt"/>
              </a:rPr>
              <a:t>Галиәсгар (җизнәсе</a:t>
            </a:r>
            <a:r>
              <a:rPr lang="tt-RU" sz="2200" b="1" i="1" dirty="0" smtClean="0">
                <a:solidFill>
                  <a:srgbClr val="140CB0"/>
                </a:solidFill>
                <a:latin typeface="+mn-lt"/>
              </a:rPr>
              <a:t>), Газизә</a:t>
            </a:r>
            <a:endParaRPr lang="ru-RU" sz="2200" b="1" i="1" dirty="0">
              <a:solidFill>
                <a:srgbClr val="140CB0"/>
              </a:solidFill>
              <a:latin typeface="+mn-lt"/>
            </a:endParaRPr>
          </a:p>
        </p:txBody>
      </p:sp>
      <p:pic>
        <p:nvPicPr>
          <p:cNvPr id="13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3431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833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630"/>
            <a:ext cx="9235282" cy="6858002"/>
          </a:xfrm>
          <a:prstGeom prst="rect">
            <a:avLst/>
          </a:prstGeom>
          <a:noFill/>
        </p:spPr>
      </p:pic>
      <p:pic>
        <p:nvPicPr>
          <p:cNvPr id="13314" name="Picture 4" descr="Изображение 00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0"/>
            <a:ext cx="6400800" cy="685800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52601" y="5486400"/>
            <a:ext cx="6934200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t-RU" sz="2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...</a:t>
            </a:r>
            <a:r>
              <a:rPr lang="tt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Тормышыңда бәйрәмнәр </a:t>
            </a:r>
            <a:r>
              <a:rPr lang="tt-RU" sz="2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аз булган</a:t>
            </a:r>
          </a:p>
          <a:p>
            <a:pPr algn="ctr">
              <a:defRPr/>
            </a:pPr>
            <a:r>
              <a:rPr lang="tt-RU" sz="2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Тартыш </a:t>
            </a:r>
            <a:r>
              <a:rPr lang="tt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белән </a:t>
            </a:r>
            <a:r>
              <a:rPr lang="tt-RU" sz="2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тулган </a:t>
            </a:r>
            <a:r>
              <a:rPr lang="tt-RU" sz="2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көннәрең...</a:t>
            </a:r>
            <a:endParaRPr lang="tt-RU" sz="2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Tat" pitchFamily="34" charset="-52"/>
            </a:endParaRPr>
          </a:p>
          <a:p>
            <a:pPr algn="ctr">
              <a:defRPr/>
            </a:pPr>
            <a:endParaRPr lang="tt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Tat" pitchFamily="34" charset="-52"/>
            </a:endParaRPr>
          </a:p>
          <a:p>
            <a:pPr algn="ctr">
              <a:defRPr/>
            </a:pPr>
            <a:r>
              <a:rPr lang="tt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Tat" pitchFamily="34" charset="-52"/>
              </a:rPr>
              <a:t>                                                                             </a:t>
            </a:r>
            <a:r>
              <a:rPr lang="tt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Шәүкәт </a:t>
            </a:r>
            <a:r>
              <a:rPr lang="tt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 Tat" pitchFamily="34" charset="-52"/>
              </a:rPr>
              <a:t>Галиев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 Tat" pitchFamily="34" charset="-52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71600" y="203430"/>
            <a:ext cx="762000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tt-RU" sz="2200" b="1" smtClean="0">
                <a:solidFill>
                  <a:srgbClr val="FFC000"/>
                </a:solidFill>
                <a:latin typeface="+mn-lt"/>
              </a:rPr>
              <a:t>1890 ел.</a:t>
            </a:r>
          </a:p>
          <a:p>
            <a:pPr eaLnBrk="1" hangingPunct="1">
              <a:spcBef>
                <a:spcPct val="50000"/>
              </a:spcBef>
            </a:pPr>
            <a:r>
              <a:rPr lang="tt-RU" sz="2200" b="1" smtClean="0">
                <a:solidFill>
                  <a:srgbClr val="FFC000"/>
                </a:solidFill>
                <a:latin typeface="+mn-lt"/>
              </a:rPr>
              <a:t>Өчиле авылы.Апушның  бабасы Зиннәтулланың йорты</a:t>
            </a:r>
            <a:endParaRPr lang="ru-RU" sz="2200">
              <a:solidFill>
                <a:srgbClr val="FFC000"/>
              </a:solidFill>
              <a:latin typeface="+mn-lt"/>
            </a:endParaRPr>
          </a:p>
        </p:txBody>
      </p:sp>
      <p:pic>
        <p:nvPicPr>
          <p:cNvPr id="9" name="Picture 4" descr="Изображение 00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3" b="19444"/>
          <a:stretch/>
        </p:blipFill>
        <p:spPr bwMode="auto">
          <a:xfrm flipH="1">
            <a:off x="1066800" y="4401207"/>
            <a:ext cx="2194815" cy="245679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03431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48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pptgeo.3dn.ru/Templ/Prew/Nature.jpg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630"/>
            <a:ext cx="9235282" cy="6858002"/>
          </a:xfrm>
          <a:prstGeom prst="rect">
            <a:avLst/>
          </a:prstGeom>
          <a:noFill/>
        </p:spPr>
      </p:pic>
      <p:pic>
        <p:nvPicPr>
          <p:cNvPr id="1028" name="Picture 4" descr="C:\Users\nachtRitter\Desktop\зима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888" y="171955"/>
            <a:ext cx="8975111" cy="6648633"/>
          </a:xfrm>
          <a:prstGeom prst="rect">
            <a:avLst/>
          </a:prstGeom>
          <a:noFill/>
          <a:effectLst>
            <a:softEdge rad="6350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990600" y="457200"/>
            <a:ext cx="5334000" cy="120032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tt-RU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Чылдыр  -  </a:t>
            </a:r>
            <a:r>
              <a:rPr lang="tt-RU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чылдыр</a:t>
            </a:r>
            <a:r>
              <a:rPr lang="tt-RU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,  чылдыр  -  </a:t>
            </a:r>
            <a:r>
              <a:rPr lang="tt-RU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чылдыр... </a:t>
            </a:r>
            <a:endParaRPr lang="tt-RU" b="1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Tat" pitchFamily="34" charset="-52"/>
            </a:endParaRPr>
          </a:p>
          <a:p>
            <a:pPr algn="ctr">
              <a:defRPr/>
            </a:pPr>
            <a:r>
              <a:rPr lang="tt-RU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   Яћгырый  </a:t>
            </a:r>
            <a:r>
              <a:rPr lang="tt-RU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дала.</a:t>
            </a:r>
          </a:p>
          <a:p>
            <a:pPr algn="ctr">
              <a:defRPr/>
            </a:pPr>
            <a:r>
              <a:rPr lang="tt-RU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Кала </a:t>
            </a:r>
            <a:r>
              <a:rPr lang="tt-RU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 басу</a:t>
            </a:r>
            <a:r>
              <a:rPr lang="tt-RU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, кала </a:t>
            </a:r>
            <a:r>
              <a:rPr lang="tt-RU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 ындыр</a:t>
            </a:r>
            <a:r>
              <a:rPr lang="tt-RU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, </a:t>
            </a:r>
            <a:r>
              <a:rPr lang="tt-RU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туган  як  </a:t>
            </a:r>
            <a:r>
              <a:rPr lang="tt-RU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кала...</a:t>
            </a:r>
          </a:p>
          <a:p>
            <a:pPr algn="ctr">
              <a:defRPr/>
            </a:pPr>
            <a:r>
              <a:rPr lang="tt-RU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                                                        </a:t>
            </a:r>
            <a:r>
              <a:rPr lang="tt-RU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 </a:t>
            </a:r>
            <a:r>
              <a:rPr lang="tt-RU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Tat" pitchFamily="34" charset="-52"/>
              </a:rPr>
              <a:t>Гамил Афзал</a:t>
            </a:r>
            <a:endParaRPr lang="ru-RU" b="1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 Tat" pitchFamily="34" charset="-52"/>
            </a:endParaRPr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4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0" b="6579"/>
          <a:stretch>
            <a:fillRect/>
          </a:stretch>
        </p:blipFill>
        <p:spPr>
          <a:xfrm>
            <a:off x="0" y="3810000"/>
            <a:ext cx="4876800" cy="3048000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Копия Изображение 00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9921" y="236340"/>
            <a:ext cx="3235480" cy="3345059"/>
          </a:xfrm>
          <a:prstGeom prst="rect">
            <a:avLst/>
          </a:prstGeom>
          <a:noFill/>
          <a:ln>
            <a:noFill/>
          </a:ln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876800" y="4648199"/>
            <a:ext cx="4267200" cy="21723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ts val="1920"/>
              </a:lnSpc>
              <a:spcBef>
                <a:spcPct val="50000"/>
              </a:spcBef>
              <a:defRPr/>
            </a:pPr>
            <a:r>
              <a:rPr lang="tt-RU" sz="1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Њксез ятим -</a:t>
            </a:r>
          </a:p>
          <a:p>
            <a:pPr eaLnBrk="1" hangingPunct="1">
              <a:lnSpc>
                <a:spcPts val="1920"/>
              </a:lnSpc>
              <a:spcBef>
                <a:spcPct val="50000"/>
              </a:spcBef>
              <a:defRPr/>
            </a:pPr>
            <a:r>
              <a:rPr lang="tt-RU" sz="1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Кемгђ бала кирђк? -</a:t>
            </a:r>
          </a:p>
          <a:p>
            <a:pPr eaLnBrk="1" hangingPunct="1">
              <a:lnSpc>
                <a:spcPts val="1920"/>
              </a:lnSpc>
              <a:spcBef>
                <a:spcPct val="50000"/>
              </a:spcBef>
              <a:defRPr/>
            </a:pPr>
            <a:r>
              <a:rPr lang="tt-RU" sz="1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Дип язмышыћ сине рђнќеткђн.</a:t>
            </a:r>
          </a:p>
          <a:p>
            <a:pPr eaLnBrk="1" hangingPunct="1">
              <a:lnSpc>
                <a:spcPts val="1920"/>
              </a:lnSpc>
              <a:spcBef>
                <a:spcPct val="50000"/>
              </a:spcBef>
              <a:defRPr/>
            </a:pPr>
            <a:r>
              <a:rPr lang="tt-RU" sz="1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Ул чак язмыш -  њзе тере ятим:</a:t>
            </a:r>
          </a:p>
          <a:p>
            <a:pPr eaLnBrk="1" hangingPunct="1">
              <a:lnSpc>
                <a:spcPts val="1920"/>
              </a:lnSpc>
              <a:spcBef>
                <a:spcPct val="50000"/>
              </a:spcBef>
              <a:defRPr/>
            </a:pPr>
            <a:r>
              <a:rPr lang="tt-RU" sz="1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Кемнђрдђндер ќылы сњз кљткђн.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tt-RU" sz="16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               </a:t>
            </a:r>
            <a:r>
              <a:rPr lang="tt-RU" sz="14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Кђтибђ Кинќђбулатова</a:t>
            </a:r>
            <a:endParaRPr lang="ru-RU" sz="1400" b="1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Tat" pitchFamily="34" charset="-52"/>
            </a:endParaRPr>
          </a:p>
        </p:txBody>
      </p:sp>
      <p:pic>
        <p:nvPicPr>
          <p:cNvPr id="9" name="Picture 4" descr="Изображение 00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3" b="19444"/>
          <a:stretch/>
        </p:blipFill>
        <p:spPr bwMode="auto">
          <a:xfrm>
            <a:off x="7315200" y="3429000"/>
            <a:ext cx="1828800" cy="204709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553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598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://pptgeo.3dn.ru/Templ/Prew/Nature.jpg"/>
          <p:cNvPicPr>
            <a:picLocks noChangeAspect="1" noChangeArrowheads="1"/>
          </p:cNvPicPr>
          <p:nvPr/>
        </p:nvPicPr>
        <p:blipFill>
          <a:blip r:embed="rId3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-2630"/>
            <a:ext cx="9235282" cy="6858002"/>
          </a:xfrm>
          <a:prstGeom prst="rect">
            <a:avLst/>
          </a:prstGeom>
          <a:noFill/>
        </p:spPr>
      </p:pic>
      <p:pic>
        <p:nvPicPr>
          <p:cNvPr id="4" name="Picture 4" descr="Копия Изображение 00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298666"/>
            <a:ext cx="6096000" cy="4559334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1600200" y="200053"/>
            <a:ext cx="7526546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t-RU" sz="2200" b="1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                            </a:t>
            </a:r>
            <a:r>
              <a:rPr lang="tt-RU" sz="2200" b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Казан. М. </a:t>
            </a:r>
            <a:r>
              <a:rPr lang="tt-RU" sz="2200" b="1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Гафури (элеккеге Сембер ) </a:t>
            </a:r>
            <a:r>
              <a:rPr lang="tt-RU" sz="2200" b="1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урамы.</a:t>
            </a:r>
            <a:endParaRPr lang="ru-RU" sz="2200" b="1">
              <a:solidFill>
                <a:schemeClr val="accent6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 rot="21064612">
            <a:off x="0" y="3506688"/>
            <a:ext cx="4114800" cy="3170099"/>
          </a:xfrm>
          <a:prstGeom prst="rect">
            <a:avLst/>
          </a:prstGeom>
        </p:spPr>
        <p:txBody>
          <a:bodyPr wrap="square">
            <a:spAutoFit/>
            <a:scene3d>
              <a:camera prst="isometricOffAxis1Right"/>
              <a:lightRig rig="threePt" dir="t"/>
            </a:scene3d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ru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2060"/>
                </a:solidFill>
              </a:rPr>
              <a:t>…</a:t>
            </a:r>
            <a:r>
              <a:rPr lang="ru-RU" sz="2000" b="1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Таныш</a:t>
            </a:r>
            <a:r>
              <a:rPr lang="ru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</a:t>
            </a:r>
            <a:r>
              <a:rPr lang="ru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- </a:t>
            </a:r>
            <a:r>
              <a:rPr lang="ru-RU" sz="2000" b="1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туган</a:t>
            </a:r>
            <a:r>
              <a:rPr lang="ru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</a:t>
            </a:r>
            <a:r>
              <a:rPr lang="ru-RU" sz="2000" b="1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т</a:t>
            </a:r>
            <a:r>
              <a:rPr lang="ru-RU" sz="2000" b="1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ү</a:t>
            </a: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гел,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		 чит кеше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.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Даны да юк</a:t>
            </a: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,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           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малы да юк аныћ,</a:t>
            </a:r>
          </a:p>
          <a:p>
            <a:pPr eaLnBrk="1" hangingPunct="1">
              <a:spcBef>
                <a:spcPct val="50000"/>
              </a:spcBef>
              <a:defRPr/>
            </a:pP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Ул бит бары – </a:t>
            </a:r>
            <a:endParaRPr lang="tt-RU" sz="2000" b="1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Tat" pitchFamily="34" charset="-52"/>
            </a:endParaRPr>
          </a:p>
          <a:p>
            <a:pPr eaLnBrk="1" hangingPunct="1">
              <a:spcBef>
                <a:spcPct val="50000"/>
              </a:spcBef>
              <a:defRPr/>
            </a:pP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                Вђли 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- читекче...</a:t>
            </a:r>
          </a:p>
          <a:p>
            <a:pPr algn="just" eaLnBrk="1" hangingPunct="1">
              <a:spcBef>
                <a:spcPct val="50000"/>
              </a:spcBef>
              <a:defRPr/>
            </a:pP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                   </a:t>
            </a: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 Р</a:t>
            </a:r>
            <a:r>
              <a:rPr lang="ru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ө</a:t>
            </a:r>
            <a:r>
              <a:rPr lang="tt-RU" sz="2000" b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стђм </a:t>
            </a:r>
            <a:r>
              <a:rPr lang="tt-RU" sz="2000" b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 Tat" pitchFamily="34" charset="-52"/>
              </a:rPr>
              <a:t>Сњлти</a:t>
            </a:r>
            <a:endParaRPr lang="ru-RU" sz="2000" b="1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 Tat" pitchFamily="34" charset="-52"/>
            </a:endParaRPr>
          </a:p>
        </p:txBody>
      </p:sp>
      <p:pic>
        <p:nvPicPr>
          <p:cNvPr id="6" name="Picture 4" descr="Изображение 00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73" b="19444"/>
          <a:stretch/>
        </p:blipFill>
        <p:spPr bwMode="auto">
          <a:xfrm flipH="1">
            <a:off x="118241" y="1275120"/>
            <a:ext cx="1828800" cy="2047091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4" descr="Изображение 00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615949"/>
            <a:ext cx="3613484" cy="2590800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2" descr="C:\Documents and Settings\Люция\Рабочий стол\смайлик татарский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186" y="214290"/>
            <a:ext cx="1027644" cy="1000132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27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2182</TotalTime>
  <Words>1101</Words>
  <Application>Microsoft Office PowerPoint</Application>
  <PresentationFormat>Экран (4:3)</PresentationFormat>
  <Paragraphs>235</Paragraphs>
  <Slides>33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Arial</vt:lpstr>
      <vt:lpstr>Georgia</vt:lpstr>
      <vt:lpstr>Wingdings</vt:lpstr>
      <vt:lpstr>Arial Tat</vt:lpstr>
      <vt:lpstr>Calibri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Нияз</cp:lastModifiedBy>
  <cp:revision>257</cp:revision>
  <cp:lastPrinted>1601-01-01T00:00:00Z</cp:lastPrinted>
  <dcterms:created xsi:type="dcterms:W3CDTF">1601-01-01T00:00:00Z</dcterms:created>
  <dcterms:modified xsi:type="dcterms:W3CDTF">2012-12-18T14:35:59Z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