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0" r:id="rId3"/>
    <p:sldId id="261" r:id="rId4"/>
    <p:sldId id="258" r:id="rId5"/>
    <p:sldId id="257" r:id="rId6"/>
    <p:sldId id="270" r:id="rId7"/>
    <p:sldId id="263" r:id="rId8"/>
    <p:sldId id="264" r:id="rId9"/>
    <p:sldId id="271" r:id="rId10"/>
    <p:sldId id="272" r:id="rId11"/>
    <p:sldId id="273" r:id="rId12"/>
    <p:sldId id="274" r:id="rId13"/>
    <p:sldId id="269" r:id="rId14"/>
    <p:sldId id="268" r:id="rId15"/>
    <p:sldId id="267" r:id="rId16"/>
    <p:sldId id="27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D23FD35-3EDD-4B71-A08A-792767EB02AB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CD95F59-DE3C-4D5C-865D-DE757428C8C9}">
      <dgm:prSet phldrT="[Текст]" custT="1"/>
      <dgm:spPr/>
      <dgm:t>
        <a:bodyPr/>
        <a:lstStyle/>
        <a:p>
          <a:r>
            <a:rPr lang="ru-RU" sz="2800" dirty="0" smtClean="0">
              <a:solidFill>
                <a:srgbClr val="00B050"/>
              </a:solidFill>
            </a:rPr>
            <a:t>Родители</a:t>
          </a:r>
          <a:endParaRPr lang="ru-RU" sz="2800" dirty="0">
            <a:solidFill>
              <a:srgbClr val="00B050"/>
            </a:solidFill>
          </a:endParaRPr>
        </a:p>
      </dgm:t>
    </dgm:pt>
    <dgm:pt modelId="{AECCB007-468F-4999-9026-884E961DF881}" type="parTrans" cxnId="{22CC8A93-59FE-4E1C-B0A4-1A523E0517AE}">
      <dgm:prSet/>
      <dgm:spPr/>
      <dgm:t>
        <a:bodyPr/>
        <a:lstStyle/>
        <a:p>
          <a:endParaRPr lang="ru-RU" sz="2800"/>
        </a:p>
      </dgm:t>
    </dgm:pt>
    <dgm:pt modelId="{4021D394-A829-46F6-A44A-261A61DBF926}" type="sibTrans" cxnId="{22CC8A93-59FE-4E1C-B0A4-1A523E0517AE}">
      <dgm:prSet/>
      <dgm:spPr/>
      <dgm:t>
        <a:bodyPr/>
        <a:lstStyle/>
        <a:p>
          <a:endParaRPr lang="ru-RU" sz="2800"/>
        </a:p>
      </dgm:t>
    </dgm:pt>
    <dgm:pt modelId="{99EBB1DF-E355-4108-8327-D8C1B67B7841}">
      <dgm:prSet phldrT="[Текст]" custT="1"/>
      <dgm:spPr/>
      <dgm:t>
        <a:bodyPr/>
        <a:lstStyle/>
        <a:p>
          <a:r>
            <a:rPr lang="ru-RU" sz="2800" dirty="0" smtClean="0">
              <a:solidFill>
                <a:srgbClr val="00B050"/>
              </a:solidFill>
            </a:rPr>
            <a:t>Педагоги</a:t>
          </a:r>
          <a:endParaRPr lang="ru-RU" sz="2800" dirty="0">
            <a:solidFill>
              <a:srgbClr val="00B050"/>
            </a:solidFill>
          </a:endParaRPr>
        </a:p>
      </dgm:t>
    </dgm:pt>
    <dgm:pt modelId="{CAA360D1-E77D-4236-B8C2-92F9ED241343}" type="parTrans" cxnId="{EA946AC0-0C6E-4E50-903E-913935F74C4A}">
      <dgm:prSet/>
      <dgm:spPr/>
      <dgm:t>
        <a:bodyPr/>
        <a:lstStyle/>
        <a:p>
          <a:endParaRPr lang="ru-RU" sz="2800"/>
        </a:p>
      </dgm:t>
    </dgm:pt>
    <dgm:pt modelId="{B610F379-0BC0-43D9-8F2E-088BD790AC93}" type="sibTrans" cxnId="{EA946AC0-0C6E-4E50-903E-913935F74C4A}">
      <dgm:prSet/>
      <dgm:spPr/>
      <dgm:t>
        <a:bodyPr/>
        <a:lstStyle/>
        <a:p>
          <a:endParaRPr lang="ru-RU" sz="2800"/>
        </a:p>
      </dgm:t>
    </dgm:pt>
    <dgm:pt modelId="{0BEF4C2B-63E6-416E-9731-4390BB3E4CC3}">
      <dgm:prSet phldrT="[Текст]" custT="1"/>
      <dgm:spPr/>
      <dgm:t>
        <a:bodyPr/>
        <a:lstStyle/>
        <a:p>
          <a:r>
            <a:rPr lang="ru-RU" sz="2800" dirty="0" smtClean="0">
              <a:solidFill>
                <a:srgbClr val="00B050"/>
              </a:solidFill>
            </a:rPr>
            <a:t>Ребенок</a:t>
          </a:r>
          <a:endParaRPr lang="ru-RU" sz="2800" dirty="0">
            <a:solidFill>
              <a:srgbClr val="00B050"/>
            </a:solidFill>
          </a:endParaRPr>
        </a:p>
      </dgm:t>
    </dgm:pt>
    <dgm:pt modelId="{F8883EFA-6C40-4848-8696-4FC4F454A62C}" type="parTrans" cxnId="{304BCED5-2D78-407E-8886-1A370CB1CB93}">
      <dgm:prSet/>
      <dgm:spPr/>
      <dgm:t>
        <a:bodyPr/>
        <a:lstStyle/>
        <a:p>
          <a:endParaRPr lang="ru-RU" sz="2800"/>
        </a:p>
      </dgm:t>
    </dgm:pt>
    <dgm:pt modelId="{059527B5-66B7-4FD8-B22C-5F0D3E5F90AF}" type="sibTrans" cxnId="{304BCED5-2D78-407E-8886-1A370CB1CB93}">
      <dgm:prSet/>
      <dgm:spPr/>
      <dgm:t>
        <a:bodyPr/>
        <a:lstStyle/>
        <a:p>
          <a:endParaRPr lang="ru-RU" sz="2800"/>
        </a:p>
      </dgm:t>
    </dgm:pt>
    <dgm:pt modelId="{EEDC9A74-B855-4BD0-B757-C9784E24F178}" type="pres">
      <dgm:prSet presAssocID="{4D23FD35-3EDD-4B71-A08A-792767EB02A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F04760E-D101-40B3-AF3B-9264FC0F7CED}" type="pres">
      <dgm:prSet presAssocID="{5CD95F59-DE3C-4D5C-865D-DE757428C8C9}" presName="node" presStyleLbl="node1" presStyleIdx="0" presStyleCnt="3" custScaleX="52695" custScaleY="227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FADE87-E154-44C6-A84F-132054204CA7}" type="pres">
      <dgm:prSet presAssocID="{4021D394-A829-46F6-A44A-261A61DBF926}" presName="sibTrans" presStyleCnt="0"/>
      <dgm:spPr/>
    </dgm:pt>
    <dgm:pt modelId="{27619782-3333-49CD-BEF0-40B55924B2D7}" type="pres">
      <dgm:prSet presAssocID="{99EBB1DF-E355-4108-8327-D8C1B67B7841}" presName="node" presStyleLbl="node1" presStyleIdx="1" presStyleCnt="3" custScaleX="55370" custScaleY="20985" custLinFactNeighborX="729" custLinFactNeighborY="14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756EC1-FB5B-43F6-948C-EA0E6A240B50}" type="pres">
      <dgm:prSet presAssocID="{B610F379-0BC0-43D9-8F2E-088BD790AC93}" presName="sibTrans" presStyleCnt="0"/>
      <dgm:spPr/>
    </dgm:pt>
    <dgm:pt modelId="{3C75342F-8FC7-40FB-8BA9-94D26D18089E}" type="pres">
      <dgm:prSet presAssocID="{0BEF4C2B-63E6-416E-9731-4390BB3E4CC3}" presName="node" presStyleLbl="node1" presStyleIdx="2" presStyleCnt="3" custScaleX="55366" custScaleY="25498" custLinFactNeighborX="352" custLinFactNeighborY="329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2F19FB-F629-4072-966F-9622374E0D71}" type="presOf" srcId="{4D23FD35-3EDD-4B71-A08A-792767EB02AB}" destId="{EEDC9A74-B855-4BD0-B757-C9784E24F178}" srcOrd="0" destOrd="0" presId="urn:microsoft.com/office/officeart/2005/8/layout/default#1"/>
    <dgm:cxn modelId="{EF853228-F773-403F-8C1C-B9819B3FD3AF}" type="presOf" srcId="{99EBB1DF-E355-4108-8327-D8C1B67B7841}" destId="{27619782-3333-49CD-BEF0-40B55924B2D7}" srcOrd="0" destOrd="0" presId="urn:microsoft.com/office/officeart/2005/8/layout/default#1"/>
    <dgm:cxn modelId="{EA946AC0-0C6E-4E50-903E-913935F74C4A}" srcId="{4D23FD35-3EDD-4B71-A08A-792767EB02AB}" destId="{99EBB1DF-E355-4108-8327-D8C1B67B7841}" srcOrd="1" destOrd="0" parTransId="{CAA360D1-E77D-4236-B8C2-92F9ED241343}" sibTransId="{B610F379-0BC0-43D9-8F2E-088BD790AC93}"/>
    <dgm:cxn modelId="{935E465A-1FD4-4BAD-AB77-4814A5FF2B80}" type="presOf" srcId="{5CD95F59-DE3C-4D5C-865D-DE757428C8C9}" destId="{6F04760E-D101-40B3-AF3B-9264FC0F7CED}" srcOrd="0" destOrd="0" presId="urn:microsoft.com/office/officeart/2005/8/layout/default#1"/>
    <dgm:cxn modelId="{22CC8A93-59FE-4E1C-B0A4-1A523E0517AE}" srcId="{4D23FD35-3EDD-4B71-A08A-792767EB02AB}" destId="{5CD95F59-DE3C-4D5C-865D-DE757428C8C9}" srcOrd="0" destOrd="0" parTransId="{AECCB007-468F-4999-9026-884E961DF881}" sibTransId="{4021D394-A829-46F6-A44A-261A61DBF926}"/>
    <dgm:cxn modelId="{304BCED5-2D78-407E-8886-1A370CB1CB93}" srcId="{4D23FD35-3EDD-4B71-A08A-792767EB02AB}" destId="{0BEF4C2B-63E6-416E-9731-4390BB3E4CC3}" srcOrd="2" destOrd="0" parTransId="{F8883EFA-6C40-4848-8696-4FC4F454A62C}" sibTransId="{059527B5-66B7-4FD8-B22C-5F0D3E5F90AF}"/>
    <dgm:cxn modelId="{7DCE50FF-D65F-4938-8409-6761EBB3BEEE}" type="presOf" srcId="{0BEF4C2B-63E6-416E-9731-4390BB3E4CC3}" destId="{3C75342F-8FC7-40FB-8BA9-94D26D18089E}" srcOrd="0" destOrd="0" presId="urn:microsoft.com/office/officeart/2005/8/layout/default#1"/>
    <dgm:cxn modelId="{4FE5DE29-9366-4886-A306-5AD5EEA2C452}" type="presParOf" srcId="{EEDC9A74-B855-4BD0-B757-C9784E24F178}" destId="{6F04760E-D101-40B3-AF3B-9264FC0F7CED}" srcOrd="0" destOrd="0" presId="urn:microsoft.com/office/officeart/2005/8/layout/default#1"/>
    <dgm:cxn modelId="{020CD6DB-9A4C-40A7-A430-7F173D568E50}" type="presParOf" srcId="{EEDC9A74-B855-4BD0-B757-C9784E24F178}" destId="{DFFADE87-E154-44C6-A84F-132054204CA7}" srcOrd="1" destOrd="0" presId="urn:microsoft.com/office/officeart/2005/8/layout/default#1"/>
    <dgm:cxn modelId="{71A0D441-F276-4E9A-AEE5-FBF7E42640C9}" type="presParOf" srcId="{EEDC9A74-B855-4BD0-B757-C9784E24F178}" destId="{27619782-3333-49CD-BEF0-40B55924B2D7}" srcOrd="2" destOrd="0" presId="urn:microsoft.com/office/officeart/2005/8/layout/default#1"/>
    <dgm:cxn modelId="{8409302E-24AE-4F01-A1CF-5D495522C57A}" type="presParOf" srcId="{EEDC9A74-B855-4BD0-B757-C9784E24F178}" destId="{38756EC1-FB5B-43F6-948C-EA0E6A240B50}" srcOrd="3" destOrd="0" presId="urn:microsoft.com/office/officeart/2005/8/layout/default#1"/>
    <dgm:cxn modelId="{1D2E9F2A-4769-4EDF-923D-CD4294448DBB}" type="presParOf" srcId="{EEDC9A74-B855-4BD0-B757-C9784E24F178}" destId="{3C75342F-8FC7-40FB-8BA9-94D26D18089E}" srcOrd="4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04760E-D101-40B3-AF3B-9264FC0F7CED}">
      <dsp:nvSpPr>
        <dsp:cNvPr id="0" name=""/>
        <dsp:cNvSpPr/>
      </dsp:nvSpPr>
      <dsp:spPr>
        <a:xfrm>
          <a:off x="1455" y="265389"/>
          <a:ext cx="3533962" cy="9135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rgbClr val="00B050"/>
              </a:solidFill>
            </a:rPr>
            <a:t>Родители</a:t>
          </a:r>
          <a:endParaRPr lang="ru-RU" sz="2800" kern="1200" dirty="0">
            <a:solidFill>
              <a:srgbClr val="00B050"/>
            </a:solidFill>
          </a:endParaRPr>
        </a:p>
      </dsp:txBody>
      <dsp:txXfrm>
        <a:off x="1455" y="265389"/>
        <a:ext cx="3533962" cy="913538"/>
      </dsp:txXfrm>
    </dsp:sp>
    <dsp:sp modelId="{27619782-3333-49CD-BEF0-40B55924B2D7}">
      <dsp:nvSpPr>
        <dsp:cNvPr id="0" name=""/>
        <dsp:cNvSpPr/>
      </dsp:nvSpPr>
      <dsp:spPr>
        <a:xfrm>
          <a:off x="4207519" y="358340"/>
          <a:ext cx="3713360" cy="8444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rgbClr val="00B050"/>
              </a:solidFill>
            </a:rPr>
            <a:t>Педагоги</a:t>
          </a:r>
          <a:endParaRPr lang="ru-RU" sz="2800" kern="1200" dirty="0">
            <a:solidFill>
              <a:srgbClr val="00B050"/>
            </a:solidFill>
          </a:endParaRPr>
        </a:p>
      </dsp:txBody>
      <dsp:txXfrm>
        <a:off x="4207519" y="358340"/>
        <a:ext cx="3713360" cy="844408"/>
      </dsp:txXfrm>
    </dsp:sp>
    <dsp:sp modelId="{3C75342F-8FC7-40FB-8BA9-94D26D18089E}">
      <dsp:nvSpPr>
        <dsp:cNvPr id="0" name=""/>
        <dsp:cNvSpPr/>
      </dsp:nvSpPr>
      <dsp:spPr>
        <a:xfrm>
          <a:off x="2127500" y="2114961"/>
          <a:ext cx="3713092" cy="102600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rgbClr val="00B050"/>
              </a:solidFill>
            </a:rPr>
            <a:t>Ребенок</a:t>
          </a:r>
          <a:endParaRPr lang="ru-RU" sz="2800" kern="1200" dirty="0">
            <a:solidFill>
              <a:srgbClr val="00B050"/>
            </a:solidFill>
          </a:endParaRPr>
        </a:p>
      </dsp:txBody>
      <dsp:txXfrm>
        <a:off x="2127500" y="2114961"/>
        <a:ext cx="3713092" cy="10260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28.12.2016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livekuban.ru/upload/iblock/bcb/bcb905a52bae7a4861f126aca5a609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0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Виды обязательных испытаний (тестов) и испытаний (тестов) по выбору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79512" y="548680"/>
          <a:ext cx="8712968" cy="603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/>
                <a:gridCol w="6192688"/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 физического качества умения или навыка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Виды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испытаний (тесты)</a:t>
                      </a:r>
                    </a:p>
                  </a:txBody>
                  <a:tcPr marL="68580" marR="68580" marT="0" marB="0"/>
                </a:tc>
              </a:tr>
              <a:tr h="370840"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Выносливость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-90170" algn="l"/>
                        </a:tabLs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1. Бег 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на 1 км (мин, с)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-90170" algn="l"/>
                        </a:tabLs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2. Бег 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на 1,5 км (мин, с)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-90170" algn="l"/>
                        </a:tabLs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3. Бег 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на 2 км (мин, с)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-90170" algn="l"/>
                        </a:tabLs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4. Бег 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на 3 км (мин, с)</a:t>
                      </a:r>
                    </a:p>
                  </a:txBody>
                  <a:tcPr marL="68580" marR="68580" marT="0" marB="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-90170" algn="l"/>
                        </a:tabLs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5. Смешанное 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передвижение на 1 км (без учета времени)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-90170" algn="l"/>
                        </a:tabLs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6. Смешанное 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передвижение на 2 км (без учета времени)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-90170" algn="l"/>
                        </a:tabLs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7. Смешанное 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передвижение на 3 км (без учета времени)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-90170" algn="l"/>
                        </a:tabLs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8. Смешанное 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передвижение на 4 км (без учета времени)</a:t>
                      </a:r>
                    </a:p>
                  </a:txBody>
                  <a:tcPr marL="68580" marR="68580" marT="0" marB="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-90170" algn="l"/>
                        </a:tabLs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9. Скандинавская 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ходьба 2 км (без учета времени)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-90170" algn="l"/>
                        </a:tabLs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10. Скандинавская 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ходьба 3 км (без учета времени)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-90170" algn="l"/>
                        </a:tabLs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11. Скандинавская 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ходьба 4 км (без учета времени)</a:t>
                      </a:r>
                    </a:p>
                  </a:txBody>
                  <a:tcPr marL="68580" marR="68580" marT="0" marB="0"/>
                </a:tc>
              </a:tr>
              <a:tr h="370840"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Гибкость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-90170" algn="l"/>
                        </a:tabLs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1. Наклон 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вперед из положения стоя с прямыми ногами на полу (достать пальцами голеностопные суставы)</a:t>
                      </a:r>
                    </a:p>
                  </a:txBody>
                  <a:tcPr marL="68580" marR="68580" marT="0" marB="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-90170" algn="l"/>
                        </a:tabLs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2. Наклон 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вперед из положения стоя с прямыми ногами на полу (достать пол ладонями) 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-90170" algn="l"/>
                        </a:tabLs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3. Наклон 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вперед из положения стоя с прямыми ногами на полу (касание пола пальцами рук)</a:t>
                      </a:r>
                    </a:p>
                  </a:txBody>
                  <a:tcPr marL="68580" marR="68580" marT="0" marB="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-90170" algn="l"/>
                        </a:tabLs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4. Наклон 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вперед из положения стоя с прямыми ногами на гимнастической скамье (ниже уровня скамьи-  см)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0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Виды обязательных испытаний (тестов) и испытаний (тестов) по выбору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51520" y="908720"/>
          <a:ext cx="8712968" cy="604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2"/>
                <a:gridCol w="6624736"/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 физического качества умения или навыка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Виды испытаний (тесты)</a:t>
                      </a:r>
                    </a:p>
                  </a:txBody>
                  <a:tcPr marL="68580" marR="68580" marT="0" marB="0"/>
                </a:tc>
              </a:tr>
              <a:tr h="370840">
                <a:tc rowSpan="5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Прикладные  навыки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1. Бег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на лыжах на 1 км (мин, с)</a:t>
                      </a: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2. Бег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на лыжах на 2 км (мин, с)</a:t>
                      </a: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3. Бег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на лыжах на (мин, с)</a:t>
                      </a: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4. Бег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на лыжах на 5 км (мин, с)</a:t>
                      </a: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5. Передвижение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на лыжах 2 км</a:t>
                      </a: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6. Передвижение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на лыжах 4 км</a:t>
                      </a: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7. Передвижение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на лыжах 5 км</a:t>
                      </a:r>
                    </a:p>
                  </a:txBody>
                  <a:tcPr marL="68580" marR="68580" marT="0" marB="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l">
                        <a:spcBef>
                          <a:spcPts val="10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8. Кросс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по пересеченной местности на 1 км (без учета времени)</a:t>
                      </a:r>
                    </a:p>
                    <a:p>
                      <a:pPr marL="342900" lvl="0" indent="-342900" algn="l">
                        <a:spcBef>
                          <a:spcPts val="10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9.</a:t>
                      </a:r>
                      <a:r>
                        <a:rPr lang="ru-RU" sz="1200" baseline="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Кросс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по пересеченной местности на 2 км (без учета времени)</a:t>
                      </a:r>
                    </a:p>
                    <a:p>
                      <a:pPr marL="342900" lvl="0" indent="-342900" algn="l">
                        <a:spcBef>
                          <a:spcPts val="10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10. Кросс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по пересеченной местности на 3 км (без учета времени)</a:t>
                      </a:r>
                    </a:p>
                    <a:p>
                      <a:pPr marL="342900" lvl="0" indent="-342900" algn="l">
                        <a:spcBef>
                          <a:spcPts val="10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11. Кросс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по пересеченной местности на 5 км (без учета времени)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-90170" algn="l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12. Смешанное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передвижение на 1,5 км  по пересеченной местности (без учета времени)</a:t>
                      </a:r>
                    </a:p>
                  </a:txBody>
                  <a:tcPr marL="68580" marR="68580" marT="0" marB="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l">
                        <a:spcBef>
                          <a:spcPts val="10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13. Плавание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без учета времени 10 м</a:t>
                      </a:r>
                    </a:p>
                    <a:p>
                      <a:pPr marL="342900" lvl="0" indent="-342900" algn="l">
                        <a:spcBef>
                          <a:spcPts val="10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14. Плавание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без учета времени 15 м</a:t>
                      </a:r>
                    </a:p>
                    <a:p>
                      <a:pPr marL="342900" lvl="0" indent="-342900" algn="l">
                        <a:spcBef>
                          <a:spcPts val="10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15. Плавание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без учета времени 25 м</a:t>
                      </a:r>
                    </a:p>
                    <a:p>
                      <a:pPr marL="342900" lvl="0" indent="-342900" algn="l">
                        <a:spcBef>
                          <a:spcPts val="10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16. Плавание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без учета времени 50 м</a:t>
                      </a:r>
                    </a:p>
                    <a:p>
                      <a:pPr marL="342900" lvl="0" indent="-342900" algn="l">
                        <a:spcBef>
                          <a:spcPts val="10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17. Плавание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на 50 м  с учетом времени (мин, с)</a:t>
                      </a:r>
                    </a:p>
                  </a:txBody>
                  <a:tcPr marL="68580" marR="68580" marT="0" marB="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l">
                        <a:spcBef>
                          <a:spcPts val="10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18.</a:t>
                      </a:r>
                      <a:r>
                        <a:rPr lang="ru-RU" sz="1200" baseline="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Стрельба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из пневматической винтовки из положения сидя или стоя с опорой локтей о стол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или стойку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5м (количество очков)</a:t>
                      </a:r>
                    </a:p>
                    <a:p>
                      <a:pPr marL="342900" lvl="0" indent="-342900" algn="l">
                        <a:spcBef>
                          <a:spcPts val="10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19. Стрельба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из электронного оружия из положения сидя или стоя с опорой локтей о стол или стойку 5 м (количество очков)</a:t>
                      </a:r>
                    </a:p>
                    <a:p>
                      <a:pPr marL="342900" lvl="0" indent="-342900" algn="l">
                        <a:spcBef>
                          <a:spcPts val="10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20. Стрельба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из пневматической винтовки из положения сидя или стоя с опорой локтей о стол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или стойку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10м (количество очков)</a:t>
                      </a:r>
                    </a:p>
                    <a:p>
                      <a:pPr marL="342900" lvl="0" indent="-342900" algn="l">
                        <a:spcBef>
                          <a:spcPts val="10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21.</a:t>
                      </a:r>
                      <a:r>
                        <a:rPr lang="ru-RU" sz="1200" baseline="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Стрельба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из электронного оружия из положения сидя или стоя с опорой локтей о стол или стойку 10 м (количество очков)</a:t>
                      </a:r>
                    </a:p>
                  </a:txBody>
                  <a:tcPr marL="68580" marR="68580" marT="0" marB="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l">
                        <a:spcBef>
                          <a:spcPts val="10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22. Туристский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поход с проверкой туристских навыков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0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Виды обязательных испытаний (тестов) и испытаний (тестов) по выбору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79512" y="1397000"/>
          <a:ext cx="8784976" cy="396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8"/>
                <a:gridCol w="6192688"/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физического качества умения или навыка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endParaRPr lang="ru-RU" sz="2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2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Виды </a:t>
                      </a: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испытаний (тесты)</a:t>
                      </a:r>
                    </a:p>
                  </a:txBody>
                  <a:tcPr marL="68580" marR="68580" marT="0" marB="0"/>
                </a:tc>
              </a:tr>
              <a:tr h="370840"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Скоростно-силовые возможности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-90170" algn="l"/>
                        </a:tabLst>
                      </a:pPr>
                      <a:r>
                        <a:rPr lang="ru-RU" sz="2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 Прыжок </a:t>
                      </a: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длину с места толчком двумя ногами (см)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-90170" algn="l"/>
                        </a:tabLst>
                      </a:pPr>
                      <a:r>
                        <a:rPr lang="ru-RU" sz="2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Прыжок </a:t>
                      </a: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длину с разбега (см)</a:t>
                      </a:r>
                    </a:p>
                  </a:txBody>
                  <a:tcPr marL="68580" marR="68580" marT="0" marB="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-90170" algn="l"/>
                        </a:tabLst>
                      </a:pPr>
                      <a:r>
                        <a:rPr lang="ru-RU" sz="2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 Метание </a:t>
                      </a: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мяча весом (м)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-90170" algn="l"/>
                        </a:tabLst>
                      </a:pPr>
                      <a:r>
                        <a:rPr lang="ru-RU" sz="2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4. Метание </a:t>
                      </a: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спортивного снаряда весом 500 г (м)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-90170" algn="l"/>
                        </a:tabLst>
                      </a:pPr>
                      <a:r>
                        <a:rPr lang="ru-RU" sz="2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5. Метание </a:t>
                      </a: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спортивного снаряда весом (м)</a:t>
                      </a:r>
                    </a:p>
                  </a:txBody>
                  <a:tcPr marL="68580" marR="68580" marT="0" marB="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-90170" algn="l"/>
                        </a:tabLst>
                      </a:pPr>
                      <a:r>
                        <a:rPr lang="ru-RU" sz="2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6. Поднимание </a:t>
                      </a: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туловища из положения лежа на спине (количество раз за 1 мин)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Координационные способности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Метание теннисного мяча в цель, дистанция 6 м (количество попаданий)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8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Процесс тестирования</a:t>
            </a:r>
            <a:endParaRPr lang="ru-RU" sz="3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трелка вправо 2"/>
          <p:cNvSpPr/>
          <p:nvPr/>
        </p:nvSpPr>
        <p:spPr>
          <a:xfrm>
            <a:off x="251520" y="1160748"/>
            <a:ext cx="8640960" cy="4536504"/>
          </a:xfrm>
          <a:prstGeom prst="rightArrow">
            <a:avLst/>
          </a:prstGeom>
          <a:solidFill>
            <a:srgbClr val="92D050"/>
          </a:solidFill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4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4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4" name="Группа 3"/>
          <p:cNvGrpSpPr/>
          <p:nvPr/>
        </p:nvGrpSpPr>
        <p:grpSpPr>
          <a:xfrm>
            <a:off x="323528" y="2924944"/>
            <a:ext cx="1804061" cy="936098"/>
            <a:chOff x="1865" y="1800202"/>
            <a:chExt cx="1804061" cy="936098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1865" y="1800202"/>
              <a:ext cx="1804061" cy="936098"/>
            </a:xfrm>
            <a:prstGeom prst="roundRect">
              <a:avLst/>
            </a:prstGeom>
            <a:solidFill>
              <a:srgbClr val="00B0F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3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Скругленный прямоугольник 4"/>
            <p:cNvSpPr/>
            <p:nvPr/>
          </p:nvSpPr>
          <p:spPr>
            <a:xfrm>
              <a:off x="47562" y="1845899"/>
              <a:ext cx="1712667" cy="84470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kern="1200" dirty="0" smtClean="0">
                  <a:solidFill>
                    <a:schemeClr val="tx1"/>
                  </a:solidFill>
                </a:rPr>
                <a:t>Подготовка</a:t>
              </a:r>
              <a:endParaRPr lang="ru-RU" sz="24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2411760" y="2420888"/>
            <a:ext cx="1986480" cy="1814601"/>
            <a:chOff x="1923319" y="1360951"/>
            <a:chExt cx="1986480" cy="1814601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1923319" y="1360951"/>
              <a:ext cx="1986480" cy="1814601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1488257"/>
                <a:satOff val="8966"/>
                <a:lumOff val="719"/>
                <a:alphaOff val="0"/>
              </a:schemeClr>
            </a:fillRef>
            <a:effectRef idx="3">
              <a:schemeClr val="accent4">
                <a:hueOff val="-1488257"/>
                <a:satOff val="8966"/>
                <a:lumOff val="71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Скругленный прямоугольник 4"/>
            <p:cNvSpPr/>
            <p:nvPr/>
          </p:nvSpPr>
          <p:spPr>
            <a:xfrm>
              <a:off x="2011901" y="1449533"/>
              <a:ext cx="1809316" cy="16374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 smtClean="0">
                  <a:solidFill>
                    <a:schemeClr val="tx1"/>
                  </a:solidFill>
                </a:rPr>
                <a:t>Медицинское обследование</a:t>
              </a:r>
              <a:endParaRPr lang="ru-RU" sz="20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4716016" y="2924944"/>
            <a:ext cx="1512168" cy="1080123"/>
            <a:chOff x="4027191" y="1728190"/>
            <a:chExt cx="1272380" cy="1080123"/>
          </a:xfrm>
          <a:solidFill>
            <a:srgbClr val="FFFF00"/>
          </a:solidFill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4027191" y="1728190"/>
              <a:ext cx="1272380" cy="1080123"/>
            </a:xfrm>
            <a:prstGeom prst="roundRect">
              <a:avLst/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2976513"/>
                <a:satOff val="17933"/>
                <a:lumOff val="1437"/>
                <a:alphaOff val="0"/>
              </a:schemeClr>
            </a:fillRef>
            <a:effectRef idx="3">
              <a:schemeClr val="accent4">
                <a:hueOff val="-2976513"/>
                <a:satOff val="17933"/>
                <a:lumOff val="1437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Скругленный прямоугольник 4"/>
            <p:cNvSpPr/>
            <p:nvPr/>
          </p:nvSpPr>
          <p:spPr>
            <a:xfrm>
              <a:off x="4079918" y="1780917"/>
              <a:ext cx="1166926" cy="97466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kern="1200" dirty="0" smtClean="0">
                  <a:solidFill>
                    <a:schemeClr val="tx1"/>
                  </a:solidFill>
                </a:rPr>
                <a:t>Выполнение нормативов</a:t>
              </a:r>
              <a:endParaRPr lang="ru-RU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6444208" y="2852936"/>
            <a:ext cx="1709962" cy="1080123"/>
            <a:chOff x="5416964" y="1728190"/>
            <a:chExt cx="1709962" cy="1080123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5416964" y="1728190"/>
              <a:ext cx="1709962" cy="1080123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4464770"/>
                <a:satOff val="26899"/>
                <a:lumOff val="2156"/>
                <a:alphaOff val="0"/>
              </a:schemeClr>
            </a:fillRef>
            <a:effectRef idx="3">
              <a:schemeClr val="accent4">
                <a:hueOff val="-4464770"/>
                <a:satOff val="26899"/>
                <a:lumOff val="2156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Скругленный прямоугольник 4"/>
            <p:cNvSpPr/>
            <p:nvPr/>
          </p:nvSpPr>
          <p:spPr>
            <a:xfrm>
              <a:off x="5469691" y="1780917"/>
              <a:ext cx="1604508" cy="97466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 smtClean="0">
                  <a:solidFill>
                    <a:schemeClr val="tx1"/>
                  </a:solidFill>
                </a:rPr>
                <a:t>Награждение</a:t>
              </a:r>
              <a:endParaRPr lang="ru-RU" sz="2000" b="1" kern="1200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8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Этапы внедрения комплекса ГТО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908720"/>
            <a:ext cx="8640960" cy="5669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Courier New" pitchFamily="49" charset="0"/>
              <a:buChar char="o"/>
            </a:pP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Первый этап </a:t>
            </a:r>
          </a:p>
          <a:p>
            <a:pPr algn="ctr">
              <a:lnSpc>
                <a:spcPct val="120000"/>
              </a:lnSpc>
            </a:pPr>
            <a:r>
              <a:rPr lang="ru-RU" sz="24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Сентябрь 2014 года – декабрь 2015 года</a:t>
            </a:r>
          </a:p>
          <a:p>
            <a:pPr algn="ctr">
              <a:lnSpc>
                <a:spcPct val="120000"/>
              </a:lnSpc>
            </a:pP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организационно-экспериментальный этап внедрения комплекса ГТО среди  обучающихся образовательных организациях отдельных муниципальных образований области</a:t>
            </a:r>
          </a:p>
          <a:p>
            <a:pPr>
              <a:lnSpc>
                <a:spcPct val="120000"/>
              </a:lnSpc>
              <a:buFont typeface="Courier New" pitchFamily="49" charset="0"/>
              <a:buChar char="o"/>
            </a:pPr>
            <a:endParaRPr lang="ru-RU" sz="20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Font typeface="Courier New" pitchFamily="49" charset="0"/>
              <a:buChar char="o"/>
            </a:pP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Второй этап</a:t>
            </a:r>
          </a:p>
          <a:p>
            <a:pPr algn="ctr">
              <a:lnSpc>
                <a:spcPct val="120000"/>
              </a:lnSpc>
            </a:pPr>
            <a:r>
              <a:rPr lang="ru-RU" sz="24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2016 год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внедрение комплекса ГТО среди обучающихся всех образовательных организаций области и других категорий населения в отдельных муниципальных образованиях области</a:t>
            </a:r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Font typeface="Courier New" pitchFamily="49" charset="0"/>
              <a:buChar char="o"/>
            </a:pPr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Font typeface="Courier New" pitchFamily="49" charset="0"/>
              <a:buChar char="o"/>
            </a:pP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Третий этап </a:t>
            </a:r>
          </a:p>
          <a:p>
            <a:pPr algn="ctr">
              <a:lnSpc>
                <a:spcPct val="120000"/>
              </a:lnSpc>
            </a:pPr>
            <a:r>
              <a:rPr lang="ru-RU" sz="24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2017 год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этап повсеместного внедрения комплекса ГТО среди всех категорий населения области</a:t>
            </a:r>
            <a:endParaRPr lang="ru-RU" sz="2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203848" y="2852936"/>
            <a:ext cx="2736304" cy="1651488"/>
          </a:xfrm>
          <a:prstGeom prst="ellipse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tIns="36000" rIns="0" bIns="3600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</a:rPr>
              <a:t>ПРОПАГАНДА Комплекса ГТО 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843808" y="260648"/>
            <a:ext cx="3228734" cy="1298012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indent="-361950" algn="ctr">
              <a:defRPr/>
            </a:pPr>
            <a:r>
              <a:rPr lang="ru-RU" b="1" dirty="0" smtClean="0">
                <a:solidFill>
                  <a:schemeClr val="tx1"/>
                </a:solidFill>
              </a:rPr>
              <a:t>Культурно-просветительская </a:t>
            </a:r>
          </a:p>
          <a:p>
            <a:pPr marL="361950" indent="-361950" algn="ctr">
              <a:defRPr/>
            </a:pPr>
            <a:r>
              <a:rPr lang="ru-RU" b="1" dirty="0" smtClean="0">
                <a:solidFill>
                  <a:schemeClr val="tx1"/>
                </a:solidFill>
              </a:rPr>
              <a:t>и образовательная деятельность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1520" y="1556792"/>
            <a:ext cx="2582788" cy="993874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indent="-361950" algn="ctr">
              <a:defRPr/>
            </a:pPr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400" b="1" dirty="0" smtClean="0">
                <a:solidFill>
                  <a:schemeClr val="tx1"/>
                </a:solidFill>
              </a:rPr>
              <a:t>Работа со СМИ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5536" y="2924944"/>
            <a:ext cx="2354263" cy="1122363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indent="-361950" algn="just">
              <a:defRPr/>
            </a:pPr>
            <a:r>
              <a:rPr lang="ru-RU" sz="2600" b="1" dirty="0">
                <a:solidFill>
                  <a:schemeClr val="tx1"/>
                </a:solidFill>
              </a:rPr>
              <a:t>Видеоролики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012160" y="1628800"/>
            <a:ext cx="2933122" cy="115026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indent="-361950" algn="ctr">
              <a:defRPr/>
            </a:pPr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400" b="1" dirty="0" smtClean="0">
                <a:solidFill>
                  <a:schemeClr val="tx1"/>
                </a:solidFill>
              </a:rPr>
              <a:t>Массовые</a:t>
            </a:r>
          </a:p>
          <a:p>
            <a:pPr marL="361950" indent="-361950" algn="ctr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пропагандистские</a:t>
            </a:r>
          </a:p>
          <a:p>
            <a:pPr marL="361950" indent="-361950" algn="ctr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акции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28184" y="3212976"/>
            <a:ext cx="2660968" cy="104899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indent="-361950" algn="ctr"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Единый день</a:t>
            </a:r>
          </a:p>
          <a:p>
            <a:pPr marL="361950" indent="-361950" algn="ctr"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ГТО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55576" y="4777483"/>
            <a:ext cx="2292276" cy="1000125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indent="-361950" algn="ctr">
              <a:defRPr/>
            </a:pPr>
            <a:r>
              <a:rPr lang="ru-RU" sz="2400" b="1" dirty="0">
                <a:solidFill>
                  <a:schemeClr val="tx1"/>
                </a:solidFill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</a:rPr>
              <a:t>Портал ГТО</a:t>
            </a:r>
          </a:p>
          <a:p>
            <a:pPr marL="361950" indent="-361950" algn="ctr">
              <a:defRPr/>
            </a:pPr>
            <a:r>
              <a:rPr lang="en-US" sz="2800" b="1" dirty="0">
                <a:solidFill>
                  <a:schemeClr val="tx1"/>
                </a:solidFill>
              </a:rPr>
              <a:t>g</a:t>
            </a:r>
            <a:r>
              <a:rPr lang="en-US" sz="2800" b="1" dirty="0" smtClean="0">
                <a:solidFill>
                  <a:schemeClr val="tx1"/>
                </a:solidFill>
              </a:rPr>
              <a:t>to.ru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91880" y="5373216"/>
            <a:ext cx="2068513" cy="11430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2400" b="1" dirty="0" smtClean="0"/>
              <a:t>Послы ГТО</a:t>
            </a:r>
            <a:endParaRPr lang="ru-RU" sz="24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940152" y="4725144"/>
            <a:ext cx="2292276" cy="1000125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indent="-361950" algn="ctr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Фирменный</a:t>
            </a:r>
          </a:p>
          <a:p>
            <a:pPr marL="361950" indent="-361950" algn="ctr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стиль </a:t>
            </a:r>
            <a:r>
              <a:rPr lang="ru-RU" sz="2800" b="1" dirty="0" smtClean="0">
                <a:solidFill>
                  <a:schemeClr val="tx1"/>
                </a:solidFill>
              </a:rPr>
              <a:t>ГТО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1600" y="260648"/>
            <a:ext cx="7113422" cy="10025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5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  <p:pic>
        <p:nvPicPr>
          <p:cNvPr id="56322" name="Picture 2" descr="http://gto-normativy.ru/wp-content/uploads/2014/08/12-regionov-g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412776"/>
            <a:ext cx="7620000" cy="50577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4" name="Picture 8" descr="http://glavplakat.ru/sites/default/files/field/image/%D0%93%D0%A2%D0%9E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2996952"/>
            <a:ext cx="2952328" cy="3663407"/>
          </a:xfrm>
          <a:prstGeom prst="rect">
            <a:avLst/>
          </a:prstGeom>
          <a:noFill/>
        </p:spPr>
      </p:pic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Глава России Владимир Путин подписал указ о возрождении в стране норм ГТО – физкультурной программы советских времен по воспитанию патриотической молодежи.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Также в указе решено оставить и прежнее название данной программы – «Готов к труду и обороне». Этим нынешнее правительство страны подчеркивает дань традициям национальной истории, отметил Путин на прошедшем заседании Совета по развитию физкультуры и спорта России.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3072348"/>
            <a:ext cx="532859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/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Также глава государства добавил, что для развития массового спорта в России даже имеются финансовые средства, поскольку не все выделенные бюджетные средства на Игры в Сочи были израсходованы в 2014 году. </a:t>
            </a:r>
          </a:p>
          <a:p>
            <a:pPr indent="360000"/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Именно эти средства и планируется освоить для начала действия программы ГТО.</a:t>
            </a:r>
            <a:endParaRPr lang="ru-RU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3501008"/>
            <a:ext cx="87129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Комплекс ГТО был впервые введен в СССР в марте 1931 года, и тогда во многих иностранных СМИ его назвали «новым секретным оружием русских». Просуществовала программа ГТО до 1993 года.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2014 г. Правительство РФ разработало и приняло ряд документов, направленных на воссоздание комплекса ГТО: Постановление Правительства РФ № 540, Положение о ГТО, Указ Президента о ГТО.</a:t>
            </a:r>
          </a:p>
        </p:txBody>
      </p:sp>
      <p:pic>
        <p:nvPicPr>
          <p:cNvPr id="4" name="Picture 4" descr="http://www.mk.ru/upload/objects/articles/detailPicture/1c/87/00/86/8768459_58525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2656"/>
            <a:ext cx="3172196" cy="2376264"/>
          </a:xfrm>
          <a:prstGeom prst="rect">
            <a:avLst/>
          </a:prstGeom>
          <a:noFill/>
        </p:spPr>
      </p:pic>
      <p:pic>
        <p:nvPicPr>
          <p:cNvPr id="5" name="Рисунок 4" descr="http://olimp.kcbux.ru/Raznoe/gto/gto-00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260648"/>
            <a:ext cx="3240360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http://www.tass-ural.ru/images/2013-photos-for-articles/TASS_426015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908720"/>
            <a:ext cx="1851634" cy="2592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4969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Приобщение детей и взрослых к здоровому образу жизни.</a:t>
            </a:r>
          </a:p>
          <a:p>
            <a:r>
              <a:rPr lang="ru-RU" sz="28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Задачи: 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Массовое внедрение комплекса ГТО, охват системой подготовки всех возрастных групп населения.</a:t>
            </a:r>
            <a:endParaRPr lang="ru-RU" sz="2800" b="1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611560" y="3573016"/>
          <a:ext cx="7920880" cy="31409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6" name="Прямая со стрелкой 5"/>
          <p:cNvCxnSpPr/>
          <p:nvPr/>
        </p:nvCxnSpPr>
        <p:spPr>
          <a:xfrm>
            <a:off x="2699792" y="4797152"/>
            <a:ext cx="1512168" cy="7200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4788024" y="4869160"/>
            <a:ext cx="1584176" cy="6480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251520" y="3974"/>
            <a:ext cx="8712968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Содержание комплекса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– нормативы ГТО и спортивных разрядов, система тестирования, рекомендации по особенностям двигательного режима для различных групп.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Структура комплекса включает 11 ступеней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(от 6 лет до 70 лет и старше)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для каждой из которых установлены виды испытаний и нормативы их выполнения для права получения в первых семи из них бронзового, серебряного или золотого знака и без вручения знака в остальных четырех в зависимости от пола и возраста. Кроме того, для каждой ступени определены необходимые знания, умения и рекомендации к двигательному режиму.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olimp.kcbux.ru/Raznoe/gto/znachok-gto-01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3933056"/>
            <a:ext cx="2335506" cy="2169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olimp.kcbux.ru/Raznoe/gto/znachok-gto-02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4293096"/>
            <a:ext cx="2232248" cy="1860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olimp.kcbux.ru/Raznoe/gto/znachok-gto-03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4725144"/>
            <a:ext cx="1584176" cy="1448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251520" y="6206535"/>
            <a:ext cx="20882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Бронзовый значок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372200" y="6309320"/>
            <a:ext cx="21691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Серебряный значок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63888" y="6165304"/>
            <a:ext cx="17080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Золотой значок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48680"/>
            <a:ext cx="9144000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u="sng" dirty="0" smtClean="0">
                <a:latin typeface="Times New Roman" pitchFamily="18" charset="0"/>
                <a:cs typeface="Times New Roman" pitchFamily="18" charset="0"/>
              </a:rPr>
              <a:t>Ступени</a:t>
            </a:r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endParaRPr lang="ru-RU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base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Первая ступень — от 6 до 8 лет;</a:t>
            </a:r>
          </a:p>
          <a:p>
            <a:pPr algn="ctr" fontAlgn="base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Вторая ступень — от 9 до 10 лет;</a:t>
            </a:r>
          </a:p>
          <a:p>
            <a:pPr algn="ctr" fontAlgn="base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Третья ступень — от 11 до 12 лет;</a:t>
            </a:r>
          </a:p>
          <a:p>
            <a:pPr algn="ctr" fontAlgn="base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Четвертая ступень — от 13 до 15 лет;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Пятая ступень — от 16 до 17лет; </a:t>
            </a:r>
          </a:p>
          <a:p>
            <a:pPr algn="ctr" fontAlgn="base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Шестая ступень — от 18 до 29 лет;</a:t>
            </a:r>
          </a:p>
          <a:p>
            <a:pPr algn="ctr" fontAlgn="base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Седьмая ступень — от 30 до 39 лет;</a:t>
            </a:r>
          </a:p>
          <a:p>
            <a:pPr algn="ctr" fontAlgn="base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Восьмая ступень — от 40 до 49 лет;</a:t>
            </a:r>
          </a:p>
          <a:p>
            <a:pPr algn="ctr" fontAlgn="base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Девятая ступень — от 50 до 59 лет;</a:t>
            </a:r>
          </a:p>
          <a:p>
            <a:pPr algn="ctr" fontAlgn="base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Десятая ступень — от 60 до 69 лет;</a:t>
            </a:r>
          </a:p>
          <a:p>
            <a:pPr algn="ctr" fontAlgn="base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Одиннадцатая ступень — от 70 лет и старше.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8496944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Комплекс состоит из следующих частей: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indent="36000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indent="360000" algn="just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Первая часть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(нормативно-тестирующая) предусматривает общую оценку уровня физической подготовленности населения установленных нормативов с последующим награждением значками отличия комплекса.</a:t>
            </a:r>
          </a:p>
          <a:p>
            <a:pPr indent="36000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indent="360000" algn="just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Вторая часть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(спортивная) направленная на привлечение граждан к регулярным занятиям физической культурой и спортом с учётом возрастных групп населения с целью выполнения разрядных нормативов и получения массовых спортивных разрядов.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0" y="0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4675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Рекомендации к недельному двигательному режиму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4675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(не менее 8 часов)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9512" y="836712"/>
          <a:ext cx="8712969" cy="5825228"/>
        </p:xfrm>
        <a:graphic>
          <a:graphicData uri="http://schemas.openxmlformats.org/drawingml/2006/table">
            <a:tbl>
              <a:tblPr>
                <a:tableStyleId>{638B1855-1B75-4FBE-930C-398BA8C253C6}</a:tableStyleId>
              </a:tblPr>
              <a:tblGrid>
                <a:gridCol w="486473"/>
                <a:gridCol w="6533232"/>
                <a:gridCol w="1693264"/>
              </a:tblGrid>
              <a:tr h="10791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п/</a:t>
                      </a:r>
                      <a:r>
                        <a:rPr lang="ru-RU" sz="2000" dirty="0" err="1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546" marR="64546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Виды двигательной деятельности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Временной объем в неделю, не менее мин 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8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546" marR="64546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Утренняя гимнастика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140 </a:t>
                      </a:r>
                      <a:endParaRPr lang="ru-RU" sz="200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95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546" marR="64546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Виды двигательной деятельности в процессе трудовой деятельности 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 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3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546" marR="64546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Организованные занятия в спортивных секциях и кружках по легкой атлетике, плаванию, лыжам, </a:t>
                      </a:r>
                      <a:r>
                        <a:rPr lang="ru-RU" sz="2000" dirty="0" err="1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полиатлону</a:t>
                      </a: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гимнастике, спортивным играм, фитнесу, единоборствам, атлетической гимнастике, техническим, военно-прикладным видам спорта, туризму, в группах здоровья и общей физической подготовки, участие в  спортивных соревнованиях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135 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21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546" marR="64546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Самостоятельные занятия физической культурой,  в том числе спортивными играми, другими видами двигательной деятельности 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135 </a:t>
                      </a:r>
                      <a:endParaRPr lang="ru-RU" sz="200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546" marR="645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482"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отпускное время ежедневный двигательный режим должен составлять не менее 3 часов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546" marR="64546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0" y="0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Виды обязательных испытаний (тестов) и испытаний (тестов) по выбору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79512" y="980729"/>
          <a:ext cx="8784976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8352"/>
                <a:gridCol w="5616624"/>
              </a:tblGrid>
              <a:tr h="5095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 физического качества умения или навыка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Виды испытаний (тесты)</a:t>
                      </a:r>
                    </a:p>
                  </a:txBody>
                  <a:tcPr marL="68580" marR="68580" marT="0" marB="0"/>
                </a:tc>
              </a:tr>
              <a:tr h="50959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Скоростные возможности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-90170" algn="l"/>
                        </a:tabLs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Челночный бег 3х10 м (с)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-90170" algn="l"/>
                        </a:tabLs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Бег на 30 м (с) 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-90170" algn="l"/>
                        </a:tabLs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Бег на 60 м (с) 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-90170" algn="l"/>
                        </a:tabLs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Бег на 100 м (с)</a:t>
                      </a:r>
                    </a:p>
                  </a:txBody>
                  <a:tcPr marL="68580" marR="68580" marT="0" marB="0"/>
                </a:tc>
              </a:tr>
              <a:tr h="50959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Сила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Подтягивание из виса на высокой перекладине (количество раз)</a:t>
                      </a: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Подтягивание из виса лежа на низкой перекладине (количество раз)</a:t>
                      </a: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Сгибание и разгибание рук в упоре лежа на полу (количество раз)</a:t>
                      </a: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Сгибание и разгибание рук в упоре о гимнастическую скамью  (количество раз)</a:t>
                      </a: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Сгибание и разгибание рук в упоре о сидение стула (количество раз)</a:t>
                      </a: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Рывок гири 16 кг (количество раз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)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170</TotalTime>
  <Words>1215</Words>
  <Application>Microsoft Office PowerPoint</Application>
  <PresentationFormat>Экран (4:3)</PresentationFormat>
  <Paragraphs>161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Елена</cp:lastModifiedBy>
  <cp:revision>18</cp:revision>
  <dcterms:modified xsi:type="dcterms:W3CDTF">2016-12-28T06:20:14Z</dcterms:modified>
</cp:coreProperties>
</file>