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74" r:id="rId4"/>
    <p:sldId id="259" r:id="rId5"/>
    <p:sldId id="273" r:id="rId6"/>
    <p:sldId id="277" r:id="rId7"/>
    <p:sldId id="279" r:id="rId8"/>
    <p:sldId id="269" r:id="rId9"/>
    <p:sldId id="260" r:id="rId10"/>
    <p:sldId id="262" r:id="rId11"/>
    <p:sldId id="263" r:id="rId12"/>
    <p:sldId id="264" r:id="rId13"/>
    <p:sldId id="265" r:id="rId14"/>
    <p:sldId id="268" r:id="rId15"/>
    <p:sldId id="270" r:id="rId16"/>
    <p:sldId id="275" r:id="rId17"/>
    <p:sldId id="278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14338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643181"/>
          </a:xfrm>
        </p:spPr>
        <p:txBody>
          <a:bodyPr/>
          <a:lstStyle/>
          <a:p>
            <a:r>
              <a:rPr lang="ru-RU" b="1" i="1" dirty="0" err="1" smtClean="0"/>
              <a:t>Заморкова</a:t>
            </a:r>
            <a:r>
              <a:rPr lang="ru-RU" b="1" i="1" dirty="0" smtClean="0"/>
              <a:t> </a:t>
            </a:r>
            <a:br>
              <a:rPr lang="ru-RU" b="1" i="1" dirty="0" smtClean="0"/>
            </a:br>
            <a:r>
              <a:rPr lang="ru-RU" b="1" i="1" dirty="0" smtClean="0"/>
              <a:t>Галина </a:t>
            </a:r>
            <a:r>
              <a:rPr lang="ru-RU" b="1" i="1" dirty="0" err="1" smtClean="0"/>
              <a:t>М</a:t>
            </a:r>
            <a:r>
              <a:rPr lang="ru-RU" b="1" i="1" dirty="0" err="1" smtClean="0"/>
              <a:t>унуровна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928934"/>
            <a:ext cx="6772300" cy="20717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МБДУ «Золотой петушок»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Г. Нижняя Тура Свердловской обл.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Воспитатель 1кв. категории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714357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Кукла -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Желанница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57222" y="4214818"/>
            <a:ext cx="9001188" cy="228601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 </a:t>
            </a:r>
            <a:r>
              <a:rPr lang="ru-RU" sz="2400" b="1" dirty="0" err="1" smtClean="0">
                <a:solidFill>
                  <a:srgbClr val="C00000"/>
                </a:solidFill>
              </a:rPr>
              <a:t>Желанница</a:t>
            </a:r>
            <a:r>
              <a:rPr lang="ru-RU" sz="2400" b="1" dirty="0" smtClean="0">
                <a:solidFill>
                  <a:srgbClr val="C00000"/>
                </a:solidFill>
              </a:rPr>
              <a:t> была девушкам подружка,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С длинным волосом из пряж – вовсе не игрушка.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Чтоб желание сбылось в косу ей вплетали,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Ленту алую, потом исполненья ждали.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Desktop\куклы\у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1" y="804908"/>
            <a:ext cx="5786478" cy="334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14414" y="3786190"/>
            <a:ext cx="5643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1442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-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Берегиня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1928802"/>
            <a:ext cx="3857652" cy="20717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Главная в дому всегда – </a:t>
            </a:r>
          </a:p>
          <a:p>
            <a:pPr algn="l"/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</a:t>
            </a:r>
            <a:r>
              <a:rPr lang="ru-RU" sz="24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Берегиня</a:t>
            </a:r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algn="l"/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Традиции, обычаи хранит</a:t>
            </a:r>
          </a:p>
          <a:p>
            <a:pPr algn="l"/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Многовековые.</a:t>
            </a:r>
            <a:endParaRPr lang="ru-RU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C:\Desktop\кукла берегин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428628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714379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-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Подорожница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43512"/>
            <a:ext cx="6400800" cy="1000132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 кукла оберег -  путнику в дорогу,</a:t>
            </a:r>
          </a:p>
          <a:p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Оградит от бед, невзгод, приведет к порогу.  </a:t>
            </a:r>
          </a:p>
        </p:txBody>
      </p:sp>
      <p:pic>
        <p:nvPicPr>
          <p:cNvPr id="8194" name="Picture 2" descr="C:\Desktop\куклы\у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142984"/>
            <a:ext cx="5904389" cy="4036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"/>
            <a:ext cx="7315224" cy="92866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-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Благополучница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572008"/>
            <a:ext cx="6400800" cy="1857388"/>
          </a:xfrm>
        </p:spPr>
        <p:txBody>
          <a:bodyPr>
            <a:normAutofit fontScale="4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 благополучие в доме сохранить,</a:t>
            </a:r>
          </a:p>
          <a:p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Надо этой куклой дорожить.</a:t>
            </a:r>
          </a:p>
          <a:p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Беды, горе она отведет,</a:t>
            </a:r>
          </a:p>
          <a:p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 семью достаток принесет.</a:t>
            </a:r>
          </a:p>
        </p:txBody>
      </p:sp>
      <p:pic>
        <p:nvPicPr>
          <p:cNvPr id="9218" name="Picture 2" descr="C:\Desktop\куклы\у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142984"/>
            <a:ext cx="5599923" cy="382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286000" y="5143512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744076" cy="68151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42873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- Веснянка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72140"/>
            <a:ext cx="6400800" cy="571504"/>
          </a:xfr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Desktop\весн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6456"/>
            <a:ext cx="4857784" cy="4788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18473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2400" y="152400"/>
            <a:ext cx="18473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57818" y="2000240"/>
            <a:ext cx="407196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  <a:t>Хохотушки  по  весне - Стало  быть  Веснянки.</a:t>
            </a:r>
            <a:b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  <a:t>Жизнерадостной  судьбе,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  <a:t>Верные  служанки.</a:t>
            </a:r>
            <a:b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744076" cy="68151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8604"/>
            <a:ext cx="8458200" cy="121444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травница - кубышка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72140"/>
            <a:ext cx="6400800" cy="571504"/>
          </a:xfr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18473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2400" y="152400"/>
            <a:ext cx="18473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57818" y="2000240"/>
            <a:ext cx="40719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 CYR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F:\к1\трав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428868"/>
            <a:ext cx="4175567" cy="3247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2000241"/>
            <a:ext cx="39290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Эта кукла - не простая,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 нее я много знаю…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Кубышка - Травница здоровье бережет,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Защита-утешение от нее идет!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Наполнена душистою, целебною травой,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Несет она здоровье, несет она покой!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14338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Народные традиции в работе над куклой - оберегом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  </a:t>
            </a:r>
            <a:r>
              <a:rPr lang="ru-RU" sz="2400" b="1" dirty="0" smtClean="0">
                <a:solidFill>
                  <a:srgbClr val="002060"/>
                </a:solidFill>
              </a:rPr>
              <a:t>*</a:t>
            </a:r>
            <a:r>
              <a:rPr lang="ru-RU" sz="2000" dirty="0" smtClean="0">
                <a:solidFill>
                  <a:srgbClr val="002060"/>
                </a:solidFill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</a:rPr>
              <a:t>Изготовление куклы – оберега было сугубо женским делом.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* Непременное условие – это безликость куклы.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6" name="Рисунок 5" descr="C:\Users\Евгений\Desktop\Новая папка (2)\S73004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786190"/>
            <a:ext cx="4000528" cy="2488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Евгений\Desktop\Новая папка (2)\S73004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928802"/>
            <a:ext cx="3643338" cy="2709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0038" y="0"/>
            <a:ext cx="9744076" cy="7086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600079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*  При изготовлении оберега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запрещалось использовать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колющие и режущие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инструменты.</a:t>
            </a:r>
          </a:p>
          <a:p>
            <a:pPr>
              <a:buFont typeface="Arial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К работе приступали в хорошем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настроении и с добрыми мыслями.</a:t>
            </a:r>
          </a:p>
          <a:p>
            <a:pPr>
              <a:buFont typeface="Arial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</a:rPr>
              <a:t>В работе использовались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натуральные материалы.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F:\к1\к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500174"/>
            <a:ext cx="3071834" cy="3839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0038" y="0"/>
            <a:ext cx="9744076" cy="7086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143007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20717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C:\Desktop\куклы\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6610364" cy="4518987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14338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714512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«Преданья старины глубокой»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Куклы – обереги)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285992"/>
            <a:ext cx="4714908" cy="3857652"/>
          </a:xfrm>
        </p:spPr>
        <p:txBody>
          <a:bodyPr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Очень часто за событиями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за сутолокою дней,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Старины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своей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 помним,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Забываем мы о ней.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Стали более привычны</a:t>
            </a:r>
          </a:p>
          <a:p>
            <a:pPr algn="l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 полеты на луну.</a:t>
            </a:r>
          </a:p>
          <a:p>
            <a:pPr algn="l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Вспомним старые обычаи!</a:t>
            </a:r>
          </a:p>
          <a:p>
            <a:pPr algn="l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Вспомним нашу старину!</a:t>
            </a:r>
          </a:p>
          <a:p>
            <a:pPr algn="l"/>
            <a:endParaRPr lang="ru-RU" sz="36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F:\на слайд\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1857364"/>
            <a:ext cx="4572001" cy="304038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85776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043890" cy="128588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Приобщение детей к национальной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культуре способствует: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307183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развитию интереса к русскому народному творчеству, воспитанию патриотических чувств;</a:t>
            </a: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</a:rPr>
              <a:t>воспитанию творчески развитой личности;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формированию общей духовной культуры. </a:t>
            </a:r>
          </a:p>
          <a:p>
            <a:endParaRPr lang="ru-RU" sz="2800" dirty="0" smtClean="0"/>
          </a:p>
          <a:p>
            <a:endParaRPr lang="ru-RU" sz="2400" dirty="0"/>
          </a:p>
        </p:txBody>
      </p:sp>
      <p:pic>
        <p:nvPicPr>
          <p:cNvPr id="1026" name="Picture 2" descr="C:\Desktop\к1\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143380"/>
            <a:ext cx="3956204" cy="198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19288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1857364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в куклы не играет, тот счастья не знает.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/Народная мудрость/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Desktop\куклы\у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5704394" cy="389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Евгений\Desktop\Новая папка (2)\S73004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857364"/>
            <a:ext cx="4572000" cy="280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esktop\на слайд\ш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-214338"/>
            <a:ext cx="9744076" cy="7315200"/>
          </a:xfrm>
          <a:prstGeom prst="rect">
            <a:avLst/>
          </a:prstGeom>
          <a:noFill/>
        </p:spPr>
      </p:pic>
      <p:pic>
        <p:nvPicPr>
          <p:cNvPr id="7" name="Рисунок 6" descr="C:\Users\Евгений\Desktop\Новая папка (2)\S73004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500042"/>
            <a:ext cx="4240761" cy="2461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Евгений\Desktop\Новая папка (2)\S73004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500306"/>
            <a:ext cx="4000528" cy="236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Евгений\Desktop\Новая папка (2)\S73004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714752"/>
            <a:ext cx="3929090" cy="2362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744076" cy="7086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143007"/>
          </a:xfrm>
        </p:spPr>
        <p:txBody>
          <a:bodyPr/>
          <a:lstStyle/>
          <a:p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20717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Desktop\S7300449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143248"/>
            <a:ext cx="4511871" cy="2931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Desktop\S7300445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571744"/>
            <a:ext cx="4244939" cy="2688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Desktop\S73004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85728"/>
            <a:ext cx="4286280" cy="2411032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C:\Desktop\S73004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93802"/>
            <a:ext cx="4500594" cy="2863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Desktop\S7300446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0"/>
            <a:ext cx="4821239" cy="2711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esktop\S73004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1" y="3500438"/>
            <a:ext cx="4444999" cy="250031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457200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4298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Кукла -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Неразлучница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000636"/>
            <a:ext cx="8072494" cy="92869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Неразлучная пара - мы муж и жена, 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Мы - семья,  и мы вместе на все времена! 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Desktop\куклы\у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142984"/>
            <a:ext cx="5786478" cy="395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esktop\на слайд\ш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285776"/>
            <a:ext cx="9744076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85725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Куклы -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пеленашки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4557722" cy="1071570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Desktop\куклы\у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357298"/>
            <a:ext cx="5676668" cy="388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5286388"/>
            <a:ext cx="692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Чтоб  малыш  спокойно  спал, мама  отдыхала,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Кукла  духов  на  себя  злобных  отвлекала.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13377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325</Words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Заморкова  Галина Мунуровна</vt:lpstr>
      <vt:lpstr>«Преданья старины глубокой» (Куклы – обереги)</vt:lpstr>
      <vt:lpstr>   Приобщение детей к национальной  культуре способствует:  </vt:lpstr>
      <vt:lpstr>Слайд 4</vt:lpstr>
      <vt:lpstr>Слайд 5</vt:lpstr>
      <vt:lpstr>Слайд 6</vt:lpstr>
      <vt:lpstr>Слайд 7</vt:lpstr>
      <vt:lpstr>Кукла - Неразлучница</vt:lpstr>
      <vt:lpstr>Куклы - пеленашки</vt:lpstr>
      <vt:lpstr>Кукла - Желанница</vt:lpstr>
      <vt:lpstr>Кукла - Берегиня</vt:lpstr>
      <vt:lpstr>Кукла - Подорожница</vt:lpstr>
      <vt:lpstr>Кукла - Благополучница</vt:lpstr>
      <vt:lpstr>Кукла - Веснянка </vt:lpstr>
      <vt:lpstr>Кукла травница - кубышка </vt:lpstr>
      <vt:lpstr>Народные традиции в работе над куклой - оберегом</vt:lpstr>
      <vt:lpstr>Слайд 17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Екатерина</cp:lastModifiedBy>
  <cp:revision>50</cp:revision>
  <dcterms:created xsi:type="dcterms:W3CDTF">2019-02-13T07:36:14Z</dcterms:created>
  <dcterms:modified xsi:type="dcterms:W3CDTF">2019-06-26T07:56:00Z</dcterms:modified>
</cp:coreProperties>
</file>