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8" d="100"/>
          <a:sy n="48" d="100"/>
        </p:scale>
        <p:origin x="120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B94C0-952E-420E-8595-3BF817571C37}" type="datetimeFigureOut">
              <a:rPr lang="ru-RU" smtClean="0"/>
              <a:t>09.01.2018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F6B54-D49E-4B69-B879-7E4ABD0829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64533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B94C0-952E-420E-8595-3BF817571C37}" type="datetimeFigureOut">
              <a:rPr lang="ru-RU" smtClean="0"/>
              <a:t>09.01.2018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F6B54-D49E-4B69-B879-7E4ABD0829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0887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B94C0-952E-420E-8595-3BF817571C37}" type="datetimeFigureOut">
              <a:rPr lang="ru-RU" smtClean="0"/>
              <a:t>09.01.2018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F6B54-D49E-4B69-B879-7E4ABD0829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4030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B94C0-952E-420E-8595-3BF817571C37}" type="datetimeFigureOut">
              <a:rPr lang="ru-RU" smtClean="0"/>
              <a:t>09.01.2018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F6B54-D49E-4B69-B879-7E4ABD0829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8245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B94C0-952E-420E-8595-3BF817571C37}" type="datetimeFigureOut">
              <a:rPr lang="ru-RU" smtClean="0"/>
              <a:t>09.01.2018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F6B54-D49E-4B69-B879-7E4ABD0829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3250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B94C0-952E-420E-8595-3BF817571C37}" type="datetimeFigureOut">
              <a:rPr lang="ru-RU" smtClean="0"/>
              <a:t>09.01.2018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F6B54-D49E-4B69-B879-7E4ABD0829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1507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B94C0-952E-420E-8595-3BF817571C37}" type="datetimeFigureOut">
              <a:rPr lang="ru-RU" smtClean="0"/>
              <a:t>09.01.2018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F6B54-D49E-4B69-B879-7E4ABD0829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5320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B94C0-952E-420E-8595-3BF817571C37}" type="datetimeFigureOut">
              <a:rPr lang="ru-RU" smtClean="0"/>
              <a:t>09.01.2018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F6B54-D49E-4B69-B879-7E4ABD0829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27356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B94C0-952E-420E-8595-3BF817571C37}" type="datetimeFigureOut">
              <a:rPr lang="ru-RU" smtClean="0"/>
              <a:t>09.01.2018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F6B54-D49E-4B69-B879-7E4ABD0829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25805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B94C0-952E-420E-8595-3BF817571C37}" type="datetimeFigureOut">
              <a:rPr lang="ru-RU" smtClean="0"/>
              <a:t>09.01.2018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F6B54-D49E-4B69-B879-7E4ABD0829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7153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B94C0-952E-420E-8595-3BF817571C37}" type="datetimeFigureOut">
              <a:rPr lang="ru-RU" smtClean="0"/>
              <a:t>09.01.2018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F6B54-D49E-4B69-B879-7E4ABD0829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77787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9B94C0-952E-420E-8595-3BF817571C37}" type="datetimeFigureOut">
              <a:rPr lang="ru-RU" smtClean="0"/>
              <a:t>09.01.2018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4F6B54-D49E-4B69-B879-7E4ABD0829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4905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rav-pit.ru/" TargetMode="External"/><Relationship Id="rId2" Type="http://schemas.openxmlformats.org/officeDocument/2006/relationships/hyperlink" Target="http://www.newsru.com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zoshka.ru/product/23779/tvoe_pitanie_i_zdorovje_shkoljniy_illyustrirovanniy_spravochnik" TargetMode="External"/><Relationship Id="rId4" Type="http://schemas.openxmlformats.org/officeDocument/2006/relationships/hyperlink" Target="https://www.nestle.ru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image" Target="../media/image5.jpg"/><Relationship Id="rId7" Type="http://schemas.openxmlformats.org/officeDocument/2006/relationships/image" Target="../media/image9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jp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g"/><Relationship Id="rId5" Type="http://schemas.openxmlformats.org/officeDocument/2006/relationships/image" Target="../media/image28.jpg"/><Relationship Id="rId4" Type="http://schemas.openxmlformats.org/officeDocument/2006/relationships/image" Target="../media/image27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jpeg"/><Relationship Id="rId7" Type="http://schemas.openxmlformats.org/officeDocument/2006/relationships/image" Target="../media/image36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jpe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62600" y="1265555"/>
            <a:ext cx="6339840" cy="315944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Для </a:t>
            </a:r>
            <a:r>
              <a:rPr lang="ru-RU" dirty="0"/>
              <a:t>чего мы </a:t>
            </a:r>
            <a:r>
              <a:rPr lang="ru-RU" dirty="0" smtClean="0"/>
              <a:t>едим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200" dirty="0" smtClean="0"/>
              <a:t> 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> </a:t>
            </a:r>
            <a:r>
              <a:rPr lang="ru-RU" sz="2800" dirty="0" smtClean="0"/>
              <a:t>Презентация к уроку технологии</a:t>
            </a:r>
            <a:br>
              <a:rPr lang="ru-RU" sz="2800" dirty="0" smtClean="0"/>
            </a:br>
            <a:r>
              <a:rPr lang="ru-RU" sz="2800" dirty="0" smtClean="0"/>
              <a:t> </a:t>
            </a:r>
            <a:r>
              <a:rPr lang="ru-RU" sz="2800" dirty="0"/>
              <a:t>в </a:t>
            </a:r>
            <a:r>
              <a:rPr lang="ru-RU" sz="2800" dirty="0" smtClean="0"/>
              <a:t>5-м классе  </a:t>
            </a:r>
            <a:r>
              <a:rPr lang="ru-RU" sz="2800" dirty="0"/>
              <a:t>по теме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«</a:t>
            </a:r>
            <a:r>
              <a:rPr lang="ru-RU" sz="2800" dirty="0"/>
              <a:t>Питание как физическая потребность»</a:t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15152" y="4885899"/>
            <a:ext cx="9249088" cy="1972101"/>
          </a:xfrm>
        </p:spPr>
        <p:txBody>
          <a:bodyPr/>
          <a:lstStyle/>
          <a:p>
            <a:r>
              <a:rPr lang="ru-RU" dirty="0" smtClean="0"/>
              <a:t>Подготовила учитель технологии МБОУ СОШ № 2 г. Туапсе </a:t>
            </a:r>
            <a:r>
              <a:rPr lang="ru-RU" dirty="0" err="1" smtClean="0"/>
              <a:t>Манучарова</a:t>
            </a:r>
            <a:r>
              <a:rPr lang="ru-RU" dirty="0" smtClean="0"/>
              <a:t> Сусанна Владимировна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4456" y="1265555"/>
            <a:ext cx="4198143" cy="2787830"/>
          </a:xfrm>
          <a:prstGeom prst="rect">
            <a:avLst/>
          </a:prstGeom>
          <a:ln>
            <a:gradFill>
              <a:gsLst>
                <a:gs pos="0">
                  <a:srgbClr val="0070C0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127000">
              <a:srgbClr val="00B050"/>
            </a:glow>
          </a:effectLst>
        </p:spPr>
      </p:pic>
    </p:spTree>
    <p:extLst>
      <p:ext uri="{BB962C8B-B14F-4D97-AF65-F5344CB8AC3E}">
        <p14:creationId xmlns:p14="http://schemas.microsoft.com/office/powerpoint/2010/main" val="300911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ru-RU" sz="2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820" y="658019"/>
            <a:ext cx="3609048" cy="2407235"/>
          </a:xfrm>
          <a:effectLst>
            <a:glow rad="127000">
              <a:srgbClr val="00B050"/>
            </a:glo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89"/>
          <a:stretch/>
        </p:blipFill>
        <p:spPr>
          <a:xfrm>
            <a:off x="6042848" y="970010"/>
            <a:ext cx="1921820" cy="3290156"/>
          </a:xfrm>
          <a:prstGeom prst="rect">
            <a:avLst/>
          </a:prstGeom>
          <a:effectLst>
            <a:glow rad="127000">
              <a:srgbClr val="00B050"/>
            </a:glo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57"/>
          <a:stretch/>
        </p:blipFill>
        <p:spPr>
          <a:xfrm flipH="1">
            <a:off x="7448665" y="3065255"/>
            <a:ext cx="2064009" cy="3323526"/>
          </a:xfrm>
          <a:prstGeom prst="rect">
            <a:avLst/>
          </a:prstGeom>
          <a:effectLst>
            <a:glow rad="127000">
              <a:srgbClr val="00B050"/>
            </a:glow>
          </a:effectLst>
        </p:spPr>
      </p:pic>
      <p:sp>
        <p:nvSpPr>
          <p:cNvPr id="7" name="Скругленная прямоугольная выноска 6"/>
          <p:cNvSpPr/>
          <p:nvPr/>
        </p:nvSpPr>
        <p:spPr>
          <a:xfrm>
            <a:off x="1034898" y="3339812"/>
            <a:ext cx="3643782" cy="2774412"/>
          </a:xfrm>
          <a:prstGeom prst="wedgeRoundRectCallout">
            <a:avLst>
              <a:gd name="adj1" fmla="val -9071"/>
              <a:gd name="adj2" fmla="val -101099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00B050"/>
                </a:solidFill>
              </a:rPr>
              <a:t>Если вы съедаете жиров и углеводов больше, чем вам нужно на затрату энергии, или белков больше, чем необходимо для роста и восстановления сил, ваше тело запасает их в виде жиров.</a:t>
            </a:r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8480670" y="291625"/>
            <a:ext cx="3151944" cy="3378104"/>
          </a:xfrm>
          <a:prstGeom prst="wedgeRoundRectCallout">
            <a:avLst>
              <a:gd name="adj1" fmla="val -84917"/>
              <a:gd name="adj2" fmla="val 39414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А голодание </a:t>
            </a:r>
            <a:r>
              <a:rPr lang="ru-RU" b="1" dirty="0">
                <a:solidFill>
                  <a:srgbClr val="00B050"/>
                </a:solidFill>
              </a:rPr>
              <a:t>в детском возрасте замедляет рост организма. Если человек получает недостаточно пищи, и ему не хватает пищевой энергии, организм использует белки собственных тканей.</a:t>
            </a:r>
          </a:p>
        </p:txBody>
      </p:sp>
    </p:spTree>
    <p:extLst>
      <p:ext uri="{BB962C8B-B14F-4D97-AF65-F5344CB8AC3E}">
        <p14:creationId xmlns:p14="http://schemas.microsoft.com/office/powerpoint/2010/main" val="1889193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07720" y="6178296"/>
            <a:ext cx="10911840" cy="355283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r>
              <a:rPr lang="ru-RU" dirty="0" smtClean="0"/>
              <a:t> </a:t>
            </a:r>
            <a:r>
              <a:rPr lang="ru-RU" sz="8000" dirty="0"/>
              <a:t>О</a:t>
            </a:r>
            <a:r>
              <a:rPr lang="ru-RU" sz="8000" dirty="0" smtClean="0"/>
              <a:t>твечая </a:t>
            </a:r>
            <a:r>
              <a:rPr lang="ru-RU" sz="8000" dirty="0"/>
              <a:t>на вопросы данного теста, </a:t>
            </a:r>
            <a:r>
              <a:rPr lang="ru-RU" sz="8000" dirty="0" smtClean="0"/>
              <a:t>задумайтесь </a:t>
            </a:r>
            <a:r>
              <a:rPr lang="ru-RU" sz="8000" dirty="0"/>
              <a:t>о значении правильного питания </a:t>
            </a:r>
            <a:endParaRPr lang="ru-RU" sz="8000" dirty="0" smtClean="0"/>
          </a:p>
          <a:p>
            <a:pPr marL="0" indent="0" algn="ctr">
              <a:buNone/>
            </a:pPr>
            <a:r>
              <a:rPr lang="ru-RU" sz="8000" dirty="0" smtClean="0"/>
              <a:t>для </a:t>
            </a:r>
            <a:r>
              <a:rPr lang="ru-RU" sz="8000" dirty="0"/>
              <a:t>здоровья человека.</a:t>
            </a:r>
          </a:p>
          <a:p>
            <a:pPr algn="ctr"/>
            <a:endParaRPr lang="ru-RU" sz="2200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33400" y="365761"/>
            <a:ext cx="10515600" cy="640079"/>
          </a:xfrm>
          <a:effectLst>
            <a:glow rad="127000">
              <a:srgbClr val="00B050"/>
            </a:glow>
          </a:effectLst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В заключение предлагаю </a:t>
            </a:r>
            <a:r>
              <a:rPr lang="ru-RU" sz="2800" dirty="0"/>
              <a:t>вам ответить на вопросы теста, предложенного программой «Нестле Россия»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«</a:t>
            </a:r>
            <a:r>
              <a:rPr lang="ru-RU" sz="2800" dirty="0"/>
              <a:t>Разговор о правильном питании».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3227006"/>
              </p:ext>
            </p:extLst>
          </p:nvPr>
        </p:nvGraphicFramePr>
        <p:xfrm>
          <a:off x="2346960" y="1249680"/>
          <a:ext cx="7360920" cy="4696968"/>
        </p:xfrm>
        <a:graphic>
          <a:graphicData uri="http://schemas.openxmlformats.org/drawingml/2006/table">
            <a:tbl>
              <a:tblPr firstRow="1" firstCol="1" bandRow="1"/>
              <a:tblGrid>
                <a:gridCol w="3680460"/>
                <a:gridCol w="3680460"/>
              </a:tblGrid>
              <a:tr h="4559808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</a:t>
                      </a: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день обычно я ем: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а) 2 раза;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б) 3 раза;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в) 4-5 раз.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Промежуток между приёмами пищи должен составлять: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а) не больше 4-5 часов;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б) не больше 6 часов;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в) не больше 2 часов.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 продуктам, которые нужно есть каждый день относятся: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а) молоко или молочные продукты;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б) чипсы;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в) колбаса.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Обычно: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а) я завтракаю, обедаю и ужинаю в школе или дома;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б) перекусываю на ходу.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Обычно я ужинаю: 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а) за 2 часа перед сном;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б) за 3-4 часа перед сном;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в) за час перед сном.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836" marR="56836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Перед </a:t>
                      </a: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спортивным соревнованием: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а) нужно основательно подкрепиться – хорошо пообедать, чтобы были силы;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б) нужно выпить как можно больше воды;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в) не нужно много пить и есть, это лучше сделать после того, как соревнования закончатся.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жаркое время следует пить: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а) молоко;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б) лимонад;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в) соки и морсы.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Согласен ли ты с утверждением: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«Из-за стола нужно выходить, когда ты уже ничего не сможешь съесть».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а) да, согласен, главное – как следует наесться;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б) согласен в том случае, если на столе много вкусного;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в) не согласен, объедание вредит здоровью. 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836" marR="56836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7494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В презентации использованы материалы сайтов:</a:t>
            </a:r>
          </a:p>
          <a:p>
            <a:pPr marL="0" indent="0">
              <a:buNone/>
            </a:pPr>
            <a:r>
              <a:rPr lang="ru-RU" u="sng" dirty="0" smtClean="0">
                <a:hlinkClick r:id="rId2"/>
              </a:rPr>
              <a:t>Newsru.com</a:t>
            </a:r>
            <a:endParaRPr lang="ru-RU" u="sng" dirty="0" smtClean="0"/>
          </a:p>
          <a:p>
            <a:pPr marL="0" indent="0">
              <a:buNone/>
            </a:pPr>
            <a:r>
              <a:rPr lang="en-US" u="sng" dirty="0">
                <a:solidFill>
                  <a:srgbClr val="002060"/>
                </a:solidFill>
                <a:hlinkClick r:id="rId3"/>
              </a:rPr>
              <a:t>https://www.prav-pit.ru</a:t>
            </a:r>
            <a:r>
              <a:rPr lang="en-US" u="sng" dirty="0" smtClean="0">
                <a:solidFill>
                  <a:srgbClr val="002060"/>
                </a:solidFill>
                <a:hlinkClick r:id="rId3"/>
              </a:rPr>
              <a:t>/</a:t>
            </a:r>
            <a:endParaRPr lang="ru-RU" u="sng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en-US" u="sng" dirty="0">
                <a:solidFill>
                  <a:srgbClr val="002060"/>
                </a:solidFill>
                <a:hlinkClick r:id="rId4"/>
              </a:rPr>
              <a:t>https://www.nestle.ru</a:t>
            </a:r>
            <a:r>
              <a:rPr lang="en-US" u="sng" dirty="0" smtClean="0">
                <a:solidFill>
                  <a:srgbClr val="002060"/>
                </a:solidFill>
                <a:hlinkClick r:id="rId4"/>
              </a:rPr>
              <a:t>/</a:t>
            </a:r>
            <a:endParaRPr lang="ru-RU" u="sng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en-US" u="sng" dirty="0">
                <a:solidFill>
                  <a:srgbClr val="002060"/>
                </a:solidFill>
                <a:hlinkClick r:id="rId5"/>
              </a:rPr>
              <a:t>http://</a:t>
            </a:r>
            <a:r>
              <a:rPr lang="en-US" u="sng" dirty="0" smtClean="0">
                <a:solidFill>
                  <a:srgbClr val="002060"/>
                </a:solidFill>
                <a:hlinkClick r:id="rId5"/>
              </a:rPr>
              <a:t>zoshka.ru/product/23779/tvoe_pitanie_i_zdorovje_shkoljniy_illyustrirovanniy_spravochnik</a:t>
            </a:r>
            <a:endParaRPr lang="ru-RU" u="sng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u="sng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u="sng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459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09000" y="365125"/>
            <a:ext cx="5244800" cy="3368675"/>
          </a:xfrm>
        </p:spPr>
        <p:txBody>
          <a:bodyPr>
            <a:normAutofit/>
          </a:bodyPr>
          <a:lstStyle/>
          <a:p>
            <a:pPr algn="just"/>
            <a:r>
              <a:rPr lang="ru-RU" sz="3600" dirty="0"/>
              <a:t>Ежедневно человек ест не менее 4-5 раз. Отчего же возникает у человека «чувство голода»?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19200" y="4404360"/>
            <a:ext cx="10424160" cy="17726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/>
              <a:t>Пища, которую вы съедаете, идёт на построение и возобновление тканей вашего тела и на снабжение вас энергией.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714755"/>
            <a:ext cx="4508800" cy="3171444"/>
          </a:xfrm>
          <a:prstGeom prst="rect">
            <a:avLst/>
          </a:prstGeom>
          <a:effectLst>
            <a:glow rad="127000">
              <a:srgbClr val="00B050"/>
            </a:glow>
          </a:effectLst>
        </p:spPr>
      </p:pic>
    </p:spTree>
    <p:extLst>
      <p:ext uri="{BB962C8B-B14F-4D97-AF65-F5344CB8AC3E}">
        <p14:creationId xmlns:p14="http://schemas.microsoft.com/office/powerpoint/2010/main" val="2068549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48400" y="365125"/>
            <a:ext cx="5105400" cy="3124835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Ваше тело построено из микроскопических единиц – </a:t>
            </a:r>
            <a:r>
              <a:rPr lang="ru-RU" dirty="0" smtClean="0"/>
              <a:t>клеток.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5166360"/>
            <a:ext cx="10515600" cy="1010602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3200" dirty="0"/>
              <a:t>В теле взрослого человека их около 50 триллионов (один триллион – это </a:t>
            </a:r>
            <a:r>
              <a:rPr lang="ru-RU" sz="3200" dirty="0" smtClean="0"/>
              <a:t>100 </a:t>
            </a:r>
            <a:r>
              <a:rPr lang="ru-RU" sz="3200" dirty="0"/>
              <a:t>миллионов</a:t>
            </a:r>
            <a:r>
              <a:rPr lang="ru-RU" sz="3200" dirty="0" smtClean="0"/>
              <a:t>). Обновляются они за счёт питательных веществ из вашей пищи.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065" y="585005"/>
            <a:ext cx="4733935" cy="3918756"/>
          </a:xfrm>
          <a:prstGeom prst="rect">
            <a:avLst/>
          </a:prstGeom>
          <a:effectLst>
            <a:glow rad="127000">
              <a:srgbClr val="00B050"/>
            </a:glow>
          </a:effectLst>
        </p:spPr>
      </p:pic>
    </p:spTree>
    <p:extLst>
      <p:ext uri="{BB962C8B-B14F-4D97-AF65-F5344CB8AC3E}">
        <p14:creationId xmlns:p14="http://schemas.microsoft.com/office/powerpoint/2010/main" val="670583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Питательные вещества, необходимые организму: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667" y="1398730"/>
            <a:ext cx="2726027" cy="1814512"/>
          </a:xfrm>
          <a:effectLst>
            <a:glow rad="127000">
              <a:srgbClr val="00B050"/>
            </a:glow>
          </a:effectLst>
        </p:spPr>
      </p:pic>
      <p:sp>
        <p:nvSpPr>
          <p:cNvPr id="7" name="Овальная выноска 6"/>
          <p:cNvSpPr/>
          <p:nvPr/>
        </p:nvSpPr>
        <p:spPr>
          <a:xfrm>
            <a:off x="2032783" y="975211"/>
            <a:ext cx="2088841" cy="1338071"/>
          </a:xfrm>
          <a:prstGeom prst="wedgeEllipseCallout">
            <a:avLst>
              <a:gd name="adj1" fmla="val -36151"/>
              <a:gd name="adj2" fmla="val 5944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B050"/>
                </a:solidFill>
              </a:rPr>
              <a:t>БЕЛКИ</a:t>
            </a:r>
            <a:endParaRPr lang="ru-RU" sz="2800" b="1" dirty="0">
              <a:solidFill>
                <a:srgbClr val="00B05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667" y="4529069"/>
            <a:ext cx="2864830" cy="1936787"/>
          </a:xfrm>
          <a:prstGeom prst="rect">
            <a:avLst/>
          </a:prstGeom>
          <a:effectLst>
            <a:glow rad="127000">
              <a:srgbClr val="00B050"/>
            </a:glow>
          </a:effectLst>
        </p:spPr>
      </p:pic>
      <p:sp>
        <p:nvSpPr>
          <p:cNvPr id="9" name="Овальная выноска 8"/>
          <p:cNvSpPr/>
          <p:nvPr/>
        </p:nvSpPr>
        <p:spPr>
          <a:xfrm>
            <a:off x="1310185" y="3879512"/>
            <a:ext cx="2650787" cy="1180218"/>
          </a:xfrm>
          <a:prstGeom prst="wedgeEllipse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B050"/>
                </a:solidFill>
              </a:rPr>
              <a:t>углеводы</a:t>
            </a:r>
            <a:endParaRPr lang="ru-RU" sz="3200" b="1" dirty="0">
              <a:solidFill>
                <a:srgbClr val="00B050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785" y="2235766"/>
            <a:ext cx="2478317" cy="1891783"/>
          </a:xfrm>
          <a:prstGeom prst="rect">
            <a:avLst/>
          </a:prstGeom>
          <a:effectLst>
            <a:glow rad="127000">
              <a:srgbClr val="00B050"/>
            </a:glow>
          </a:effectLst>
        </p:spPr>
      </p:pic>
      <p:sp>
        <p:nvSpPr>
          <p:cNvPr id="13" name="Овальная выноска 12"/>
          <p:cNvSpPr/>
          <p:nvPr/>
        </p:nvSpPr>
        <p:spPr>
          <a:xfrm>
            <a:off x="5531714" y="1569721"/>
            <a:ext cx="1989201" cy="1010128"/>
          </a:xfrm>
          <a:prstGeom prst="wedgeEllipse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B050"/>
                </a:solidFill>
              </a:rPr>
              <a:t>жиры</a:t>
            </a:r>
            <a:endParaRPr lang="ru-RU" sz="3200" b="1" dirty="0">
              <a:solidFill>
                <a:srgbClr val="00B050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25356" y="1264421"/>
            <a:ext cx="2651760" cy="1799882"/>
          </a:xfrm>
          <a:prstGeom prst="rect">
            <a:avLst/>
          </a:prstGeom>
          <a:effectLst>
            <a:glow rad="127000">
              <a:srgbClr val="00B050"/>
            </a:glow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9104" y="2313282"/>
            <a:ext cx="2088306" cy="1566230"/>
          </a:xfrm>
          <a:prstGeom prst="rect">
            <a:avLst/>
          </a:prstGeom>
          <a:effectLst>
            <a:glow rad="127000">
              <a:srgbClr val="00B050"/>
            </a:glow>
          </a:effectLst>
        </p:spPr>
      </p:pic>
      <p:sp>
        <p:nvSpPr>
          <p:cNvPr id="17" name="Овальная выноска 16"/>
          <p:cNvSpPr/>
          <p:nvPr/>
        </p:nvSpPr>
        <p:spPr>
          <a:xfrm>
            <a:off x="9527671" y="1156540"/>
            <a:ext cx="2573193" cy="1302434"/>
          </a:xfrm>
          <a:prstGeom prst="wedgeEllipse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</a:rPr>
              <a:t>Минеральные вещества</a:t>
            </a:r>
            <a:endParaRPr lang="ru-RU" sz="2000" b="1" dirty="0">
              <a:solidFill>
                <a:srgbClr val="00B050"/>
              </a:solidFill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522" y="4543521"/>
            <a:ext cx="2382422" cy="1985352"/>
          </a:xfrm>
          <a:prstGeom prst="rect">
            <a:avLst/>
          </a:prstGeom>
          <a:effectLst>
            <a:glow rad="127000">
              <a:srgbClr val="00B050"/>
            </a:glow>
          </a:effectLst>
        </p:spPr>
      </p:pic>
      <p:sp>
        <p:nvSpPr>
          <p:cNvPr id="19" name="Овальная выноска 18"/>
          <p:cNvSpPr/>
          <p:nvPr/>
        </p:nvSpPr>
        <p:spPr>
          <a:xfrm>
            <a:off x="5367018" y="4310445"/>
            <a:ext cx="2327518" cy="927383"/>
          </a:xfrm>
          <a:prstGeom prst="wedgeEllipse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витамины</a:t>
            </a:r>
            <a:endParaRPr lang="ru-RU" sz="2400" b="1" dirty="0">
              <a:solidFill>
                <a:srgbClr val="00B050"/>
              </a:solidFill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0990" y="4502106"/>
            <a:ext cx="2983694" cy="1909564"/>
          </a:xfrm>
          <a:prstGeom prst="rect">
            <a:avLst/>
          </a:prstGeom>
          <a:effectLst>
            <a:glow rad="127000">
              <a:srgbClr val="00B050"/>
            </a:glow>
          </a:effectLst>
        </p:spPr>
      </p:pic>
      <p:sp>
        <p:nvSpPr>
          <p:cNvPr id="21" name="Овальная выноска 20"/>
          <p:cNvSpPr/>
          <p:nvPr/>
        </p:nvSpPr>
        <p:spPr>
          <a:xfrm>
            <a:off x="9861953" y="4310445"/>
            <a:ext cx="1860102" cy="1121648"/>
          </a:xfrm>
          <a:prstGeom prst="wedgeEllipseCallout">
            <a:avLst>
              <a:gd name="adj1" fmla="val -61187"/>
              <a:gd name="adj2" fmla="val 50332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B050"/>
                </a:solidFill>
              </a:rPr>
              <a:t>вода</a:t>
            </a:r>
            <a:endParaRPr lang="ru-RU" sz="28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8139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84320" y="369632"/>
            <a:ext cx="4053840" cy="2847816"/>
          </a:xfrm>
        </p:spPr>
        <p:txBody>
          <a:bodyPr>
            <a:noAutofit/>
          </a:bodyPr>
          <a:lstStyle/>
          <a:p>
            <a:pPr algn="just"/>
            <a:r>
              <a:rPr lang="ru-RU" sz="2800" dirty="0"/>
              <a:t>Ваше тело строит себя из </a:t>
            </a:r>
            <a:r>
              <a:rPr lang="ru-RU" sz="2800" b="1" dirty="0"/>
              <a:t>белков</a:t>
            </a:r>
            <a:r>
              <a:rPr lang="ru-RU" sz="2800" dirty="0"/>
              <a:t>, как строитель строит дом из кирпичей. Строитель не сможет работать, если нет кирпичей.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337561"/>
            <a:ext cx="10515600" cy="7467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Человек употребляет как животные</a:t>
            </a:r>
            <a:r>
              <a:rPr lang="ru-RU" dirty="0" smtClean="0"/>
              <a:t>,           </a:t>
            </a:r>
            <a:r>
              <a:rPr lang="ru-RU" dirty="0"/>
              <a:t>так и растительные </a:t>
            </a:r>
            <a:r>
              <a:rPr lang="ru-RU" dirty="0" smtClean="0"/>
              <a:t>белки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" y="653855"/>
            <a:ext cx="3726180" cy="227937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0080" y="653855"/>
            <a:ext cx="3665220" cy="227937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895" y="4084320"/>
            <a:ext cx="4918505" cy="2002534"/>
          </a:xfrm>
          <a:prstGeom prst="rect">
            <a:avLst/>
          </a:prstGeom>
          <a:effectLst>
            <a:glow rad="127000">
              <a:srgbClr val="00B050"/>
            </a:glo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8265" y="4084320"/>
            <a:ext cx="4545535" cy="2456068"/>
          </a:xfrm>
          <a:prstGeom prst="rect">
            <a:avLst/>
          </a:prstGeom>
          <a:effectLst>
            <a:glow rad="127000">
              <a:srgbClr val="00B050"/>
            </a:glow>
          </a:effectLst>
        </p:spPr>
      </p:pic>
    </p:spTree>
    <p:extLst>
      <p:ext uri="{BB962C8B-B14F-4D97-AF65-F5344CB8AC3E}">
        <p14:creationId xmlns:p14="http://schemas.microsoft.com/office/powerpoint/2010/main" val="4939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27797" y="708312"/>
            <a:ext cx="3992933" cy="5556010"/>
          </a:xfrm>
          <a:prstGeom prst="round2DiagRect">
            <a:avLst/>
          </a:prstGeom>
          <a:solidFill>
            <a:schemeClr val="accent3">
              <a:lumMod val="40000"/>
              <a:lumOff val="60000"/>
            </a:scheme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glow rad="127000">
              <a:srgbClr val="00B050"/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Содержание белка в 100 г продукта: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Жареная говядина           25 г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Жареный цыплёнок          25 г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Твёрдый сыр                        25 г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Запечённая рыба               20 г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Яйца                                        12 г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Молоко                                     3 г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Орехи                                      28 г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Хлеб с отрубями                10 г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Белый хлеб                             8 г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Фасоль                                     5 г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Горох                                       5 г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0" y="471733"/>
            <a:ext cx="2466349" cy="1936433"/>
          </a:xfrm>
          <a:prstGeom prst="rect">
            <a:avLst/>
          </a:prstGeom>
          <a:effectLst>
            <a:glow rad="127000">
              <a:srgbClr val="00B050"/>
            </a:glow>
          </a:effectLst>
        </p:spPr>
      </p:pic>
      <p:sp>
        <p:nvSpPr>
          <p:cNvPr id="11" name="Овальная выноска 10"/>
          <p:cNvSpPr/>
          <p:nvPr/>
        </p:nvSpPr>
        <p:spPr>
          <a:xfrm>
            <a:off x="5486400" y="188800"/>
            <a:ext cx="3657600" cy="2087880"/>
          </a:xfrm>
          <a:prstGeom prst="wedgeEllipseCallout">
            <a:avLst>
              <a:gd name="adj1" fmla="val 56288"/>
              <a:gd name="adj2" fmla="val 3176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B050"/>
                </a:solidFill>
              </a:rPr>
              <a:t>Лучший белковый состав содержится в материнском молоке. </a:t>
            </a:r>
          </a:p>
        </p:txBody>
      </p:sp>
      <p:pic>
        <p:nvPicPr>
          <p:cNvPr id="22" name="Объект 2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782" y="2473294"/>
            <a:ext cx="1755775" cy="1755775"/>
          </a:xfrm>
          <a:effectLst>
            <a:glow rad="127000">
              <a:srgbClr val="00B050"/>
            </a:glow>
          </a:effectLst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782" y="4199701"/>
            <a:ext cx="2096966" cy="1337310"/>
          </a:xfrm>
          <a:prstGeom prst="rect">
            <a:avLst/>
          </a:prstGeom>
          <a:effectLst>
            <a:glow rad="127000">
              <a:srgbClr val="00B050"/>
            </a:glow>
          </a:effectLst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6090" y="3344356"/>
            <a:ext cx="2032000" cy="1524000"/>
          </a:xfrm>
          <a:prstGeom prst="rect">
            <a:avLst/>
          </a:prstGeom>
          <a:effectLst>
            <a:glow rad="127000">
              <a:srgbClr val="00B050"/>
            </a:glow>
          </a:effectLst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3819" y="4775820"/>
            <a:ext cx="1632252" cy="1632252"/>
          </a:xfrm>
          <a:prstGeom prst="rect">
            <a:avLst/>
          </a:prstGeom>
          <a:effectLst>
            <a:glow rad="127000">
              <a:srgbClr val="00B050"/>
            </a:glow>
          </a:effectLst>
        </p:spPr>
      </p:pic>
      <p:sp>
        <p:nvSpPr>
          <p:cNvPr id="26" name="Овальная выноска 25"/>
          <p:cNvSpPr/>
          <p:nvPr/>
        </p:nvSpPr>
        <p:spPr>
          <a:xfrm>
            <a:off x="8305800" y="2819399"/>
            <a:ext cx="3627120" cy="3276601"/>
          </a:xfrm>
          <a:prstGeom prst="wedgeEllipseCallout">
            <a:avLst>
              <a:gd name="adj1" fmla="val -67060"/>
              <a:gd name="adj2" fmla="val 574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>
                <a:solidFill>
                  <a:srgbClr val="00B050"/>
                </a:solidFill>
              </a:rPr>
              <a:t>12-летнему подростку нужно около 55 грамм белка в сутки. Это – три ломтика нежирного мяса, 28 г сыра, два ломтика хлеба и большой стакан молока.</a:t>
            </a:r>
          </a:p>
        </p:txBody>
      </p:sp>
    </p:spTree>
    <p:extLst>
      <p:ext uri="{BB962C8B-B14F-4D97-AF65-F5344CB8AC3E}">
        <p14:creationId xmlns:p14="http://schemas.microsoft.com/office/powerpoint/2010/main" val="607691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2539" y="146760"/>
            <a:ext cx="5508009" cy="2105120"/>
          </a:xfrm>
        </p:spPr>
        <p:txBody>
          <a:bodyPr>
            <a:noAutofit/>
          </a:bodyPr>
          <a:lstStyle/>
          <a:p>
            <a:pPr algn="just"/>
            <a:r>
              <a:rPr lang="ru-RU" sz="2800" dirty="0" smtClean="0"/>
              <a:t>д</a:t>
            </a:r>
            <a:endParaRPr lang="ru-RU" sz="28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60" y="4535350"/>
            <a:ext cx="2593090" cy="1944817"/>
          </a:xfrm>
          <a:effectLst>
            <a:glow rad="127000">
              <a:srgbClr val="00B050"/>
            </a:glo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6517" y="2881747"/>
            <a:ext cx="2812352" cy="2625347"/>
          </a:xfrm>
          <a:prstGeom prst="rect">
            <a:avLst/>
          </a:prstGeom>
          <a:effectLst>
            <a:glow rad="127000">
              <a:srgbClr val="00B050"/>
            </a:glow>
          </a:effectLst>
        </p:spPr>
      </p:pic>
      <p:sp>
        <p:nvSpPr>
          <p:cNvPr id="6" name="Скругленная прямоугольная выноска 5"/>
          <p:cNvSpPr/>
          <p:nvPr/>
        </p:nvSpPr>
        <p:spPr>
          <a:xfrm>
            <a:off x="592539" y="693991"/>
            <a:ext cx="4130040" cy="1989797"/>
          </a:xfrm>
          <a:prstGeom prst="wedgeRoundRectCallout">
            <a:avLst>
              <a:gd name="adj1" fmla="val -19247"/>
              <a:gd name="adj2" fmla="val 86390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00B050"/>
                </a:solidFill>
              </a:rPr>
              <a:t>Откуда берётся энергия? Растения улавливают лучистую энергию Солнца с помощью процесса фотосинтеза и превращает её в свою химическую энергию. 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3920" y="3280778"/>
            <a:ext cx="2472698" cy="1889647"/>
          </a:xfrm>
          <a:prstGeom prst="rect">
            <a:avLst/>
          </a:prstGeom>
          <a:effectLst>
            <a:glow rad="127000">
              <a:srgbClr val="00B050"/>
            </a:glow>
          </a:effectLst>
        </p:spPr>
      </p:pic>
      <p:sp>
        <p:nvSpPr>
          <p:cNvPr id="11" name="Скругленная прямоугольная выноска 10"/>
          <p:cNvSpPr/>
          <p:nvPr/>
        </p:nvSpPr>
        <p:spPr>
          <a:xfrm>
            <a:off x="6606370" y="4492946"/>
            <a:ext cx="4693920" cy="1941595"/>
          </a:xfrm>
          <a:prstGeom prst="wedgeRoundRectCallout">
            <a:avLst>
              <a:gd name="adj1" fmla="val -64015"/>
              <a:gd name="adj2" fmla="val -45034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000" b="1" dirty="0">
                <a:solidFill>
                  <a:srgbClr val="00B050"/>
                </a:solidFill>
              </a:rPr>
              <a:t>пшеница и картофель, </a:t>
            </a:r>
            <a:r>
              <a:rPr lang="ru-RU" sz="2000" b="1" dirty="0" smtClean="0">
                <a:solidFill>
                  <a:srgbClr val="00B050"/>
                </a:solidFill>
              </a:rPr>
              <a:t>например, запасают </a:t>
            </a:r>
            <a:r>
              <a:rPr lang="ru-RU" sz="2000" b="1" dirty="0">
                <a:solidFill>
                  <a:srgbClr val="00B050"/>
                </a:solidFill>
              </a:rPr>
              <a:t>энергию, чтобы использовать её позже. Для этого они соединяют сахара и создают крахмал. 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8970" y="2136557"/>
            <a:ext cx="2519148" cy="2116084"/>
          </a:xfrm>
          <a:prstGeom prst="rect">
            <a:avLst/>
          </a:prstGeom>
          <a:effectLst>
            <a:glow rad="127000">
              <a:srgbClr val="00B050"/>
            </a:glo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2349" y="496033"/>
            <a:ext cx="1889760" cy="2385714"/>
          </a:xfrm>
          <a:prstGeom prst="rect">
            <a:avLst/>
          </a:prstGeom>
          <a:effectLst>
            <a:glow rad="127000">
              <a:srgbClr val="00B050"/>
            </a:glow>
          </a:effectLst>
        </p:spPr>
      </p:pic>
      <p:sp>
        <p:nvSpPr>
          <p:cNvPr id="14" name="Скругленная прямоугольная выноска 13"/>
          <p:cNvSpPr/>
          <p:nvPr/>
        </p:nvSpPr>
        <p:spPr>
          <a:xfrm>
            <a:off x="5501640" y="350519"/>
            <a:ext cx="3124200" cy="1432561"/>
          </a:xfrm>
          <a:prstGeom prst="wedgeRoundRectCallout">
            <a:avLst>
              <a:gd name="adj1" fmla="val 68206"/>
              <a:gd name="adj2" fmla="val 54820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00B050"/>
                </a:solidFill>
              </a:rPr>
              <a:t>Съедая яблоко, клубнику или арбуз, вы ощущаете вкус сахара.</a:t>
            </a:r>
          </a:p>
        </p:txBody>
      </p:sp>
    </p:spTree>
    <p:extLst>
      <p:ext uri="{BB962C8B-B14F-4D97-AF65-F5344CB8AC3E}">
        <p14:creationId xmlns:p14="http://schemas.microsoft.com/office/powerpoint/2010/main" val="390249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/>
              <a:t>Энергию, которую вы получаете с пищей измеряют в больших калориях (Ккал.).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" y="3346143"/>
            <a:ext cx="2302114" cy="1408894"/>
          </a:xfrm>
          <a:effectLst>
            <a:glow rad="127000">
              <a:srgbClr val="00B050"/>
            </a:glo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7464" y="1939838"/>
            <a:ext cx="2730213" cy="1894523"/>
          </a:xfrm>
          <a:prstGeom prst="rect">
            <a:avLst/>
          </a:prstGeom>
          <a:effectLst>
            <a:glow rad="127000">
              <a:srgbClr val="00B050"/>
            </a:glo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377" y="4542555"/>
            <a:ext cx="3021330" cy="1396221"/>
          </a:xfrm>
          <a:prstGeom prst="rect">
            <a:avLst/>
          </a:prstGeom>
          <a:effectLst>
            <a:glow rad="127000">
              <a:srgbClr val="00B050"/>
            </a:glow>
          </a:effectLst>
        </p:spPr>
      </p:pic>
      <p:sp>
        <p:nvSpPr>
          <p:cNvPr id="7" name="Овальная выноска 6"/>
          <p:cNvSpPr/>
          <p:nvPr/>
        </p:nvSpPr>
        <p:spPr>
          <a:xfrm>
            <a:off x="227220" y="1728995"/>
            <a:ext cx="2104500" cy="1578841"/>
          </a:xfrm>
          <a:prstGeom prst="wedgeEllipseCallout">
            <a:avLst>
              <a:gd name="adj1" fmla="val 24511"/>
              <a:gd name="adj2" fmla="val 78909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300 калорий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3247920" y="3679357"/>
            <a:ext cx="2205501" cy="533400"/>
          </a:xfrm>
          <a:prstGeom prst="round2Diag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3 часа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1630680" y="5787410"/>
            <a:ext cx="2133600" cy="487680"/>
          </a:xfrm>
          <a:prstGeom prst="round2Diag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45 минут 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4664" y="3285184"/>
            <a:ext cx="1852795" cy="1765945"/>
          </a:xfrm>
          <a:prstGeom prst="rect">
            <a:avLst/>
          </a:prstGeom>
          <a:effectLst>
            <a:glow rad="127000">
              <a:srgbClr val="00B050"/>
            </a:glow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6766" y="4897864"/>
            <a:ext cx="2810968" cy="1581169"/>
          </a:xfrm>
          <a:prstGeom prst="rect">
            <a:avLst/>
          </a:prstGeom>
          <a:effectLst>
            <a:glow rad="127000">
              <a:srgbClr val="00B050"/>
            </a:glow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3115" y="1841899"/>
            <a:ext cx="2988694" cy="1992462"/>
          </a:xfrm>
          <a:prstGeom prst="rect">
            <a:avLst/>
          </a:prstGeom>
          <a:effectLst>
            <a:glow rad="127000">
              <a:srgbClr val="00B050"/>
            </a:glow>
          </a:effectLst>
        </p:spPr>
      </p:pic>
      <p:sp>
        <p:nvSpPr>
          <p:cNvPr id="18" name="Овальная выноска 17"/>
          <p:cNvSpPr/>
          <p:nvPr/>
        </p:nvSpPr>
        <p:spPr>
          <a:xfrm>
            <a:off x="8886310" y="4566252"/>
            <a:ext cx="2212433" cy="1042068"/>
          </a:xfrm>
          <a:prstGeom prst="wedgeEllipseCallout">
            <a:avLst>
              <a:gd name="adj1" fmla="val -63541"/>
              <a:gd name="adj2" fmla="val -8572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</a:rPr>
              <a:t>50 калорий</a:t>
            </a:r>
            <a:endParaRPr lang="ru-RU" sz="2000" b="1" dirty="0">
              <a:solidFill>
                <a:srgbClr val="00B050"/>
              </a:solidFill>
            </a:endParaRPr>
          </a:p>
        </p:txBody>
      </p:sp>
      <p:sp>
        <p:nvSpPr>
          <p:cNvPr id="19" name="Прямоугольник с двумя скругленными противолежащими углами 18"/>
          <p:cNvSpPr/>
          <p:nvPr/>
        </p:nvSpPr>
        <p:spPr>
          <a:xfrm>
            <a:off x="10195561" y="3787141"/>
            <a:ext cx="1719256" cy="419100"/>
          </a:xfrm>
          <a:prstGeom prst="round2Diag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5 минут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5473431" y="6031250"/>
            <a:ext cx="1245138" cy="407887"/>
          </a:xfrm>
          <a:prstGeom prst="round2Diag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4 минуты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2116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0938" y="3708032"/>
            <a:ext cx="1962961" cy="1862296"/>
          </a:xfrm>
          <a:effectLst>
            <a:glow rad="127000">
              <a:srgbClr val="00B050"/>
            </a:glo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430" y="4082072"/>
            <a:ext cx="3340608" cy="2087880"/>
          </a:xfrm>
          <a:prstGeom prst="rect">
            <a:avLst/>
          </a:prstGeom>
          <a:effectLst>
            <a:glow rad="127000">
              <a:srgbClr val="00B050"/>
            </a:glo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7455" y="1299178"/>
            <a:ext cx="2141443" cy="1736214"/>
          </a:xfrm>
          <a:prstGeom prst="rect">
            <a:avLst/>
          </a:prstGeom>
          <a:effectLst>
            <a:glow rad="127000">
              <a:srgbClr val="00B050"/>
            </a:glo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0328" y="428912"/>
            <a:ext cx="2438669" cy="2118390"/>
          </a:xfrm>
          <a:prstGeom prst="rect">
            <a:avLst/>
          </a:prstGeom>
          <a:effectLst>
            <a:glow rad="127000">
              <a:srgbClr val="00B050"/>
            </a:glo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30440" y="379074"/>
            <a:ext cx="2948940" cy="2005279"/>
          </a:xfrm>
          <a:prstGeom prst="rect">
            <a:avLst/>
          </a:prstGeom>
          <a:effectLst>
            <a:glow rad="127000">
              <a:srgbClr val="00B050"/>
            </a:glo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57317" y="3473853"/>
            <a:ext cx="2274005" cy="165215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65139" y="3895248"/>
            <a:ext cx="3182388" cy="22069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95721" y="5862960"/>
            <a:ext cx="2167318" cy="478461"/>
          </a:xfrm>
          <a:prstGeom prst="rect">
            <a:avLst/>
          </a:prstGeom>
        </p:spPr>
      </p:pic>
      <p:sp>
        <p:nvSpPr>
          <p:cNvPr id="13" name="Овальная выноска 12"/>
          <p:cNvSpPr/>
          <p:nvPr/>
        </p:nvSpPr>
        <p:spPr>
          <a:xfrm>
            <a:off x="6096000" y="4791246"/>
            <a:ext cx="1786454" cy="1216637"/>
          </a:xfrm>
          <a:prstGeom prst="wedgeEllipseCallout">
            <a:avLst>
              <a:gd name="adj1" fmla="val 36026"/>
              <a:gd name="adj2" fmla="val -6151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</a:rPr>
              <a:t>75 калорий</a:t>
            </a:r>
            <a:endParaRPr lang="ru-RU" sz="2000" b="1" dirty="0">
              <a:solidFill>
                <a:srgbClr val="00B050"/>
              </a:solidFill>
            </a:endParaRPr>
          </a:p>
        </p:txBody>
      </p:sp>
      <p:sp>
        <p:nvSpPr>
          <p:cNvPr id="14" name="Овальная выноска 13"/>
          <p:cNvSpPr/>
          <p:nvPr/>
        </p:nvSpPr>
        <p:spPr>
          <a:xfrm>
            <a:off x="5395230" y="321402"/>
            <a:ext cx="1705895" cy="1179537"/>
          </a:xfrm>
          <a:prstGeom prst="wedgeEllipseCallout">
            <a:avLst>
              <a:gd name="adj1" fmla="val -8081"/>
              <a:gd name="adj2" fmla="val 6766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</a:rPr>
              <a:t>15 калорий</a:t>
            </a:r>
            <a:endParaRPr lang="ru-RU" sz="2000" b="1" dirty="0">
              <a:solidFill>
                <a:srgbClr val="00B050"/>
              </a:solidFill>
            </a:endParaRPr>
          </a:p>
        </p:txBody>
      </p:sp>
      <p:sp>
        <p:nvSpPr>
          <p:cNvPr id="15" name="Овальная выноска 14"/>
          <p:cNvSpPr/>
          <p:nvPr/>
        </p:nvSpPr>
        <p:spPr>
          <a:xfrm>
            <a:off x="4095038" y="2888114"/>
            <a:ext cx="1905223" cy="1114986"/>
          </a:xfrm>
          <a:prstGeom prst="wedgeEllipseCallout">
            <a:avLst>
              <a:gd name="adj1" fmla="val -17940"/>
              <a:gd name="adj2" fmla="val 77685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</a:rPr>
              <a:t>100 калорий</a:t>
            </a:r>
            <a:endParaRPr lang="ru-RU" sz="2000" b="1" dirty="0">
              <a:solidFill>
                <a:srgbClr val="00B050"/>
              </a:solidFill>
            </a:endParaRPr>
          </a:p>
        </p:txBody>
      </p:sp>
      <p:sp>
        <p:nvSpPr>
          <p:cNvPr id="16" name="Прямоугольник с двумя скругленными противолежащими углами 15"/>
          <p:cNvSpPr/>
          <p:nvPr/>
        </p:nvSpPr>
        <p:spPr>
          <a:xfrm>
            <a:off x="2360354" y="2359002"/>
            <a:ext cx="1783080" cy="504173"/>
          </a:xfrm>
          <a:prstGeom prst="round2Diag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2 минуты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7" name="Прямоугольник с двумя скругленными противолежащими углами 16"/>
          <p:cNvSpPr/>
          <p:nvPr/>
        </p:nvSpPr>
        <p:spPr>
          <a:xfrm>
            <a:off x="8804910" y="2209911"/>
            <a:ext cx="1893570" cy="570275"/>
          </a:xfrm>
          <a:prstGeom prst="round2Diag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3 минуты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8" name="Прямоугольник с двумя скругленными противолежащими углами 17"/>
          <p:cNvSpPr/>
          <p:nvPr/>
        </p:nvSpPr>
        <p:spPr>
          <a:xfrm>
            <a:off x="1480355" y="5862960"/>
            <a:ext cx="1759997" cy="493871"/>
          </a:xfrm>
          <a:prstGeom prst="round2Diag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10 минут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92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433</TotalTime>
  <Words>631</Words>
  <Application>Microsoft Office PowerPoint</Application>
  <PresentationFormat>Широкоэкранный</PresentationFormat>
  <Paragraphs>93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Тема Office</vt:lpstr>
      <vt:lpstr>Для чего мы едим     Презентация к уроку технологии  в 5-м классе  по теме  «Питание как физическая потребность» </vt:lpstr>
      <vt:lpstr>Ежедневно человек ест не менее 4-5 раз. Отчего же возникает у человека «чувство голода»?</vt:lpstr>
      <vt:lpstr>Ваше тело построено из микроскопических единиц – клеток. </vt:lpstr>
      <vt:lpstr>Питательные вещества, необходимые организму:</vt:lpstr>
      <vt:lpstr>Ваше тело строит себя из белков, как строитель строит дом из кирпичей. Строитель не сможет работать, если нет кирпичей. </vt:lpstr>
      <vt:lpstr>Содержание белка в 100 г продукта:   Жареная говядина           25 г Жареный цыплёнок          25 г Твёрдый сыр                        25 г Запечённая рыба               20 г Яйца                                        12 г Молоко                                     3 г Орехи                                      28 г Хлеб с отрубями                10 г Белый хлеб                             8 г Фасоль                                     5 г Горох                                       5 г</vt:lpstr>
      <vt:lpstr>д</vt:lpstr>
      <vt:lpstr>Энергию, которую вы получаете с пищей измеряют в больших калориях (Ккал.).</vt:lpstr>
      <vt:lpstr>Презентация PowerPoint</vt:lpstr>
      <vt:lpstr>Презентация PowerPoint</vt:lpstr>
      <vt:lpstr>В заключение предлагаю вам ответить на вопросы теста, предложенного программой «Нестле Россия»  «Разговор о правильном питании».</vt:lpstr>
      <vt:lpstr>Спасибо за внимание!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Учитель</cp:lastModifiedBy>
  <cp:revision>37</cp:revision>
  <dcterms:created xsi:type="dcterms:W3CDTF">2017-12-22T09:49:26Z</dcterms:created>
  <dcterms:modified xsi:type="dcterms:W3CDTF">2018-01-09T05:02:22Z</dcterms:modified>
</cp:coreProperties>
</file>