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1"/>
  </p:notesMasterIdLst>
  <p:sldIdLst>
    <p:sldId id="261" r:id="rId2"/>
    <p:sldId id="263" r:id="rId3"/>
    <p:sldId id="280" r:id="rId4"/>
    <p:sldId id="281" r:id="rId5"/>
    <p:sldId id="266" r:id="rId6"/>
    <p:sldId id="282" r:id="rId7"/>
    <p:sldId id="267" r:id="rId8"/>
    <p:sldId id="268" r:id="rId9"/>
    <p:sldId id="269" r:id="rId10"/>
    <p:sldId id="270" r:id="rId11"/>
    <p:sldId id="277" r:id="rId12"/>
    <p:sldId id="264" r:id="rId13"/>
    <p:sldId id="271" r:id="rId14"/>
    <p:sldId id="279" r:id="rId15"/>
    <p:sldId id="272" r:id="rId16"/>
    <p:sldId id="283" r:id="rId17"/>
    <p:sldId id="273" r:id="rId18"/>
    <p:sldId id="274" r:id="rId19"/>
    <p:sldId id="275"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86323" autoAdjust="0"/>
  </p:normalViewPr>
  <p:slideViewPr>
    <p:cSldViewPr>
      <p:cViewPr varScale="1">
        <p:scale>
          <a:sx n="52" d="100"/>
          <a:sy n="52" d="100"/>
        </p:scale>
        <p:origin x="-174"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34"/>
    </p:cViewPr>
  </p:sorterViewPr>
  <p:notesViewPr>
    <p:cSldViewPr>
      <p:cViewPr varScale="1">
        <p:scale>
          <a:sx n="53" d="100"/>
          <a:sy n="53" d="100"/>
        </p:scale>
        <p:origin x="-282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24BA4C1-A71F-4FC7-B67E-CEE3979DFE00}" type="datetimeFigureOut">
              <a:rPr lang="ru-RU" smtClean="0"/>
              <a:t>25.08.2019</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935252-1DBD-4E18-AA69-A3ED22E5EF23}" type="slidenum">
              <a:rPr lang="ru-RU" smtClean="0"/>
              <a:t>‹#›</a:t>
            </a:fld>
            <a:endParaRPr lang="ru-RU"/>
          </a:p>
        </p:txBody>
      </p:sp>
    </p:spTree>
    <p:extLst>
      <p:ext uri="{BB962C8B-B14F-4D97-AF65-F5344CB8AC3E}">
        <p14:creationId xmlns:p14="http://schemas.microsoft.com/office/powerpoint/2010/main" val="12876630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8935252-1DBD-4E18-AA69-A3ED22E5EF23}" type="slidenum">
              <a:rPr lang="ru-RU" smtClean="0"/>
              <a:t>1</a:t>
            </a:fld>
            <a:endParaRPr lang="ru-RU"/>
          </a:p>
        </p:txBody>
      </p:sp>
    </p:spTree>
    <p:extLst>
      <p:ext uri="{BB962C8B-B14F-4D97-AF65-F5344CB8AC3E}">
        <p14:creationId xmlns:p14="http://schemas.microsoft.com/office/powerpoint/2010/main" val="17790654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8935252-1DBD-4E18-AA69-A3ED22E5EF23}" type="slidenum">
              <a:rPr lang="ru-RU" smtClean="0"/>
              <a:t>2</a:t>
            </a:fld>
            <a:endParaRPr lang="ru-RU"/>
          </a:p>
        </p:txBody>
      </p:sp>
    </p:spTree>
    <p:extLst>
      <p:ext uri="{BB962C8B-B14F-4D97-AF65-F5344CB8AC3E}">
        <p14:creationId xmlns:p14="http://schemas.microsoft.com/office/powerpoint/2010/main" val="1114932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8935252-1DBD-4E18-AA69-A3ED22E5EF23}" type="slidenum">
              <a:rPr lang="ru-RU" smtClean="0"/>
              <a:t>4</a:t>
            </a:fld>
            <a:endParaRPr lang="ru-RU"/>
          </a:p>
        </p:txBody>
      </p:sp>
    </p:spTree>
    <p:extLst>
      <p:ext uri="{BB962C8B-B14F-4D97-AF65-F5344CB8AC3E}">
        <p14:creationId xmlns:p14="http://schemas.microsoft.com/office/powerpoint/2010/main" val="33668168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8935252-1DBD-4E18-AA69-A3ED22E5EF23}" type="slidenum">
              <a:rPr lang="ru-RU" smtClean="0"/>
              <a:t>11</a:t>
            </a:fld>
            <a:endParaRPr lang="ru-RU"/>
          </a:p>
        </p:txBody>
      </p:sp>
    </p:spTree>
    <p:extLst>
      <p:ext uri="{BB962C8B-B14F-4D97-AF65-F5344CB8AC3E}">
        <p14:creationId xmlns:p14="http://schemas.microsoft.com/office/powerpoint/2010/main" val="8449389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8935252-1DBD-4E18-AA69-A3ED22E5EF23}" type="slidenum">
              <a:rPr lang="ru-RU" smtClean="0"/>
              <a:t>13</a:t>
            </a:fld>
            <a:endParaRPr lang="ru-RU"/>
          </a:p>
        </p:txBody>
      </p:sp>
    </p:spTree>
    <p:extLst>
      <p:ext uri="{BB962C8B-B14F-4D97-AF65-F5344CB8AC3E}">
        <p14:creationId xmlns:p14="http://schemas.microsoft.com/office/powerpoint/2010/main" val="3915279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8935252-1DBD-4E18-AA69-A3ED22E5EF23}" type="slidenum">
              <a:rPr lang="ru-RU" smtClean="0"/>
              <a:t>14</a:t>
            </a:fld>
            <a:endParaRPr lang="ru-RU"/>
          </a:p>
        </p:txBody>
      </p:sp>
    </p:spTree>
    <p:extLst>
      <p:ext uri="{BB962C8B-B14F-4D97-AF65-F5344CB8AC3E}">
        <p14:creationId xmlns:p14="http://schemas.microsoft.com/office/powerpoint/2010/main" val="39659262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4" name="Номер слайда 3"/>
          <p:cNvSpPr>
            <a:spLocks noGrp="1"/>
          </p:cNvSpPr>
          <p:nvPr>
            <p:ph type="sldNum" sz="quarter" idx="10"/>
          </p:nvPr>
        </p:nvSpPr>
        <p:spPr/>
        <p:txBody>
          <a:bodyPr/>
          <a:lstStyle/>
          <a:p>
            <a:fld id="{28935252-1DBD-4E18-AA69-A3ED22E5EF23}" type="slidenum">
              <a:rPr lang="ru-RU" smtClean="0"/>
              <a:t>15</a:t>
            </a:fld>
            <a:endParaRPr lang="ru-RU"/>
          </a:p>
        </p:txBody>
      </p:sp>
    </p:spTree>
    <p:extLst>
      <p:ext uri="{BB962C8B-B14F-4D97-AF65-F5344CB8AC3E}">
        <p14:creationId xmlns:p14="http://schemas.microsoft.com/office/powerpoint/2010/main" val="27732655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2" cstate="print"/>
          <a:srcRect t="33333"/>
          <a:stretch>
            <a:fillRect/>
          </a:stretch>
        </p:blipFill>
        <p:spPr>
          <a:xfrm>
            <a:off x="0" y="0"/>
            <a:ext cx="9144000" cy="4572000"/>
          </a:xfrm>
          <a:prstGeom prst="rect">
            <a:avLst/>
          </a:prstGeom>
        </p:spPr>
      </p:pic>
      <p:sp>
        <p:nvSpPr>
          <p:cNvPr id="4" name="Date Placeholder 3"/>
          <p:cNvSpPr>
            <a:spLocks noGrp="1"/>
          </p:cNvSpPr>
          <p:nvPr>
            <p:ph type="dt" sz="half" idx="10"/>
          </p:nvPr>
        </p:nvSpPr>
        <p:spPr/>
        <p:txBody>
          <a:bodyPr/>
          <a:lstStyle/>
          <a:p>
            <a:fld id="{E928181A-856C-4D50-85EF-FBC8DEAF9F76}" type="datetimeFigureOut">
              <a:rPr lang="ru-RU" smtClean="0"/>
              <a:t>25.08.2019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334299-B5A9-4A65-9F56-1117339BD703}" type="slidenum">
              <a:rPr lang="ru-RU" smtClean="0"/>
              <a:t>‹#›</a:t>
            </a:fld>
            <a:endParaRPr lang="ru-RU"/>
          </a:p>
        </p:txBody>
      </p:sp>
      <p:sp>
        <p:nvSpPr>
          <p:cNvPr id="3" name="Subtitle 2"/>
          <p:cNvSpPr>
            <a:spLocks noGrp="1"/>
          </p:cNvSpPr>
          <p:nvPr>
            <p:ph type="subTitle" idx="1"/>
          </p:nvPr>
        </p:nvSpPr>
        <p:spPr>
          <a:xfrm>
            <a:off x="1219200" y="3886200"/>
            <a:ext cx="6400800" cy="1752600"/>
          </a:xfrm>
        </p:spPr>
        <p:txBody>
          <a:bodyPr>
            <a:normAutofit/>
          </a:bodyPr>
          <a:lstStyle>
            <a:lvl1pPr marL="0" indent="0" algn="ctr">
              <a:buNone/>
              <a:defRPr sz="17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685800" y="2007888"/>
            <a:ext cx="7772400" cy="1470025"/>
          </a:xfrm>
        </p:spPr>
        <p:txBody>
          <a:bodyPr/>
          <a:lstStyle>
            <a:lvl1pPr algn="ctr">
              <a:defRPr sz="3200"/>
            </a:lvl1pPr>
          </a:lstStyle>
          <a:p>
            <a:r>
              <a:rPr lang="ru-RU" smtClean="0"/>
              <a:t>Образец заголовка</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E928181A-856C-4D50-85EF-FBC8DEAF9F76}" type="datetimeFigureOut">
              <a:rPr lang="ru-RU" smtClean="0"/>
              <a:t>25.08.2019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334299-B5A9-4A65-9F56-1117339BD703}"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E928181A-856C-4D50-85EF-FBC8DEAF9F76}" type="datetimeFigureOut">
              <a:rPr lang="ru-RU" smtClean="0"/>
              <a:t>25.08.2019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334299-B5A9-4A65-9F56-1117339BD703}"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ru-RU" smtClean="0"/>
              <a:t>Образец заголовка</a:t>
            </a:r>
            <a:endParaRPr lang="en-US" dirty="0"/>
          </a:p>
        </p:txBody>
      </p:sp>
      <p:sp>
        <p:nvSpPr>
          <p:cNvPr id="4" name="Date Placeholder 3"/>
          <p:cNvSpPr>
            <a:spLocks noGrp="1"/>
          </p:cNvSpPr>
          <p:nvPr>
            <p:ph type="dt" sz="half" idx="10"/>
          </p:nvPr>
        </p:nvSpPr>
        <p:spPr/>
        <p:txBody>
          <a:bodyPr/>
          <a:lstStyle/>
          <a:p>
            <a:fld id="{E928181A-856C-4D50-85EF-FBC8DEAF9F76}" type="datetimeFigureOut">
              <a:rPr lang="ru-RU" smtClean="0"/>
              <a:t>25.08.2019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334299-B5A9-4A65-9F56-1117339BD703}" type="slidenum">
              <a:rPr lang="ru-RU" smtClean="0"/>
              <a:t>‹#›</a:t>
            </a:fld>
            <a:endParaRPr lang="ru-RU"/>
          </a:p>
        </p:txBody>
      </p:sp>
      <p:sp>
        <p:nvSpPr>
          <p:cNvPr id="8" name="Content Placeholder 7"/>
          <p:cNvSpPr>
            <a:spLocks noGrp="1"/>
          </p:cNvSpPr>
          <p:nvPr>
            <p:ph sz="quarter" idx="13"/>
          </p:nvPr>
        </p:nvSpPr>
        <p:spPr>
          <a:xfrm>
            <a:off x="609600" y="1600200"/>
            <a:ext cx="79248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3200" b="0" i="0" cap="all"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609600" y="3462338"/>
            <a:ext cx="7885113" cy="1500187"/>
          </a:xfrm>
        </p:spPr>
        <p:txBody>
          <a:bodyPr anchor="b">
            <a:normAutofit/>
          </a:bodyPr>
          <a:lstStyle>
            <a:lvl1pPr marL="0" indent="0">
              <a:buNone/>
              <a:defRPr sz="170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928181A-856C-4D50-85EF-FBC8DEAF9F76}" type="datetimeFigureOut">
              <a:rPr lang="ru-RU" smtClean="0"/>
              <a:t>25.08.2019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334299-B5A9-4A65-9F56-1117339BD703}"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609600" y="1600200"/>
            <a:ext cx="3733800" cy="4114800"/>
          </a:xfrm>
        </p:spPr>
        <p:txBody>
          <a:bodyPr/>
          <a:lstStyle>
            <a:lvl5pPr>
              <a:defRPr/>
            </a:lvl5pPr>
            <a:lvl6pPr>
              <a:buClr>
                <a:schemeClr val="tx2"/>
              </a:buClr>
              <a:buFont typeface="Arial" pitchFamily="34" charset="0"/>
              <a:buChar char="•"/>
              <a:defRPr/>
            </a:lvl6pPr>
            <a:lvl7pPr>
              <a:buClr>
                <a:schemeClr val="tx2"/>
              </a:buClr>
              <a:buFont typeface="Arial" pitchFamily="34" charset="0"/>
              <a:buChar char="•"/>
              <a:defRPr/>
            </a:lvl7pPr>
            <a:lvl8pPr>
              <a:buClr>
                <a:schemeClr val="tx2"/>
              </a:buClr>
              <a:buFont typeface="Arial" pitchFamily="34" charset="0"/>
              <a:buChar char="•"/>
              <a:defRPr/>
            </a:lvl8pPr>
            <a:lvl9pPr>
              <a:buClr>
                <a:schemeClr val="tx2"/>
              </a:buClr>
              <a:buFont typeface="Arial" pitchFamily="34" charset="0"/>
              <a:buChar cha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13" name="Content Placeholder 12"/>
          <p:cNvSpPr>
            <a:spLocks noGrp="1"/>
          </p:cNvSpPr>
          <p:nvPr>
            <p:ph sz="quarter" idx="14"/>
          </p:nvPr>
        </p:nvSpPr>
        <p:spPr>
          <a:xfrm>
            <a:off x="4800600" y="1600200"/>
            <a:ext cx="3733800" cy="41148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2" name="Title 1"/>
          <p:cNvSpPr>
            <a:spLocks noGrp="1"/>
          </p:cNvSpPr>
          <p:nvPr>
            <p:ph type="title"/>
          </p:nvPr>
        </p:nvSpPr>
        <p:spPr>
          <a:xfrm>
            <a:off x="609600" y="274638"/>
            <a:ext cx="7924800" cy="1143000"/>
          </a:xfrm>
        </p:spPr>
        <p:txBody>
          <a:bodyPr/>
          <a:lstStyle/>
          <a:p>
            <a:r>
              <a:rPr lang="ru-RU" smtClean="0"/>
              <a:t>Образец заголовка</a:t>
            </a:r>
            <a:endParaRPr lang="en-US" dirty="0"/>
          </a:p>
        </p:txBody>
      </p:sp>
      <p:sp>
        <p:nvSpPr>
          <p:cNvPr id="5" name="Date Placeholder 4"/>
          <p:cNvSpPr>
            <a:spLocks noGrp="1"/>
          </p:cNvSpPr>
          <p:nvPr>
            <p:ph type="dt" sz="half" idx="10"/>
          </p:nvPr>
        </p:nvSpPr>
        <p:spPr/>
        <p:txBody>
          <a:bodyPr/>
          <a:lstStyle/>
          <a:p>
            <a:fld id="{E928181A-856C-4D50-85EF-FBC8DEAF9F76}" type="datetimeFigureOut">
              <a:rPr lang="ru-RU" smtClean="0"/>
              <a:t>25.08.2019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4334299-B5A9-4A65-9F56-1117339BD703}"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3" name="Content Placeholder 12"/>
          <p:cNvSpPr>
            <a:spLocks noGrp="1"/>
          </p:cNvSpPr>
          <p:nvPr>
            <p:ph sz="quarter" idx="14"/>
          </p:nvPr>
        </p:nvSpPr>
        <p:spPr>
          <a:xfrm>
            <a:off x="4800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11" name="Content Placeholder 10"/>
          <p:cNvSpPr>
            <a:spLocks noGrp="1"/>
          </p:cNvSpPr>
          <p:nvPr>
            <p:ph sz="quarter" idx="13"/>
          </p:nvPr>
        </p:nvSpPr>
        <p:spPr>
          <a:xfrm>
            <a:off x="609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2" name="Title 1"/>
          <p:cNvSpPr>
            <a:spLocks noGrp="1"/>
          </p:cNvSpPr>
          <p:nvPr>
            <p:ph type="title"/>
          </p:nvPr>
        </p:nvSpPr>
        <p:spPr>
          <a:xfrm>
            <a:off x="609600" y="274638"/>
            <a:ext cx="7924800" cy="1143000"/>
          </a:xfrm>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09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800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E928181A-856C-4D50-85EF-FBC8DEAF9F76}" type="datetimeFigureOut">
              <a:rPr lang="ru-RU" smtClean="0"/>
              <a:t>25.08.2019</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44334299-B5A9-4A65-9F56-1117339BD703}"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E928181A-856C-4D50-85EF-FBC8DEAF9F76}" type="datetimeFigureOut">
              <a:rPr lang="ru-RU" smtClean="0"/>
              <a:t>25.08.2019</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44334299-B5A9-4A65-9F56-1117339BD703}"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28181A-856C-4D50-85EF-FBC8DEAF9F76}" type="datetimeFigureOut">
              <a:rPr lang="ru-RU" smtClean="0"/>
              <a:t>25.08.2019</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44334299-B5A9-4A65-9F56-1117339BD703}"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3962400" y="1447800"/>
            <a:ext cx="4648200" cy="4267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2" name="Title 1"/>
          <p:cNvSpPr>
            <a:spLocks noGrp="1"/>
          </p:cNvSpPr>
          <p:nvPr>
            <p:ph type="title"/>
          </p:nvPr>
        </p:nvSpPr>
        <p:spPr>
          <a:xfrm>
            <a:off x="612648" y="1447800"/>
            <a:ext cx="2971800" cy="1097280"/>
          </a:xfrm>
        </p:spPr>
        <p:txBody>
          <a:bodyPr anchor="b"/>
          <a:lstStyle>
            <a:lvl1pPr algn="l">
              <a:defRPr sz="1800" b="0" i="0" cap="none" baseline="0">
                <a:solidFill>
                  <a:schemeClr val="tx2"/>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612648" y="2547891"/>
            <a:ext cx="2971800" cy="3167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E928181A-856C-4D50-85EF-FBC8DEAF9F76}" type="datetimeFigureOut">
              <a:rPr lang="ru-RU" smtClean="0"/>
              <a:t>25.08.2019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4334299-B5A9-4A65-9F56-1117339BD703}"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pic>
        <p:nvPicPr>
          <p:cNvPr id="11" name="Picture 10" descr="horizon.pn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609600" y="1447800"/>
            <a:ext cx="2971800" cy="1097280"/>
          </a:xfrm>
        </p:spPr>
        <p:txBody>
          <a:bodyPr anchor="b"/>
          <a:lstStyle>
            <a:lvl1pPr algn="l">
              <a:defRPr sz="1800" b="0" i="0" cap="none" baseline="0">
                <a:solidFill>
                  <a:schemeClr val="tx2"/>
                </a:solidFill>
              </a:defRPr>
            </a:lvl1pPr>
          </a:lstStyle>
          <a:p>
            <a:r>
              <a:rPr lang="ru-RU" smtClean="0"/>
              <a:t>Образец заголовка</a:t>
            </a:r>
            <a:endParaRPr lang="en-US" dirty="0"/>
          </a:p>
        </p:txBody>
      </p:sp>
      <p:sp>
        <p:nvSpPr>
          <p:cNvPr id="3" name="Picture Placeholder 2"/>
          <p:cNvSpPr>
            <a:spLocks noGrp="1"/>
          </p:cNvSpPr>
          <p:nvPr>
            <p:ph type="pic" idx="1"/>
          </p:nvPr>
        </p:nvSpPr>
        <p:spPr>
          <a:xfrm>
            <a:off x="4657344" y="1447800"/>
            <a:ext cx="3419856" cy="3474720"/>
          </a:xfrm>
          <a:custGeom>
            <a:avLst/>
            <a:gdLst>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74450 w 3419856"/>
              <a:gd name="connsiteY9" fmla="*/ 3429000 h 3429000"/>
              <a:gd name="connsiteX10" fmla="*/ 21806 w 3419856"/>
              <a:gd name="connsiteY10" fmla="*/ 3407194 h 3429000"/>
              <a:gd name="connsiteX11" fmla="*/ 0 w 3419856"/>
              <a:gd name="connsiteY11" fmla="*/ 3354550 h 3429000"/>
              <a:gd name="connsiteX12" fmla="*/ 0 w 3419856"/>
              <a:gd name="connsiteY12" fmla="*/ 74450 h 3429000"/>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21806 w 3419856"/>
              <a:gd name="connsiteY9" fmla="*/ 3407194 h 3429000"/>
              <a:gd name="connsiteX10" fmla="*/ 0 w 3419856"/>
              <a:gd name="connsiteY10" fmla="*/ 3354550 h 3429000"/>
              <a:gd name="connsiteX11" fmla="*/ 0 w 3419856"/>
              <a:gd name="connsiteY11" fmla="*/ 74450 h 3429000"/>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8026"/>
              <a:gd name="connsiteY0" fmla="*/ 74450 h 3910007"/>
              <a:gd name="connsiteX1" fmla="*/ 21806 w 3968026"/>
              <a:gd name="connsiteY1" fmla="*/ 21806 h 3910007"/>
              <a:gd name="connsiteX2" fmla="*/ 74450 w 3968026"/>
              <a:gd name="connsiteY2" fmla="*/ 0 h 3910007"/>
              <a:gd name="connsiteX3" fmla="*/ 3345406 w 3968026"/>
              <a:gd name="connsiteY3" fmla="*/ 0 h 3910007"/>
              <a:gd name="connsiteX4" fmla="*/ 3398050 w 3968026"/>
              <a:gd name="connsiteY4" fmla="*/ 21806 h 3910007"/>
              <a:gd name="connsiteX5" fmla="*/ 3419856 w 3968026"/>
              <a:gd name="connsiteY5" fmla="*/ 74450 h 3910007"/>
              <a:gd name="connsiteX6" fmla="*/ 3419856 w 3968026"/>
              <a:gd name="connsiteY6" fmla="*/ 3354550 h 3910007"/>
              <a:gd name="connsiteX7" fmla="*/ 3398050 w 3968026"/>
              <a:gd name="connsiteY7" fmla="*/ 3407194 h 3910007"/>
              <a:gd name="connsiteX8" fmla="*/ 0 w 3968026"/>
              <a:gd name="connsiteY8" fmla="*/ 3354550 h 3910007"/>
              <a:gd name="connsiteX9" fmla="*/ 0 w 3968026"/>
              <a:gd name="connsiteY9" fmla="*/ 74450 h 3910007"/>
              <a:gd name="connsiteX0" fmla="*/ 0 w 3419856"/>
              <a:gd name="connsiteY0" fmla="*/ 74450 h 3901233"/>
              <a:gd name="connsiteX1" fmla="*/ 21806 w 3419856"/>
              <a:gd name="connsiteY1" fmla="*/ 21806 h 3901233"/>
              <a:gd name="connsiteX2" fmla="*/ 74450 w 3419856"/>
              <a:gd name="connsiteY2" fmla="*/ 0 h 3901233"/>
              <a:gd name="connsiteX3" fmla="*/ 3345406 w 3419856"/>
              <a:gd name="connsiteY3" fmla="*/ 0 h 3901233"/>
              <a:gd name="connsiteX4" fmla="*/ 3398050 w 3419856"/>
              <a:gd name="connsiteY4" fmla="*/ 21806 h 3901233"/>
              <a:gd name="connsiteX5" fmla="*/ 3419856 w 3419856"/>
              <a:gd name="connsiteY5" fmla="*/ 74450 h 3901233"/>
              <a:gd name="connsiteX6" fmla="*/ 3419856 w 3419856"/>
              <a:gd name="connsiteY6" fmla="*/ 3354550 h 3901233"/>
              <a:gd name="connsiteX7" fmla="*/ 0 w 3419856"/>
              <a:gd name="connsiteY7" fmla="*/ 3354550 h 3901233"/>
              <a:gd name="connsiteX8" fmla="*/ 0 w 3419856"/>
              <a:gd name="connsiteY8" fmla="*/ 74450 h 3901233"/>
              <a:gd name="connsiteX0" fmla="*/ 0 w 3419856"/>
              <a:gd name="connsiteY0" fmla="*/ 74450 h 3354550"/>
              <a:gd name="connsiteX1" fmla="*/ 21806 w 3419856"/>
              <a:gd name="connsiteY1" fmla="*/ 21806 h 3354550"/>
              <a:gd name="connsiteX2" fmla="*/ 74450 w 3419856"/>
              <a:gd name="connsiteY2" fmla="*/ 0 h 3354550"/>
              <a:gd name="connsiteX3" fmla="*/ 3345406 w 3419856"/>
              <a:gd name="connsiteY3" fmla="*/ 0 h 3354550"/>
              <a:gd name="connsiteX4" fmla="*/ 3398050 w 3419856"/>
              <a:gd name="connsiteY4" fmla="*/ 21806 h 3354550"/>
              <a:gd name="connsiteX5" fmla="*/ 3419856 w 3419856"/>
              <a:gd name="connsiteY5" fmla="*/ 74450 h 3354550"/>
              <a:gd name="connsiteX6" fmla="*/ 3419856 w 3419856"/>
              <a:gd name="connsiteY6" fmla="*/ 3354550 h 3354550"/>
              <a:gd name="connsiteX7" fmla="*/ 0 w 3419856"/>
              <a:gd name="connsiteY7" fmla="*/ 3354550 h 3354550"/>
              <a:gd name="connsiteX8" fmla="*/ 0 w 3419856"/>
              <a:gd name="connsiteY8" fmla="*/ 74450 h 335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9856" h="3354550">
                <a:moveTo>
                  <a:pt x="0" y="74450"/>
                </a:moveTo>
                <a:cubicBezTo>
                  <a:pt x="0" y="54705"/>
                  <a:pt x="7844" y="35768"/>
                  <a:pt x="21806" y="21806"/>
                </a:cubicBezTo>
                <a:cubicBezTo>
                  <a:pt x="35768" y="7844"/>
                  <a:pt x="54705" y="0"/>
                  <a:pt x="74450" y="0"/>
                </a:cubicBezTo>
                <a:lnTo>
                  <a:pt x="3345406" y="0"/>
                </a:lnTo>
                <a:cubicBezTo>
                  <a:pt x="3365151" y="0"/>
                  <a:pt x="3384088" y="7844"/>
                  <a:pt x="3398050" y="21806"/>
                </a:cubicBezTo>
                <a:cubicBezTo>
                  <a:pt x="3412012" y="35768"/>
                  <a:pt x="3419856" y="54705"/>
                  <a:pt x="3419856" y="74450"/>
                </a:cubicBezTo>
                <a:lnTo>
                  <a:pt x="3419856" y="3354550"/>
                </a:lnTo>
                <a:lnTo>
                  <a:pt x="0" y="3354550"/>
                </a:lnTo>
                <a:lnTo>
                  <a:pt x="0" y="74450"/>
                </a:lnTo>
                <a:close/>
              </a:path>
            </a:pathLst>
          </a:custGeom>
        </p:spPr>
        <p:txBody>
          <a:bodyPr>
            <a:normAutofit/>
          </a:bodyPr>
          <a:lstStyle>
            <a:lvl1pPr marL="0" indent="0" algn="ctr">
              <a:buNone/>
              <a:defRPr sz="2000" baseline="0">
                <a:solidFill>
                  <a:schemeClr val="tx1">
                    <a:lumMod val="6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09600" y="2547890"/>
            <a:ext cx="2971800" cy="2405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E928181A-856C-4D50-85EF-FBC8DEAF9F76}" type="datetimeFigureOut">
              <a:rPr lang="ru-RU" smtClean="0"/>
              <a:t>25.08.2019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4334299-B5A9-4A65-9F56-1117339BD703}"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13"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609600" y="274638"/>
            <a:ext cx="7924800" cy="1143000"/>
          </a:xfrm>
          <a:prstGeom prst="rect">
            <a:avLst/>
          </a:prstGeom>
        </p:spPr>
        <p:txBody>
          <a:bodyPr vert="horz" lIns="91440" tIns="45720" rIns="91440" bIns="45720" rtlCol="0" anchor="b"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609600" y="1600200"/>
            <a:ext cx="79248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2"/>
          </p:nvPr>
        </p:nvSpPr>
        <p:spPr>
          <a:xfrm>
            <a:off x="5715000" y="6356350"/>
            <a:ext cx="1524000" cy="365125"/>
          </a:xfrm>
          <a:prstGeom prst="rect">
            <a:avLst/>
          </a:prstGeom>
        </p:spPr>
        <p:txBody>
          <a:bodyPr vert="horz" lIns="91440" tIns="45720" rIns="91440" bIns="45720" rtlCol="0" anchor="ctr"/>
          <a:lstStyle>
            <a:lvl1pPr algn="r">
              <a:defRPr sz="1000" strike="noStrike" spc="60" baseline="0">
                <a:solidFill>
                  <a:schemeClr val="tx1"/>
                </a:solidFill>
              </a:defRPr>
            </a:lvl1pPr>
          </a:lstStyle>
          <a:p>
            <a:fld id="{E928181A-856C-4D50-85EF-FBC8DEAF9F76}" type="datetimeFigureOut">
              <a:rPr lang="ru-RU" smtClean="0"/>
              <a:t>25.08.2019</a:t>
            </a:fld>
            <a:endParaRPr lang="ru-RU"/>
          </a:p>
        </p:txBody>
      </p:sp>
      <p:sp>
        <p:nvSpPr>
          <p:cNvPr id="5" name="Footer Placeholder 4"/>
          <p:cNvSpPr>
            <a:spLocks noGrp="1"/>
          </p:cNvSpPr>
          <p:nvPr>
            <p:ph type="ftr" sz="quarter" idx="3"/>
          </p:nvPr>
        </p:nvSpPr>
        <p:spPr>
          <a:xfrm>
            <a:off x="609600" y="6356350"/>
            <a:ext cx="2895600" cy="365125"/>
          </a:xfrm>
          <a:prstGeom prst="rect">
            <a:avLst/>
          </a:prstGeom>
        </p:spPr>
        <p:txBody>
          <a:bodyPr vert="horz" lIns="91440" tIns="45720" rIns="91440" bIns="45720" rtlCol="0" anchor="ctr"/>
          <a:lstStyle>
            <a:lvl1pPr algn="l">
              <a:defRPr sz="1000" cap="all" spc="60" baseline="0">
                <a:solidFill>
                  <a:schemeClr val="tx1"/>
                </a:solidFill>
              </a:defRPr>
            </a:lvl1pPr>
          </a:lstStyle>
          <a:p>
            <a:endParaRPr lang="ru-RU"/>
          </a:p>
        </p:txBody>
      </p:sp>
      <p:sp>
        <p:nvSpPr>
          <p:cNvPr id="6" name="Slide Number Placeholder 5"/>
          <p:cNvSpPr>
            <a:spLocks noGrp="1"/>
          </p:cNvSpPr>
          <p:nvPr>
            <p:ph type="sldNum" sz="quarter" idx="4"/>
          </p:nvPr>
        </p:nvSpPr>
        <p:spPr>
          <a:xfrm>
            <a:off x="7543800" y="6356350"/>
            <a:ext cx="990600" cy="365125"/>
          </a:xfrm>
          <a:prstGeom prst="rect">
            <a:avLst/>
          </a:prstGeom>
        </p:spPr>
        <p:txBody>
          <a:bodyPr vert="horz" lIns="91440" tIns="45720" rIns="91440" bIns="45720" rtlCol="0" anchor="ctr"/>
          <a:lstStyle>
            <a:lvl1pPr algn="r">
              <a:defRPr sz="1100" baseline="0">
                <a:solidFill>
                  <a:schemeClr val="tx1"/>
                </a:solidFill>
              </a:defRPr>
            </a:lvl1pPr>
          </a:lstStyle>
          <a:p>
            <a:fld id="{44334299-B5A9-4A65-9F56-1117339BD703}" type="slidenum">
              <a:rPr lang="ru-RU" smtClean="0"/>
              <a:t>‹#›</a:t>
            </a:fld>
            <a:endParaRPr lang="ru-RU"/>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spcBef>
          <a:spcPct val="0"/>
        </a:spcBef>
        <a:buNone/>
        <a:defRPr sz="3000" kern="1200" cap="all" spc="5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www.xumuk.ru/encyklopedia/337.html" TargetMode="External"/><Relationship Id="rId2" Type="http://schemas.openxmlformats.org/officeDocument/2006/relationships/hyperlink" Target="https://foodandhealth.ru/komponenty-pitaniya/antociany/" TargetMode="External"/><Relationship Id="rId1" Type="http://schemas.openxmlformats.org/officeDocument/2006/relationships/slideLayout" Target="../slideLayouts/slideLayout7.xml"/><Relationship Id="rId4" Type="http://schemas.openxmlformats.org/officeDocument/2006/relationships/hyperlink" Target="https://biomolecula.ru/articles/raznotsvetnye-chudesa-nauk"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6592" y="-565829"/>
            <a:ext cx="11084160" cy="7389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Прямоугольник 1"/>
          <p:cNvSpPr/>
          <p:nvPr/>
        </p:nvSpPr>
        <p:spPr>
          <a:xfrm>
            <a:off x="2699792" y="3789040"/>
            <a:ext cx="4572000" cy="2308324"/>
          </a:xfrm>
          <a:prstGeom prst="rect">
            <a:avLst/>
          </a:prstGeom>
        </p:spPr>
        <p:txBody>
          <a:bodyPr>
            <a:spAutoFit/>
          </a:bodyPr>
          <a:lstStyle/>
          <a:p>
            <a:pPr algn="ctr"/>
            <a:r>
              <a:rPr lang="ru-RU" sz="4800" b="1" dirty="0" smtClean="0">
                <a:solidFill>
                  <a:srgbClr val="FFFFFF"/>
                </a:solidFill>
                <a:latin typeface="Comic Sans MS" panose="030F0702030302020204" pitchFamily="66" charset="0"/>
              </a:rPr>
              <a:t>Антоцианы –     природные </a:t>
            </a:r>
          </a:p>
          <a:p>
            <a:pPr algn="ctr"/>
            <a:r>
              <a:rPr lang="ru-RU" sz="4800" b="1" dirty="0" smtClean="0">
                <a:solidFill>
                  <a:srgbClr val="FFFFFF"/>
                </a:solidFill>
                <a:latin typeface="Comic Sans MS" panose="030F0702030302020204" pitchFamily="66" charset="0"/>
              </a:rPr>
              <a:t>  индикаторы</a:t>
            </a:r>
            <a:endParaRPr lang="ru-RU" sz="4800" b="1" dirty="0">
              <a:solidFill>
                <a:srgbClr val="FFFFFF"/>
              </a:solidFill>
              <a:latin typeface="Comic Sans MS" panose="030F0702030302020204" pitchFamily="66" charset="0"/>
            </a:endParaRPr>
          </a:p>
        </p:txBody>
      </p:sp>
      <p:sp>
        <p:nvSpPr>
          <p:cNvPr id="3" name="TextBox 2"/>
          <p:cNvSpPr txBox="1"/>
          <p:nvPr/>
        </p:nvSpPr>
        <p:spPr>
          <a:xfrm>
            <a:off x="2520803" y="5970213"/>
            <a:ext cx="6655989" cy="646331"/>
          </a:xfrm>
          <a:prstGeom prst="rect">
            <a:avLst/>
          </a:prstGeom>
          <a:noFill/>
        </p:spPr>
        <p:txBody>
          <a:bodyPr wrap="none" rtlCol="0">
            <a:spAutoFit/>
          </a:bodyPr>
          <a:lstStyle/>
          <a:p>
            <a:pPr algn="r"/>
            <a:r>
              <a:rPr lang="ru-RU" b="1" dirty="0" smtClean="0">
                <a:latin typeface="Comic Sans MS" panose="030F0702030302020204" pitchFamily="66" charset="0"/>
              </a:rPr>
              <a:t>     Учитель химии МОУ «Гимназия №3» г. Ярославль</a:t>
            </a:r>
          </a:p>
          <a:p>
            <a:pPr algn="r"/>
            <a:r>
              <a:rPr lang="ru-RU" b="1" dirty="0" smtClean="0">
                <a:latin typeface="Comic Sans MS" panose="030F0702030302020204" pitchFamily="66" charset="0"/>
              </a:rPr>
              <a:t>Ромашова Е.В.</a:t>
            </a:r>
            <a:endParaRPr lang="ru-RU" b="1" dirty="0">
              <a:latin typeface="Comic Sans MS" panose="030F0702030302020204" pitchFamily="66" charset="0"/>
            </a:endParaRPr>
          </a:p>
        </p:txBody>
      </p:sp>
    </p:spTree>
    <p:extLst>
      <p:ext uri="{BB962C8B-B14F-4D97-AF65-F5344CB8AC3E}">
        <p14:creationId xmlns:p14="http://schemas.microsoft.com/office/powerpoint/2010/main" val="15201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206896"/>
            <a:ext cx="8528784" cy="56886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Прямоугольник 1"/>
          <p:cNvSpPr/>
          <p:nvPr/>
        </p:nvSpPr>
        <p:spPr>
          <a:xfrm>
            <a:off x="0" y="5895528"/>
            <a:ext cx="9252520" cy="523220"/>
          </a:xfrm>
          <a:prstGeom prst="rect">
            <a:avLst/>
          </a:prstGeom>
        </p:spPr>
        <p:txBody>
          <a:bodyPr wrap="square">
            <a:spAutoFit/>
          </a:bodyPr>
          <a:lstStyle/>
          <a:p>
            <a:pPr algn="ctr"/>
            <a:r>
              <a:rPr lang="ru-RU" sz="2800" b="1" dirty="0">
                <a:latin typeface="Comic Sans MS" panose="030F0702030302020204" pitchFamily="66" charset="0"/>
              </a:rPr>
              <a:t>Краснокочанная капуста – источник антоцианов</a:t>
            </a:r>
          </a:p>
        </p:txBody>
      </p:sp>
    </p:spTree>
    <p:extLst>
      <p:ext uri="{BB962C8B-B14F-4D97-AF65-F5344CB8AC3E}">
        <p14:creationId xmlns:p14="http://schemas.microsoft.com/office/powerpoint/2010/main" val="12023107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7592" y="625252"/>
            <a:ext cx="7924800" cy="1143000"/>
          </a:xfrm>
        </p:spPr>
        <p:txBody>
          <a:bodyPr/>
          <a:lstStyle/>
          <a:p>
            <a:r>
              <a:rPr lang="ru-RU" b="1" dirty="0" smtClean="0">
                <a:latin typeface="Times New Roman" panose="02020603050405020304" pitchFamily="18" charset="0"/>
                <a:cs typeface="Times New Roman" panose="02020603050405020304" pitchFamily="18" charset="0"/>
              </a:rPr>
              <a:t/>
            </a:r>
            <a:br>
              <a:rPr lang="ru-RU" b="1" dirty="0" smtClean="0">
                <a:latin typeface="Times New Roman" panose="02020603050405020304" pitchFamily="18" charset="0"/>
                <a:cs typeface="Times New Roman" panose="02020603050405020304" pitchFamily="18" charset="0"/>
              </a:rPr>
            </a:br>
            <a:r>
              <a:rPr lang="ru-RU" b="1" dirty="0" smtClean="0">
                <a:latin typeface="Times New Roman" panose="02020603050405020304" pitchFamily="18" charset="0"/>
                <a:cs typeface="Times New Roman" panose="02020603050405020304" pitchFamily="18" charset="0"/>
              </a:rPr>
              <a:t/>
            </a:r>
            <a:br>
              <a:rPr lang="ru-RU" b="1" dirty="0" smtClean="0">
                <a:latin typeface="Times New Roman" panose="02020603050405020304" pitchFamily="18" charset="0"/>
                <a:cs typeface="Times New Roman" panose="02020603050405020304" pitchFamily="18" charset="0"/>
              </a:rPr>
            </a:br>
            <a:r>
              <a:rPr lang="ru-RU" b="1" dirty="0">
                <a:latin typeface="Times New Roman" panose="02020603050405020304" pitchFamily="18" charset="0"/>
                <a:cs typeface="Times New Roman" panose="02020603050405020304" pitchFamily="18" charset="0"/>
              </a:rPr>
              <a:t/>
            </a:r>
            <a:br>
              <a:rPr lang="ru-RU" b="1" dirty="0">
                <a:latin typeface="Times New Roman" panose="02020603050405020304" pitchFamily="18" charset="0"/>
                <a:cs typeface="Times New Roman" panose="02020603050405020304" pitchFamily="18" charset="0"/>
              </a:rPr>
            </a:br>
            <a:r>
              <a:rPr lang="ru-RU" b="1" dirty="0" smtClean="0">
                <a:latin typeface="Times New Roman" panose="02020603050405020304" pitchFamily="18" charset="0"/>
                <a:cs typeface="Times New Roman" panose="02020603050405020304" pitchFamily="18" charset="0"/>
              </a:rPr>
              <a:t/>
            </a:r>
            <a:br>
              <a:rPr lang="ru-RU" b="1" dirty="0" smtClean="0">
                <a:latin typeface="Times New Roman" panose="02020603050405020304" pitchFamily="18" charset="0"/>
                <a:cs typeface="Times New Roman" panose="02020603050405020304" pitchFamily="18" charset="0"/>
              </a:rPr>
            </a:br>
            <a:r>
              <a:rPr lang="ru-RU" b="1" dirty="0" smtClean="0">
                <a:latin typeface="Times New Roman" panose="02020603050405020304" pitchFamily="18" charset="0"/>
                <a:cs typeface="Times New Roman" panose="02020603050405020304" pitchFamily="18" charset="0"/>
              </a:rPr>
              <a:t/>
            </a:r>
            <a:br>
              <a:rPr lang="ru-RU" b="1" dirty="0" smtClean="0">
                <a:latin typeface="Times New Roman" panose="02020603050405020304" pitchFamily="18" charset="0"/>
                <a:cs typeface="Times New Roman" panose="02020603050405020304" pitchFamily="18" charset="0"/>
              </a:rPr>
            </a:br>
            <a:r>
              <a:rPr lang="ru-RU" b="1" dirty="0">
                <a:latin typeface="Times New Roman" panose="02020603050405020304" pitchFamily="18" charset="0"/>
                <a:cs typeface="Times New Roman" panose="02020603050405020304" pitchFamily="18" charset="0"/>
              </a:rPr>
              <a:t/>
            </a:r>
            <a:br>
              <a:rPr lang="ru-RU" b="1" dirty="0">
                <a:latin typeface="Times New Roman" panose="02020603050405020304" pitchFamily="18" charset="0"/>
                <a:cs typeface="Times New Roman" panose="02020603050405020304" pitchFamily="18" charset="0"/>
              </a:rPr>
            </a:br>
            <a:r>
              <a:rPr lang="ru-RU" b="1" dirty="0" smtClean="0">
                <a:latin typeface="Times New Roman" panose="02020603050405020304" pitchFamily="18" charset="0"/>
                <a:cs typeface="Times New Roman" panose="02020603050405020304" pitchFamily="18" charset="0"/>
              </a:rPr>
              <a:t/>
            </a:r>
            <a:br>
              <a:rPr lang="ru-RU" b="1" dirty="0" smtClean="0">
                <a:latin typeface="Times New Roman" panose="02020603050405020304" pitchFamily="18" charset="0"/>
                <a:cs typeface="Times New Roman" panose="02020603050405020304" pitchFamily="18" charset="0"/>
              </a:rPr>
            </a:br>
            <a:r>
              <a:rPr lang="ru-RU" b="1" dirty="0">
                <a:latin typeface="Times New Roman" panose="02020603050405020304" pitchFamily="18" charset="0"/>
                <a:cs typeface="Times New Roman" panose="02020603050405020304" pitchFamily="18" charset="0"/>
              </a:rPr>
              <a:t/>
            </a:r>
            <a:br>
              <a:rPr lang="ru-RU" b="1" dirty="0">
                <a:latin typeface="Times New Roman" panose="02020603050405020304" pitchFamily="18" charset="0"/>
                <a:cs typeface="Times New Roman" panose="02020603050405020304" pitchFamily="18" charset="0"/>
              </a:rPr>
            </a:br>
            <a:r>
              <a:rPr lang="ru-RU" b="1" dirty="0" smtClean="0">
                <a:latin typeface="Times New Roman" panose="02020603050405020304" pitchFamily="18" charset="0"/>
                <a:cs typeface="Times New Roman" panose="02020603050405020304" pitchFamily="18" charset="0"/>
              </a:rPr>
              <a:t/>
            </a:r>
            <a:br>
              <a:rPr lang="ru-RU" b="1" dirty="0" smtClean="0">
                <a:latin typeface="Times New Roman" panose="02020603050405020304" pitchFamily="18" charset="0"/>
                <a:cs typeface="Times New Roman" panose="02020603050405020304" pitchFamily="18" charset="0"/>
              </a:rPr>
            </a:br>
            <a:r>
              <a:rPr lang="ru-RU" sz="2400" b="1" dirty="0" smtClean="0">
                <a:latin typeface="Comic Sans MS" panose="030F0702030302020204" pitchFamily="66" charset="0"/>
                <a:cs typeface="Times New Roman" panose="02020603050405020304" pitchFamily="18" charset="0"/>
              </a:rPr>
              <a:t>Опыт 2. Использование краснокочанной капусты в качестве индикатора</a:t>
            </a:r>
            <a:br>
              <a:rPr lang="ru-RU" sz="2400" b="1" dirty="0" smtClean="0">
                <a:latin typeface="Comic Sans MS" panose="030F0702030302020204" pitchFamily="66" charset="0"/>
                <a:cs typeface="Times New Roman" panose="02020603050405020304" pitchFamily="18" charset="0"/>
              </a:rPr>
            </a:br>
            <a:endParaRPr lang="ru-RU" sz="2400" dirty="0">
              <a:latin typeface="Comic Sans MS" panose="030F0702030302020204" pitchFamily="66" charset="0"/>
              <a:cs typeface="Times New Roman" panose="02020603050405020304" pitchFamily="18" charset="0"/>
            </a:endParaRPr>
          </a:p>
        </p:txBody>
      </p:sp>
      <p:sp>
        <p:nvSpPr>
          <p:cNvPr id="3" name="Прямоугольник 2"/>
          <p:cNvSpPr/>
          <p:nvPr/>
        </p:nvSpPr>
        <p:spPr>
          <a:xfrm>
            <a:off x="251520" y="1556792"/>
            <a:ext cx="8064896" cy="5078313"/>
          </a:xfrm>
          <a:prstGeom prst="rect">
            <a:avLst/>
          </a:prstGeom>
        </p:spPr>
        <p:txBody>
          <a:bodyPr wrap="square">
            <a:spAutoFit/>
          </a:bodyPr>
          <a:lstStyle/>
          <a:p>
            <a:pPr marL="342900" indent="-342900">
              <a:buAutoNum type="arabicParenR"/>
            </a:pPr>
            <a:r>
              <a:rPr lang="ru-RU" sz="3600" dirty="0" smtClean="0">
                <a:latin typeface="Comic Sans MS" panose="030F0702030302020204" pitchFamily="66" charset="0"/>
              </a:rPr>
              <a:t> Мелко </a:t>
            </a:r>
            <a:r>
              <a:rPr lang="ru-RU" sz="3600" dirty="0">
                <a:latin typeface="Comic Sans MS" panose="030F0702030302020204" pitchFamily="66" charset="0"/>
              </a:rPr>
              <a:t>нарезать часть </a:t>
            </a:r>
            <a:r>
              <a:rPr lang="ru-RU" sz="3600" dirty="0" smtClean="0">
                <a:latin typeface="Comic Sans MS" panose="030F0702030302020204" pitchFamily="66" charset="0"/>
              </a:rPr>
              <a:t>кочана.</a:t>
            </a:r>
          </a:p>
          <a:p>
            <a:pPr marL="342900" indent="-342900">
              <a:buAutoNum type="arabicParenR"/>
            </a:pPr>
            <a:r>
              <a:rPr lang="ru-RU" sz="3600" dirty="0" smtClean="0">
                <a:latin typeface="Comic Sans MS" panose="030F0702030302020204" pitchFamily="66" charset="0"/>
              </a:rPr>
              <a:t> Залить горячей водой.</a:t>
            </a:r>
          </a:p>
          <a:p>
            <a:pPr marL="342900" indent="-342900">
              <a:buAutoNum type="arabicParenR"/>
            </a:pPr>
            <a:r>
              <a:rPr lang="ru-RU" sz="3600" dirty="0" smtClean="0">
                <a:latin typeface="Comic Sans MS" panose="030F0702030302020204" pitchFamily="66" charset="0"/>
              </a:rPr>
              <a:t> Дать настояться.</a:t>
            </a:r>
          </a:p>
          <a:p>
            <a:pPr marL="342900" indent="-342900">
              <a:buAutoNum type="arabicParenR"/>
            </a:pPr>
            <a:r>
              <a:rPr lang="ru-RU" sz="3600" dirty="0" smtClean="0">
                <a:latin typeface="Comic Sans MS" panose="030F0702030302020204" pitchFamily="66" charset="0"/>
              </a:rPr>
              <a:t> Процедить полученный раствор.</a:t>
            </a:r>
          </a:p>
          <a:p>
            <a:pPr marL="342900" indent="-342900">
              <a:buAutoNum type="arabicParenR"/>
            </a:pPr>
            <a:r>
              <a:rPr lang="ru-RU" sz="3600" dirty="0" smtClean="0">
                <a:latin typeface="Comic Sans MS" panose="030F0702030302020204" pitchFamily="66" charset="0"/>
              </a:rPr>
              <a:t> Налить раствор в химические стаканы.</a:t>
            </a:r>
          </a:p>
          <a:p>
            <a:pPr marL="342900" indent="-342900">
              <a:buAutoNum type="arabicParenR"/>
            </a:pPr>
            <a:r>
              <a:rPr lang="ru-RU" sz="3600" dirty="0" smtClean="0">
                <a:latin typeface="Comic Sans MS" panose="030F0702030302020204" pitchFamily="66" charset="0"/>
              </a:rPr>
              <a:t> Добавить в стаканы разные вещества.</a:t>
            </a:r>
            <a:endParaRPr lang="ru-RU" sz="3600" dirty="0">
              <a:latin typeface="Comic Sans MS" panose="030F0702030302020204" pitchFamily="66" charset="0"/>
            </a:endParaRPr>
          </a:p>
          <a:p>
            <a:endParaRPr lang="ru-RU" sz="3600" dirty="0">
              <a:latin typeface="Comic Sans MS" panose="030F0702030302020204" pitchFamily="66" charset="0"/>
            </a:endParaRPr>
          </a:p>
        </p:txBody>
      </p:sp>
    </p:spTree>
    <p:extLst>
      <p:ext uri="{BB962C8B-B14F-4D97-AF65-F5344CB8AC3E}">
        <p14:creationId xmlns:p14="http://schemas.microsoft.com/office/powerpoint/2010/main" val="10434586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75856" y="265146"/>
            <a:ext cx="5616624" cy="9171742"/>
          </a:xfrm>
          <a:prstGeom prst="rect">
            <a:avLst/>
          </a:prstGeom>
          <a:noFill/>
        </p:spPr>
        <p:txBody>
          <a:bodyPr wrap="square" rtlCol="0">
            <a:spAutoFit/>
          </a:bodyPr>
          <a:lstStyle/>
          <a:p>
            <a:r>
              <a:rPr lang="ru-RU" sz="2800" dirty="0" smtClean="0">
                <a:latin typeface="Times New Roman" panose="02020603050405020304" pitchFamily="18" charset="0"/>
                <a:cs typeface="Times New Roman" panose="02020603050405020304" pitchFamily="18" charset="0"/>
              </a:rPr>
              <a:t>1.  НС</a:t>
            </a:r>
            <a:r>
              <a:rPr lang="en-US" sz="2800" dirty="0" smtClean="0">
                <a:latin typeface="Times New Roman" panose="02020603050405020304" pitchFamily="18" charset="0"/>
                <a:cs typeface="Times New Roman" panose="02020603050405020304" pitchFamily="18" charset="0"/>
              </a:rPr>
              <a:t>l</a:t>
            </a:r>
            <a:r>
              <a:rPr lang="ru-RU" sz="2800" dirty="0" smtClean="0">
                <a:latin typeface="Times New Roman" panose="02020603050405020304" pitchFamily="18" charset="0"/>
                <a:cs typeface="Times New Roman" panose="02020603050405020304" pitchFamily="18" charset="0"/>
              </a:rPr>
              <a:t> (соляная кислота) = </a:t>
            </a:r>
          </a:p>
          <a:p>
            <a:endParaRPr lang="en-US" sz="2800" dirty="0" smtClean="0">
              <a:latin typeface="Times New Roman" panose="02020603050405020304" pitchFamily="18" charset="0"/>
              <a:cs typeface="Times New Roman" panose="02020603050405020304" pitchFamily="18" charset="0"/>
            </a:endParaRPr>
          </a:p>
          <a:p>
            <a:pPr marL="514350" indent="-514350">
              <a:buAutoNum type="arabicPeriod" startAt="2"/>
            </a:pPr>
            <a:r>
              <a:rPr lang="en-US" sz="2800" dirty="0" smtClean="0">
                <a:latin typeface="Times New Roman" panose="02020603050405020304" pitchFamily="18" charset="0"/>
                <a:cs typeface="Times New Roman" panose="02020603050405020304" pitchFamily="18" charset="0"/>
              </a:rPr>
              <a:t>CH</a:t>
            </a:r>
            <a:r>
              <a:rPr lang="en-US" sz="2400" dirty="0" smtClean="0">
                <a:latin typeface="Times New Roman" panose="02020603050405020304" pitchFamily="18" charset="0"/>
                <a:cs typeface="Times New Roman" panose="02020603050405020304" pitchFamily="18" charset="0"/>
              </a:rPr>
              <a:t>3</a:t>
            </a:r>
            <a:r>
              <a:rPr lang="en-US" sz="2800" dirty="0" smtClean="0">
                <a:latin typeface="Times New Roman" panose="02020603050405020304" pitchFamily="18" charset="0"/>
                <a:cs typeface="Times New Roman" panose="02020603050405020304" pitchFamily="18" charset="0"/>
              </a:rPr>
              <a:t>COOH</a:t>
            </a:r>
            <a:r>
              <a:rPr lang="ru-RU" sz="2800" dirty="0" smtClean="0">
                <a:latin typeface="Times New Roman" panose="02020603050405020304" pitchFamily="18" charset="0"/>
                <a:cs typeface="Times New Roman" panose="02020603050405020304" pitchFamily="18" charset="0"/>
              </a:rPr>
              <a:t> (уксусная кислота)</a:t>
            </a:r>
            <a:r>
              <a:rPr lang="ru-RU" sz="2800" dirty="0">
                <a:solidFill>
                  <a:srgbClr val="FFFFFF"/>
                </a:solidFill>
                <a:latin typeface="Times New Roman" panose="02020603050405020304" pitchFamily="18" charset="0"/>
                <a:cs typeface="Times New Roman" panose="02020603050405020304" pitchFamily="18" charset="0"/>
              </a:rPr>
              <a:t> =</a:t>
            </a:r>
            <a:endParaRPr lang="ru-RU" sz="2800" dirty="0" smtClean="0">
              <a:latin typeface="Times New Roman" panose="02020603050405020304" pitchFamily="18" charset="0"/>
              <a:cs typeface="Times New Roman" panose="02020603050405020304" pitchFamily="18" charset="0"/>
            </a:endParaRPr>
          </a:p>
          <a:p>
            <a:pPr lvl="0"/>
            <a:endParaRPr lang="ru-RU" sz="2800" dirty="0" smtClean="0">
              <a:solidFill>
                <a:srgbClr val="FFFFFF"/>
              </a:solidFill>
              <a:latin typeface="Times New Roman" panose="02020603050405020304" pitchFamily="18" charset="0"/>
              <a:cs typeface="Times New Roman" panose="02020603050405020304" pitchFamily="18" charset="0"/>
            </a:endParaRPr>
          </a:p>
          <a:p>
            <a:pPr marL="514350" lvl="0" indent="-514350">
              <a:buAutoNum type="arabicPeriod" startAt="3"/>
            </a:pPr>
            <a:r>
              <a:rPr lang="ru-RU" sz="2800" dirty="0" smtClean="0">
                <a:solidFill>
                  <a:srgbClr val="FFFFFF"/>
                </a:solidFill>
                <a:latin typeface="Times New Roman" panose="02020603050405020304" pitchFamily="18" charset="0"/>
                <a:cs typeface="Times New Roman" panose="02020603050405020304" pitchFamily="18" charset="0"/>
              </a:rPr>
              <a:t>(НООССН</a:t>
            </a:r>
            <a:r>
              <a:rPr lang="ru-RU" sz="2800" baseline="-25000" dirty="0" smtClean="0">
                <a:solidFill>
                  <a:srgbClr val="FFFFFF"/>
                </a:solidFill>
                <a:latin typeface="Times New Roman" panose="02020603050405020304" pitchFamily="18" charset="0"/>
                <a:cs typeface="Times New Roman" panose="02020603050405020304" pitchFamily="18" charset="0"/>
              </a:rPr>
              <a:t>2</a:t>
            </a:r>
            <a:r>
              <a:rPr lang="ru-RU" sz="2800" dirty="0" smtClean="0">
                <a:solidFill>
                  <a:srgbClr val="FFFFFF"/>
                </a:solidFill>
                <a:latin typeface="Times New Roman" panose="02020603050405020304" pitchFamily="18" charset="0"/>
                <a:cs typeface="Times New Roman" panose="02020603050405020304" pitchFamily="18" charset="0"/>
              </a:rPr>
              <a:t>)</a:t>
            </a:r>
            <a:r>
              <a:rPr lang="ru-RU" sz="2800" baseline="-25000" dirty="0" smtClean="0">
                <a:solidFill>
                  <a:srgbClr val="FFFFFF"/>
                </a:solidFill>
                <a:latin typeface="Times New Roman" panose="02020603050405020304" pitchFamily="18" charset="0"/>
                <a:cs typeface="Times New Roman" panose="02020603050405020304" pitchFamily="18" charset="0"/>
              </a:rPr>
              <a:t>2</a:t>
            </a:r>
            <a:r>
              <a:rPr lang="ru-RU" sz="2800" dirty="0" smtClean="0">
                <a:solidFill>
                  <a:srgbClr val="FFFFFF"/>
                </a:solidFill>
                <a:latin typeface="Times New Roman" panose="02020603050405020304" pitchFamily="18" charset="0"/>
                <a:cs typeface="Times New Roman" panose="02020603050405020304" pitchFamily="18" charset="0"/>
              </a:rPr>
              <a:t>С(ОН)СООН </a:t>
            </a:r>
            <a:r>
              <a:rPr lang="ru-RU" sz="2800" dirty="0">
                <a:solidFill>
                  <a:srgbClr val="FFFFFF"/>
                </a:solidFill>
                <a:latin typeface="Times New Roman" panose="02020603050405020304" pitchFamily="18" charset="0"/>
                <a:cs typeface="Times New Roman" panose="02020603050405020304" pitchFamily="18" charset="0"/>
              </a:rPr>
              <a:t>(лимонная кислота</a:t>
            </a:r>
            <a:r>
              <a:rPr lang="ru-RU" sz="2800" dirty="0" smtClean="0">
                <a:solidFill>
                  <a:srgbClr val="FFFFFF"/>
                </a:solidFill>
                <a:latin typeface="Times New Roman" panose="02020603050405020304" pitchFamily="18" charset="0"/>
                <a:cs typeface="Times New Roman" panose="02020603050405020304" pitchFamily="18" charset="0"/>
              </a:rPr>
              <a:t>) =</a:t>
            </a:r>
          </a:p>
          <a:p>
            <a:pPr marL="514350" lvl="0" indent="-514350">
              <a:buAutoNum type="arabicPeriod" startAt="3"/>
            </a:pPr>
            <a:endParaRPr lang="en-US" sz="2800" dirty="0" smtClean="0">
              <a:latin typeface="Times New Roman" panose="02020603050405020304" pitchFamily="18" charset="0"/>
              <a:cs typeface="Times New Roman" panose="02020603050405020304" pitchFamily="18" charset="0"/>
            </a:endParaRPr>
          </a:p>
          <a:p>
            <a:pPr marL="514350" indent="-514350">
              <a:buAutoNum type="arabicPeriod" startAt="4"/>
            </a:pPr>
            <a:r>
              <a:rPr lang="en-US" sz="2800" dirty="0" smtClean="0">
                <a:latin typeface="Times New Roman" panose="02020603050405020304" pitchFamily="18" charset="0"/>
                <a:cs typeface="Times New Roman" panose="02020603050405020304" pitchFamily="18" charset="0"/>
              </a:rPr>
              <a:t>NaHCO</a:t>
            </a:r>
            <a:r>
              <a:rPr lang="en-US" sz="2400" dirty="0" smtClean="0">
                <a:latin typeface="Times New Roman" panose="02020603050405020304" pitchFamily="18" charset="0"/>
                <a:cs typeface="Times New Roman" panose="02020603050405020304" pitchFamily="18" charset="0"/>
              </a:rPr>
              <a:t>3</a:t>
            </a:r>
            <a:r>
              <a:rPr lang="ru-RU" sz="2800" dirty="0" smtClean="0">
                <a:latin typeface="Times New Roman" panose="02020603050405020304" pitchFamily="18" charset="0"/>
                <a:cs typeface="Times New Roman" panose="02020603050405020304" pitchFamily="18" charset="0"/>
              </a:rPr>
              <a:t> (сода)=</a:t>
            </a:r>
          </a:p>
          <a:p>
            <a:endParaRPr lang="ru-RU" sz="2800" dirty="0" smtClean="0">
              <a:latin typeface="Times New Roman" panose="02020603050405020304" pitchFamily="18" charset="0"/>
              <a:cs typeface="Times New Roman" panose="02020603050405020304" pitchFamily="18" charset="0"/>
            </a:endParaRPr>
          </a:p>
          <a:p>
            <a:pPr lvl="0"/>
            <a:r>
              <a:rPr lang="ru-RU" sz="2800" dirty="0" smtClean="0">
                <a:solidFill>
                  <a:srgbClr val="FFFFFF"/>
                </a:solidFill>
                <a:latin typeface="Times New Roman" panose="02020603050405020304" pitchFamily="18" charset="0"/>
                <a:cs typeface="Times New Roman" panose="02020603050405020304" pitchFamily="18" charset="0"/>
              </a:rPr>
              <a:t>5.  СМС </a:t>
            </a:r>
            <a:r>
              <a:rPr lang="ru-RU" sz="2800" dirty="0">
                <a:solidFill>
                  <a:srgbClr val="FFFFFF"/>
                </a:solidFill>
                <a:latin typeface="Times New Roman" panose="02020603050405020304" pitchFamily="18" charset="0"/>
                <a:cs typeface="Times New Roman" panose="02020603050405020304" pitchFamily="18" charset="0"/>
              </a:rPr>
              <a:t>(стиральный порошок</a:t>
            </a:r>
            <a:r>
              <a:rPr lang="ru-RU" sz="2800" dirty="0" smtClean="0">
                <a:solidFill>
                  <a:srgbClr val="FFFFFF"/>
                </a:solidFill>
                <a:latin typeface="Times New Roman" panose="02020603050405020304" pitchFamily="18" charset="0"/>
                <a:cs typeface="Times New Roman" panose="02020603050405020304" pitchFamily="18" charset="0"/>
              </a:rPr>
              <a:t>)=</a:t>
            </a:r>
            <a:endParaRPr lang="ru-RU" sz="2800" dirty="0">
              <a:solidFill>
                <a:srgbClr val="FFFFFF"/>
              </a:solidFill>
              <a:latin typeface="Times New Roman" panose="02020603050405020304" pitchFamily="18" charset="0"/>
              <a:cs typeface="Times New Roman" panose="02020603050405020304" pitchFamily="18" charset="0"/>
            </a:endParaRPr>
          </a:p>
          <a:p>
            <a:endParaRPr lang="en-US" sz="2800" dirty="0" smtClean="0">
              <a:latin typeface="Times New Roman" panose="02020603050405020304" pitchFamily="18" charset="0"/>
              <a:cs typeface="Times New Roman" panose="02020603050405020304" pitchFamily="18" charset="0"/>
            </a:endParaRPr>
          </a:p>
          <a:p>
            <a:r>
              <a:rPr lang="ru-RU" sz="2800" dirty="0" smtClean="0">
                <a:latin typeface="Times New Roman" panose="02020603050405020304" pitchFamily="18" charset="0"/>
                <a:cs typeface="Times New Roman" panose="02020603050405020304" pitchFamily="18" charset="0"/>
              </a:rPr>
              <a:t>6.  </a:t>
            </a:r>
            <a:r>
              <a:rPr lang="en-US" sz="2800" dirty="0" smtClean="0">
                <a:latin typeface="Times New Roman" panose="02020603050405020304" pitchFamily="18" charset="0"/>
                <a:cs typeface="Times New Roman" panose="02020603050405020304" pitchFamily="18" charset="0"/>
              </a:rPr>
              <a:t>NH</a:t>
            </a:r>
            <a:r>
              <a:rPr lang="en-US" sz="2400" dirty="0" smtClean="0">
                <a:latin typeface="Times New Roman" panose="02020603050405020304" pitchFamily="18" charset="0"/>
                <a:cs typeface="Times New Roman" panose="02020603050405020304" pitchFamily="18" charset="0"/>
              </a:rPr>
              <a:t>4</a:t>
            </a:r>
            <a:r>
              <a:rPr lang="en-US" sz="2800" dirty="0" smtClean="0">
                <a:latin typeface="Times New Roman" panose="02020603050405020304" pitchFamily="18" charset="0"/>
                <a:cs typeface="Times New Roman" panose="02020603050405020304" pitchFamily="18" charset="0"/>
              </a:rPr>
              <a:t>OH</a:t>
            </a:r>
            <a:r>
              <a:rPr lang="ru-RU" sz="2800" dirty="0" smtClean="0">
                <a:latin typeface="Times New Roman" panose="02020603050405020304" pitchFamily="18" charset="0"/>
                <a:cs typeface="Times New Roman" panose="02020603050405020304" pitchFamily="18" charset="0"/>
              </a:rPr>
              <a:t> (нашатырный спирт)=</a:t>
            </a:r>
          </a:p>
          <a:p>
            <a:endParaRPr lang="en-US" sz="2800" dirty="0" smtClean="0">
              <a:latin typeface="Times New Roman" panose="02020603050405020304" pitchFamily="18" charset="0"/>
              <a:cs typeface="Times New Roman" panose="02020603050405020304" pitchFamily="18" charset="0"/>
            </a:endParaRPr>
          </a:p>
          <a:p>
            <a:r>
              <a:rPr lang="ru-RU" sz="2800" dirty="0" smtClean="0">
                <a:latin typeface="Times New Roman" panose="02020603050405020304" pitchFamily="18" charset="0"/>
                <a:cs typeface="Times New Roman" panose="02020603050405020304" pitchFamily="18" charset="0"/>
              </a:rPr>
              <a:t>7.  </a:t>
            </a:r>
            <a:r>
              <a:rPr lang="en-US" sz="2800" dirty="0" err="1" smtClean="0">
                <a:latin typeface="Times New Roman" panose="02020603050405020304" pitchFamily="18" charset="0"/>
                <a:cs typeface="Times New Roman" panose="02020603050405020304" pitchFamily="18" charset="0"/>
              </a:rPr>
              <a:t>NaOH</a:t>
            </a:r>
            <a:r>
              <a:rPr lang="ru-RU" sz="2800" dirty="0" smtClean="0">
                <a:latin typeface="Times New Roman" panose="02020603050405020304" pitchFamily="18" charset="0"/>
                <a:cs typeface="Times New Roman" panose="02020603050405020304" pitchFamily="18" charset="0"/>
              </a:rPr>
              <a:t> (гидроксид натрия)=</a:t>
            </a:r>
          </a:p>
          <a:p>
            <a:endParaRPr lang="ru-RU" dirty="0">
              <a:latin typeface="Times New Roman" panose="02020603050405020304" pitchFamily="18" charset="0"/>
              <a:cs typeface="Times New Roman" panose="02020603050405020304" pitchFamily="18" charset="0"/>
            </a:endParaRPr>
          </a:p>
          <a:p>
            <a:pPr marL="342900" indent="-342900">
              <a:buAutoNum type="arabicPeriod"/>
            </a:pPr>
            <a:endParaRPr lang="ru-RU" dirty="0" smtClean="0">
              <a:latin typeface="Times New Roman" panose="02020603050405020304" pitchFamily="18" charset="0"/>
              <a:cs typeface="Times New Roman" panose="02020603050405020304" pitchFamily="18" charset="0"/>
            </a:endParaRPr>
          </a:p>
          <a:p>
            <a:pPr marL="342900" indent="-342900">
              <a:buAutoNum type="arabicPeriod"/>
            </a:pPr>
            <a:endParaRPr lang="ru-RU" dirty="0">
              <a:latin typeface="Times New Roman" panose="02020603050405020304" pitchFamily="18" charset="0"/>
              <a:cs typeface="Times New Roman" panose="02020603050405020304" pitchFamily="18" charset="0"/>
            </a:endParaRPr>
          </a:p>
          <a:p>
            <a:pPr marL="342900" indent="-342900">
              <a:buAutoNum type="arabicPeriod"/>
            </a:pPr>
            <a:endParaRPr lang="ru-RU" dirty="0" smtClean="0">
              <a:latin typeface="Times New Roman" panose="02020603050405020304" pitchFamily="18" charset="0"/>
              <a:cs typeface="Times New Roman" panose="02020603050405020304" pitchFamily="18" charset="0"/>
            </a:endParaRPr>
          </a:p>
          <a:p>
            <a:pPr marL="342900" indent="-342900">
              <a:buAutoNum type="arabicPeriod"/>
            </a:pPr>
            <a:endParaRPr lang="ru-RU" dirty="0">
              <a:latin typeface="Times New Roman" panose="02020603050405020304" pitchFamily="18" charset="0"/>
              <a:cs typeface="Times New Roman" panose="02020603050405020304" pitchFamily="18" charset="0"/>
            </a:endParaRPr>
          </a:p>
          <a:p>
            <a:pPr marL="342900" indent="-342900">
              <a:buAutoNum type="arabicPeriod"/>
            </a:pPr>
            <a:endParaRPr lang="ru-RU" dirty="0" smtClean="0">
              <a:latin typeface="Times New Roman" panose="02020603050405020304" pitchFamily="18" charset="0"/>
              <a:cs typeface="Times New Roman" panose="02020603050405020304" pitchFamily="18" charset="0"/>
            </a:endParaRPr>
          </a:p>
          <a:p>
            <a:pPr marL="342900" indent="-342900">
              <a:buAutoNum type="arabicPeriod"/>
            </a:pPr>
            <a:endParaRPr lang="ru-RU" dirty="0">
              <a:latin typeface="Times New Roman" panose="02020603050405020304" pitchFamily="18" charset="0"/>
              <a:cs typeface="Times New Roman" panose="02020603050405020304" pitchFamily="18" charset="0"/>
            </a:endParaRPr>
          </a:p>
          <a:p>
            <a:pPr marL="342900" indent="-342900">
              <a:buAutoNum type="arabicPeriod"/>
            </a:pPr>
            <a:endParaRPr lang="ru-RU" dirty="0" smtClean="0">
              <a:latin typeface="Times New Roman" panose="02020603050405020304" pitchFamily="18" charset="0"/>
              <a:cs typeface="Times New Roman" panose="02020603050405020304" pitchFamily="18" charset="0"/>
            </a:endParaRPr>
          </a:p>
          <a:p>
            <a:pPr marL="342900" indent="-342900">
              <a:buAutoNum type="arabicPeriod"/>
            </a:pPr>
            <a:endParaRPr lang="ru-RU" dirty="0" smtClean="0">
              <a:latin typeface="Times New Roman" panose="02020603050405020304" pitchFamily="18" charset="0"/>
              <a:cs typeface="Times New Roman" panose="02020603050405020304" pitchFamily="18" charset="0"/>
            </a:endParaRPr>
          </a:p>
          <a:p>
            <a:pPr marL="342900" indent="-342900">
              <a:buAutoNum type="arabicPeriod"/>
            </a:pPr>
            <a:endParaRPr lang="en-US" dirty="0" smtClean="0">
              <a:latin typeface="Times New Roman" panose="02020603050405020304" pitchFamily="18" charset="0"/>
              <a:cs typeface="Times New Roman" panose="02020603050405020304" pitchFamily="18" charset="0"/>
            </a:endParaRPr>
          </a:p>
          <a:p>
            <a:pPr marL="342900" indent="-342900">
              <a:buAutoNum type="arabicPeriod"/>
            </a:pPr>
            <a:r>
              <a:rPr lang="ru-RU" dirty="0" smtClean="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335" y="1556792"/>
            <a:ext cx="3138408" cy="320245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186588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7515" y="980728"/>
            <a:ext cx="7924800" cy="1143000"/>
          </a:xfrm>
        </p:spPr>
        <p:txBody>
          <a:bodyPr/>
          <a:lstStyle/>
          <a:p>
            <a:pPr lvl="0">
              <a:spcBef>
                <a:spcPts val="0"/>
              </a:spcBef>
            </a:pPr>
            <a:r>
              <a:rPr lang="ru-RU" dirty="0" smtClean="0">
                <a:latin typeface="Times New Roman" panose="02020603050405020304" pitchFamily="18" charset="0"/>
                <a:cs typeface="Times New Roman" panose="02020603050405020304" pitchFamily="18" charset="0"/>
              </a:rPr>
              <a:t/>
            </a:r>
            <a:br>
              <a:rPr lang="ru-RU" dirty="0" smtClean="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
            </a:r>
            <a:br>
              <a:rPr lang="ru-RU" dirty="0">
                <a:latin typeface="Times New Roman" panose="02020603050405020304" pitchFamily="18" charset="0"/>
                <a:cs typeface="Times New Roman" panose="02020603050405020304" pitchFamily="18" charset="0"/>
              </a:rPr>
            </a:br>
            <a:r>
              <a:rPr lang="ru-RU" dirty="0" smtClean="0">
                <a:latin typeface="Times New Roman" panose="02020603050405020304" pitchFamily="18" charset="0"/>
                <a:cs typeface="Times New Roman" panose="02020603050405020304" pitchFamily="18" charset="0"/>
              </a:rPr>
              <a:t/>
            </a:r>
            <a:br>
              <a:rPr lang="ru-RU" dirty="0" smtClean="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
            </a:r>
            <a:br>
              <a:rPr lang="ru-RU" dirty="0">
                <a:latin typeface="Times New Roman" panose="02020603050405020304" pitchFamily="18" charset="0"/>
                <a:cs typeface="Times New Roman" panose="02020603050405020304" pitchFamily="18" charset="0"/>
              </a:rPr>
            </a:br>
            <a:r>
              <a:rPr lang="ru-RU" dirty="0" smtClean="0">
                <a:latin typeface="Times New Roman" panose="02020603050405020304" pitchFamily="18" charset="0"/>
                <a:cs typeface="Times New Roman" panose="02020603050405020304" pitchFamily="18" charset="0"/>
              </a:rPr>
              <a:t>Практическая работа</a:t>
            </a:r>
            <a:br>
              <a:rPr lang="ru-RU" dirty="0" smtClean="0">
                <a:latin typeface="Times New Roman" panose="02020603050405020304" pitchFamily="18" charset="0"/>
                <a:cs typeface="Times New Roman" panose="02020603050405020304" pitchFamily="18" charset="0"/>
              </a:rPr>
            </a:br>
            <a:r>
              <a:rPr lang="ru-RU" dirty="0" smtClean="0">
                <a:latin typeface="Times New Roman" panose="02020603050405020304" pitchFamily="18" charset="0"/>
                <a:cs typeface="Times New Roman" panose="02020603050405020304" pitchFamily="18" charset="0"/>
              </a:rPr>
              <a:t/>
            </a:r>
            <a:br>
              <a:rPr lang="ru-RU" dirty="0" smtClean="0">
                <a:latin typeface="Times New Roman" panose="02020603050405020304" pitchFamily="18" charset="0"/>
                <a:cs typeface="Times New Roman" panose="02020603050405020304" pitchFamily="18" charset="0"/>
              </a:rPr>
            </a:br>
            <a:r>
              <a:rPr lang="ru-RU" sz="2400" b="1" cap="none" spc="0" dirty="0" smtClean="0">
                <a:solidFill>
                  <a:srgbClr val="00B0F0"/>
                </a:solidFill>
                <a:latin typeface="Comic Sans MS" panose="030F0702030302020204" pitchFamily="66" charset="0"/>
                <a:ea typeface="+mn-ea"/>
                <a:cs typeface="+mn-cs"/>
              </a:rPr>
              <a:t>Получение </a:t>
            </a:r>
            <a:r>
              <a:rPr lang="ru-RU" sz="2400" b="1" cap="none" spc="0" dirty="0">
                <a:solidFill>
                  <a:srgbClr val="00B0F0"/>
                </a:solidFill>
                <a:latin typeface="Comic Sans MS" panose="030F0702030302020204" pitchFamily="66" charset="0"/>
                <a:ea typeface="+mn-ea"/>
                <a:cs typeface="+mn-cs"/>
              </a:rPr>
              <a:t>универсального </a:t>
            </a:r>
            <a:r>
              <a:rPr lang="ru-RU" sz="2400" b="1" cap="none" spc="0" dirty="0" err="1">
                <a:solidFill>
                  <a:srgbClr val="00B0F0"/>
                </a:solidFill>
                <a:latin typeface="Comic Sans MS" panose="030F0702030302020204" pitchFamily="66" charset="0"/>
                <a:ea typeface="+mn-ea"/>
                <a:cs typeface="+mn-cs"/>
              </a:rPr>
              <a:t>pH</a:t>
            </a:r>
            <a:r>
              <a:rPr lang="ru-RU" sz="2400" b="1" cap="none" spc="0" dirty="0">
                <a:solidFill>
                  <a:srgbClr val="00B0F0"/>
                </a:solidFill>
                <a:latin typeface="Comic Sans MS" panose="030F0702030302020204" pitchFamily="66" charset="0"/>
                <a:ea typeface="+mn-ea"/>
                <a:cs typeface="+mn-cs"/>
              </a:rPr>
              <a:t> индикатора из краснокочанной капусты</a:t>
            </a:r>
            <a:endParaRPr lang="ru-RU" sz="2400" cap="none" spc="0" dirty="0">
              <a:solidFill>
                <a:srgbClr val="00B0F0"/>
              </a:solidFill>
              <a:latin typeface="Comic Sans MS" panose="030F0702030302020204" pitchFamily="66" charset="0"/>
              <a:ea typeface="+mn-ea"/>
              <a:cs typeface="+mn-cs"/>
            </a:endParaRPr>
          </a:p>
        </p:txBody>
      </p:sp>
      <p:pic>
        <p:nvPicPr>
          <p:cNvPr id="3079"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8244" y="2474819"/>
            <a:ext cx="5025884" cy="282705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411760" y="5360465"/>
            <a:ext cx="5537340" cy="461665"/>
          </a:xfrm>
          <a:prstGeom prst="rect">
            <a:avLst/>
          </a:prstGeom>
          <a:noFill/>
        </p:spPr>
        <p:txBody>
          <a:bodyPr wrap="square" rtlCol="0">
            <a:spAutoFit/>
          </a:bodyPr>
          <a:lstStyle/>
          <a:p>
            <a:pPr marL="342900" indent="-342900">
              <a:buAutoNum type="arabicPeriod"/>
            </a:pPr>
            <a:r>
              <a:rPr lang="ru-RU" sz="2400" dirty="0" smtClean="0">
                <a:latin typeface="Comic Sans MS" panose="030F0702030302020204" pitchFamily="66" charset="0"/>
              </a:rPr>
              <a:t>Наденьте перчатки</a:t>
            </a:r>
          </a:p>
        </p:txBody>
      </p:sp>
      <p:sp>
        <p:nvSpPr>
          <p:cNvPr id="6" name="TextBox 5"/>
          <p:cNvSpPr txBox="1"/>
          <p:nvPr/>
        </p:nvSpPr>
        <p:spPr>
          <a:xfrm>
            <a:off x="316175" y="2511230"/>
            <a:ext cx="357790" cy="369332"/>
          </a:xfrm>
          <a:prstGeom prst="rect">
            <a:avLst/>
          </a:prstGeom>
          <a:noFill/>
        </p:spPr>
        <p:txBody>
          <a:bodyPr wrap="none" rtlCol="0">
            <a:spAutoFit/>
          </a:bodyPr>
          <a:lstStyle/>
          <a:p>
            <a:r>
              <a:rPr lang="ru-RU" b="1" dirty="0" smtClean="0">
                <a:latin typeface="Times New Roman" panose="02020603050405020304" pitchFamily="18" charset="0"/>
                <a:cs typeface="Times New Roman" panose="02020603050405020304" pitchFamily="18" charset="0"/>
              </a:rPr>
              <a:t>1.</a:t>
            </a:r>
            <a:endParaRPr lang="ru-RU"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973397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516" y="836711"/>
            <a:ext cx="2422199" cy="1048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8183" y="2348880"/>
            <a:ext cx="2036864" cy="181054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8184" y="4365104"/>
            <a:ext cx="2036864" cy="1811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29320" y="836712"/>
            <a:ext cx="578419" cy="461665"/>
          </a:xfrm>
          <a:prstGeom prst="rect">
            <a:avLst/>
          </a:prstGeom>
        </p:spPr>
        <p:txBody>
          <a:bodyPr wrap="square">
            <a:spAutoFit/>
          </a:bodyPr>
          <a:lstStyle/>
          <a:p>
            <a:pPr lvl="0"/>
            <a:r>
              <a:rPr lang="ru-RU" sz="2400" b="1" dirty="0">
                <a:solidFill>
                  <a:srgbClr val="FFFFFF"/>
                </a:solidFill>
                <a:latin typeface="Comic Sans MS" panose="030F0702030302020204" pitchFamily="66" charset="0"/>
                <a:cs typeface="Times New Roman" panose="02020603050405020304" pitchFamily="18" charset="0"/>
              </a:rPr>
              <a:t>2.</a:t>
            </a:r>
          </a:p>
        </p:txBody>
      </p:sp>
      <p:sp>
        <p:nvSpPr>
          <p:cNvPr id="5" name="Прямоугольник 4"/>
          <p:cNvSpPr/>
          <p:nvPr/>
        </p:nvSpPr>
        <p:spPr>
          <a:xfrm>
            <a:off x="129320" y="2530138"/>
            <a:ext cx="505267" cy="461665"/>
          </a:xfrm>
          <a:prstGeom prst="rect">
            <a:avLst/>
          </a:prstGeom>
        </p:spPr>
        <p:txBody>
          <a:bodyPr wrap="none">
            <a:spAutoFit/>
          </a:bodyPr>
          <a:lstStyle/>
          <a:p>
            <a:r>
              <a:rPr lang="ru-RU" sz="2400" b="1" dirty="0">
                <a:latin typeface="Comic Sans MS" panose="030F0702030302020204" pitchFamily="66" charset="0"/>
                <a:cs typeface="Times New Roman" panose="02020603050405020304" pitchFamily="18" charset="0"/>
              </a:rPr>
              <a:t>3.</a:t>
            </a:r>
          </a:p>
        </p:txBody>
      </p:sp>
      <p:sp>
        <p:nvSpPr>
          <p:cNvPr id="9" name="TextBox 8"/>
          <p:cNvSpPr txBox="1"/>
          <p:nvPr/>
        </p:nvSpPr>
        <p:spPr>
          <a:xfrm>
            <a:off x="3167285" y="799172"/>
            <a:ext cx="6098144" cy="830997"/>
          </a:xfrm>
          <a:prstGeom prst="rect">
            <a:avLst/>
          </a:prstGeom>
          <a:noFill/>
        </p:spPr>
        <p:txBody>
          <a:bodyPr wrap="none" rtlCol="0">
            <a:spAutoFit/>
          </a:bodyPr>
          <a:lstStyle/>
          <a:p>
            <a:r>
              <a:rPr lang="ru-RU" sz="2400" dirty="0" smtClean="0">
                <a:latin typeface="Comic Sans MS" panose="030F0702030302020204" pitchFamily="66" charset="0"/>
              </a:rPr>
              <a:t>2. Подготовьте полоски индикаторной </a:t>
            </a:r>
          </a:p>
          <a:p>
            <a:r>
              <a:rPr lang="ru-RU" sz="2400" dirty="0" smtClean="0">
                <a:latin typeface="Comic Sans MS" panose="030F0702030302020204" pitchFamily="66" charset="0"/>
              </a:rPr>
              <a:t> бумаги</a:t>
            </a:r>
            <a:endParaRPr lang="ru-RU" sz="2400" dirty="0">
              <a:latin typeface="Comic Sans MS" panose="030F0702030302020204" pitchFamily="66" charset="0"/>
            </a:endParaRPr>
          </a:p>
        </p:txBody>
      </p:sp>
      <p:sp>
        <p:nvSpPr>
          <p:cNvPr id="10" name="TextBox 9"/>
          <p:cNvSpPr txBox="1"/>
          <p:nvPr/>
        </p:nvSpPr>
        <p:spPr>
          <a:xfrm>
            <a:off x="3259649" y="2540104"/>
            <a:ext cx="5024132" cy="461665"/>
          </a:xfrm>
          <a:prstGeom prst="rect">
            <a:avLst/>
          </a:prstGeom>
          <a:noFill/>
        </p:spPr>
        <p:txBody>
          <a:bodyPr wrap="none" rtlCol="0">
            <a:spAutoFit/>
          </a:bodyPr>
          <a:lstStyle/>
          <a:p>
            <a:r>
              <a:rPr lang="ru-RU" sz="2400" dirty="0" smtClean="0">
                <a:latin typeface="Comic Sans MS" panose="030F0702030302020204" pitchFamily="66" charset="0"/>
              </a:rPr>
              <a:t>3. Полоской коснитесь раствора</a:t>
            </a:r>
            <a:endParaRPr lang="ru-RU" sz="2400" dirty="0">
              <a:latin typeface="Comic Sans MS" panose="030F0702030302020204" pitchFamily="66" charset="0"/>
            </a:endParaRPr>
          </a:p>
        </p:txBody>
      </p:sp>
      <p:sp>
        <p:nvSpPr>
          <p:cNvPr id="11" name="TextBox 10"/>
          <p:cNvSpPr txBox="1"/>
          <p:nvPr/>
        </p:nvSpPr>
        <p:spPr>
          <a:xfrm>
            <a:off x="0" y="4653136"/>
            <a:ext cx="487111" cy="461665"/>
          </a:xfrm>
          <a:prstGeom prst="rect">
            <a:avLst/>
          </a:prstGeom>
          <a:noFill/>
        </p:spPr>
        <p:txBody>
          <a:bodyPr wrap="square" rtlCol="0">
            <a:spAutoFit/>
          </a:bodyPr>
          <a:lstStyle/>
          <a:p>
            <a:r>
              <a:rPr lang="ru-RU" sz="2400" dirty="0" smtClean="0">
                <a:latin typeface="Comic Sans MS" panose="030F0702030302020204" pitchFamily="66" charset="0"/>
              </a:rPr>
              <a:t>4.</a:t>
            </a:r>
            <a:endParaRPr lang="ru-RU" sz="2400" dirty="0">
              <a:latin typeface="Comic Sans MS" panose="030F0702030302020204" pitchFamily="66" charset="0"/>
            </a:endParaRPr>
          </a:p>
        </p:txBody>
      </p:sp>
      <p:sp>
        <p:nvSpPr>
          <p:cNvPr id="12" name="TextBox 11"/>
          <p:cNvSpPr txBox="1"/>
          <p:nvPr/>
        </p:nvSpPr>
        <p:spPr>
          <a:xfrm>
            <a:off x="3480101" y="4653136"/>
            <a:ext cx="5052339" cy="461665"/>
          </a:xfrm>
          <a:prstGeom prst="rect">
            <a:avLst/>
          </a:prstGeom>
          <a:noFill/>
        </p:spPr>
        <p:txBody>
          <a:bodyPr wrap="square" rtlCol="0">
            <a:spAutoFit/>
          </a:bodyPr>
          <a:lstStyle/>
          <a:p>
            <a:r>
              <a:rPr lang="ru-RU" sz="2400" dirty="0" smtClean="0">
                <a:latin typeface="Comic Sans MS" panose="030F0702030302020204" pitchFamily="66" charset="0"/>
              </a:rPr>
              <a:t>4. Сравните цвет со шкалой</a:t>
            </a:r>
            <a:endParaRPr lang="ru-RU" sz="2400" dirty="0">
              <a:latin typeface="Comic Sans MS" panose="030F0702030302020204" pitchFamily="66" charset="0"/>
            </a:endParaRPr>
          </a:p>
        </p:txBody>
      </p:sp>
      <p:sp>
        <p:nvSpPr>
          <p:cNvPr id="13" name="TextBox 12"/>
          <p:cNvSpPr txBox="1"/>
          <p:nvPr/>
        </p:nvSpPr>
        <p:spPr>
          <a:xfrm>
            <a:off x="3707904" y="6176441"/>
            <a:ext cx="3441968" cy="461665"/>
          </a:xfrm>
          <a:prstGeom prst="rect">
            <a:avLst/>
          </a:prstGeom>
          <a:noFill/>
        </p:spPr>
        <p:txBody>
          <a:bodyPr wrap="none" rtlCol="0">
            <a:spAutoFit/>
          </a:bodyPr>
          <a:lstStyle/>
          <a:p>
            <a:r>
              <a:rPr lang="ru-RU" sz="2400" dirty="0" smtClean="0">
                <a:latin typeface="Comic Sans MS" panose="030F0702030302020204" pitchFamily="66" charset="0"/>
              </a:rPr>
              <a:t>5. Заполните таблицу</a:t>
            </a:r>
            <a:endParaRPr lang="ru-RU" sz="2400" dirty="0">
              <a:latin typeface="Comic Sans MS" panose="030F0702030302020204" pitchFamily="66" charset="0"/>
            </a:endParaRPr>
          </a:p>
        </p:txBody>
      </p:sp>
    </p:spTree>
    <p:extLst>
      <p:ext uri="{BB962C8B-B14F-4D97-AF65-F5344CB8AC3E}">
        <p14:creationId xmlns:p14="http://schemas.microsoft.com/office/powerpoint/2010/main" val="40392201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622985869"/>
              </p:ext>
            </p:extLst>
          </p:nvPr>
        </p:nvGraphicFramePr>
        <p:xfrm>
          <a:off x="672344" y="116632"/>
          <a:ext cx="7740000" cy="4759944"/>
        </p:xfrm>
        <a:graphic>
          <a:graphicData uri="http://schemas.openxmlformats.org/drawingml/2006/table">
            <a:tbl>
              <a:tblPr firstRow="1" bandRow="1">
                <a:tableStyleId>{5C22544A-7EE6-4342-B048-85BDC9FD1C3A}</a:tableStyleId>
              </a:tblPr>
              <a:tblGrid>
                <a:gridCol w="1095283"/>
                <a:gridCol w="3577925"/>
                <a:gridCol w="1131792"/>
                <a:gridCol w="1935000"/>
              </a:tblGrid>
              <a:tr h="638491">
                <a:tc>
                  <a:txBody>
                    <a:bodyPr/>
                    <a:lstStyle/>
                    <a:p>
                      <a:r>
                        <a:rPr lang="ru-RU" dirty="0" smtClean="0"/>
                        <a:t>Номер пробирки</a:t>
                      </a:r>
                      <a:endParaRPr lang="ru-RU" dirty="0"/>
                    </a:p>
                  </a:txBody>
                  <a:tcPr/>
                </a:tc>
                <a:tc>
                  <a:txBody>
                    <a:bodyPr/>
                    <a:lstStyle/>
                    <a:p>
                      <a:r>
                        <a:rPr lang="ru-RU" dirty="0" smtClean="0"/>
                        <a:t>Вещества </a:t>
                      </a:r>
                      <a:endParaRPr lang="ru-RU" dirty="0"/>
                    </a:p>
                  </a:txBody>
                  <a:tcPr/>
                </a:tc>
                <a:tc>
                  <a:txBody>
                    <a:bodyPr/>
                    <a:lstStyle/>
                    <a:p>
                      <a:r>
                        <a:rPr lang="ru-RU" dirty="0" smtClean="0"/>
                        <a:t>рН</a:t>
                      </a:r>
                      <a:endParaRPr lang="ru-RU" dirty="0"/>
                    </a:p>
                  </a:txBody>
                  <a:tcPr/>
                </a:tc>
                <a:tc>
                  <a:txBody>
                    <a:bodyPr/>
                    <a:lstStyle/>
                    <a:p>
                      <a:r>
                        <a:rPr lang="ru-RU" dirty="0" smtClean="0"/>
                        <a:t>Среда</a:t>
                      </a:r>
                      <a:endParaRPr lang="ru-RU" dirty="0"/>
                    </a:p>
                  </a:txBody>
                  <a:tcPr/>
                </a:tc>
              </a:tr>
              <a:tr h="519848">
                <a:tc>
                  <a:txBody>
                    <a:bodyPr/>
                    <a:lstStyle/>
                    <a:p>
                      <a:r>
                        <a:rPr lang="ru-RU" dirty="0" smtClean="0"/>
                        <a:t>1.</a:t>
                      </a:r>
                      <a:endParaRPr lang="ru-RU" dirty="0"/>
                    </a:p>
                  </a:txBody>
                  <a:tcPr/>
                </a:tc>
                <a:tc>
                  <a:txBody>
                    <a:bodyPr/>
                    <a:lstStyle/>
                    <a:p>
                      <a:r>
                        <a:rPr lang="ru-RU" sz="1800" dirty="0" smtClean="0">
                          <a:latin typeface="Times New Roman" panose="02020603050405020304" pitchFamily="18" charset="0"/>
                          <a:cs typeface="Times New Roman" panose="02020603050405020304" pitchFamily="18" charset="0"/>
                        </a:rPr>
                        <a:t>+ НС</a:t>
                      </a:r>
                      <a:r>
                        <a:rPr lang="en-US" sz="1800" dirty="0" smtClean="0">
                          <a:latin typeface="Times New Roman" panose="02020603050405020304" pitchFamily="18" charset="0"/>
                          <a:cs typeface="Times New Roman" panose="02020603050405020304" pitchFamily="18" charset="0"/>
                        </a:rPr>
                        <a:t>l</a:t>
                      </a:r>
                      <a:r>
                        <a:rPr lang="ru-RU" sz="1800" dirty="0" smtClean="0">
                          <a:latin typeface="Times New Roman" panose="02020603050405020304" pitchFamily="18" charset="0"/>
                          <a:cs typeface="Times New Roman" panose="02020603050405020304" pitchFamily="18" charset="0"/>
                        </a:rPr>
                        <a:t> (соляная кислота) = </a:t>
                      </a:r>
                      <a:endParaRPr lang="ru-RU" dirty="0"/>
                    </a:p>
                  </a:txBody>
                  <a:tcPr/>
                </a:tc>
                <a:tc>
                  <a:txBody>
                    <a:bodyPr/>
                    <a:lstStyle/>
                    <a:p>
                      <a:endParaRPr lang="ru-RU" dirty="0"/>
                    </a:p>
                  </a:txBody>
                  <a:tcPr/>
                </a:tc>
                <a:tc>
                  <a:txBody>
                    <a:bodyPr/>
                    <a:lstStyle/>
                    <a:p>
                      <a:endParaRPr lang="ru-RU" dirty="0"/>
                    </a:p>
                  </a:txBody>
                  <a:tcPr/>
                </a:tc>
              </a:tr>
              <a:tr h="519848">
                <a:tc>
                  <a:txBody>
                    <a:bodyPr/>
                    <a:lstStyle/>
                    <a:p>
                      <a:r>
                        <a:rPr lang="ru-RU" dirty="0" smtClean="0"/>
                        <a:t>2.</a:t>
                      </a:r>
                      <a:endParaRPr lang="ru-RU" dirty="0"/>
                    </a:p>
                  </a:txBody>
                  <a:tcPr/>
                </a:tc>
                <a:tc>
                  <a:txBody>
                    <a:bodyPr/>
                    <a:lstStyle/>
                    <a:p>
                      <a:r>
                        <a:rPr lang="ru-RU" sz="1800" dirty="0" smtClean="0">
                          <a:latin typeface="Times New Roman" panose="02020603050405020304" pitchFamily="18" charset="0"/>
                          <a:cs typeface="Times New Roman" panose="02020603050405020304" pitchFamily="18" charset="0"/>
                        </a:rPr>
                        <a:t>+</a:t>
                      </a:r>
                      <a:r>
                        <a:rPr lang="ru-RU" sz="1800" baseline="0" dirty="0" smtClean="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CH</a:t>
                      </a:r>
                      <a:r>
                        <a:rPr lang="en-US" sz="1600" dirty="0" smtClean="0">
                          <a:latin typeface="Times New Roman" panose="02020603050405020304" pitchFamily="18" charset="0"/>
                          <a:cs typeface="Times New Roman" panose="02020603050405020304" pitchFamily="18" charset="0"/>
                        </a:rPr>
                        <a:t>3</a:t>
                      </a:r>
                      <a:r>
                        <a:rPr lang="en-US" sz="1800" dirty="0" smtClean="0">
                          <a:latin typeface="Times New Roman" panose="02020603050405020304" pitchFamily="18" charset="0"/>
                          <a:cs typeface="Times New Roman" panose="02020603050405020304" pitchFamily="18" charset="0"/>
                        </a:rPr>
                        <a:t>COOH</a:t>
                      </a:r>
                      <a:r>
                        <a:rPr lang="ru-RU" sz="1800" dirty="0" smtClean="0">
                          <a:latin typeface="Times New Roman" panose="02020603050405020304" pitchFamily="18" charset="0"/>
                          <a:cs typeface="Times New Roman" panose="02020603050405020304" pitchFamily="18" charset="0"/>
                        </a:rPr>
                        <a:t> (уксусная кислота)=</a:t>
                      </a:r>
                      <a:endParaRPr lang="en-US" sz="1800" dirty="0" smtClean="0">
                        <a:latin typeface="Times New Roman" panose="02020603050405020304" pitchFamily="18" charset="0"/>
                        <a:cs typeface="Times New Roman" panose="02020603050405020304" pitchFamily="18" charset="0"/>
                      </a:endParaRPr>
                    </a:p>
                  </a:txBody>
                  <a:tcPr/>
                </a:tc>
                <a:tc>
                  <a:txBody>
                    <a:bodyPr/>
                    <a:lstStyle/>
                    <a:p>
                      <a:endParaRPr lang="ru-RU" dirty="0"/>
                    </a:p>
                  </a:txBody>
                  <a:tcPr/>
                </a:tc>
                <a:tc>
                  <a:txBody>
                    <a:bodyPr/>
                    <a:lstStyle/>
                    <a:p>
                      <a:endParaRPr lang="ru-RU"/>
                    </a:p>
                  </a:txBody>
                  <a:tcPr/>
                </a:tc>
              </a:tr>
              <a:tr h="638491">
                <a:tc>
                  <a:txBody>
                    <a:bodyPr/>
                    <a:lstStyle/>
                    <a:p>
                      <a:r>
                        <a:rPr lang="ru-RU" dirty="0" smtClean="0"/>
                        <a:t>3.</a:t>
                      </a:r>
                      <a:endParaRPr lang="ru-RU" dirty="0"/>
                    </a:p>
                  </a:txBody>
                  <a:tcPr/>
                </a:tc>
                <a:tc>
                  <a:txBody>
                    <a:bodyPr/>
                    <a:lstStyle/>
                    <a:p>
                      <a:pPr lvl="0"/>
                      <a:r>
                        <a:rPr lang="ru-RU" sz="1800" dirty="0" smtClean="0">
                          <a:solidFill>
                            <a:schemeClr val="bg1"/>
                          </a:solidFill>
                          <a:latin typeface="Times New Roman" panose="02020603050405020304" pitchFamily="18" charset="0"/>
                          <a:cs typeface="Times New Roman" panose="02020603050405020304" pitchFamily="18" charset="0"/>
                        </a:rPr>
                        <a:t>+ (НООССН</a:t>
                      </a:r>
                      <a:r>
                        <a:rPr lang="ru-RU" sz="1800" baseline="-25000" dirty="0" smtClean="0">
                          <a:solidFill>
                            <a:schemeClr val="bg1"/>
                          </a:solidFill>
                          <a:latin typeface="Times New Roman" panose="02020603050405020304" pitchFamily="18" charset="0"/>
                          <a:cs typeface="Times New Roman" panose="02020603050405020304" pitchFamily="18" charset="0"/>
                        </a:rPr>
                        <a:t>2</a:t>
                      </a:r>
                      <a:r>
                        <a:rPr lang="ru-RU" sz="1800" dirty="0" smtClean="0">
                          <a:solidFill>
                            <a:schemeClr val="bg1"/>
                          </a:solidFill>
                          <a:latin typeface="Times New Roman" panose="02020603050405020304" pitchFamily="18" charset="0"/>
                          <a:cs typeface="Times New Roman" panose="02020603050405020304" pitchFamily="18" charset="0"/>
                        </a:rPr>
                        <a:t>)</a:t>
                      </a:r>
                      <a:r>
                        <a:rPr lang="ru-RU" sz="1800" baseline="-25000" dirty="0" smtClean="0">
                          <a:solidFill>
                            <a:schemeClr val="bg1"/>
                          </a:solidFill>
                          <a:latin typeface="Times New Roman" panose="02020603050405020304" pitchFamily="18" charset="0"/>
                          <a:cs typeface="Times New Roman" panose="02020603050405020304" pitchFamily="18" charset="0"/>
                        </a:rPr>
                        <a:t>2</a:t>
                      </a:r>
                      <a:r>
                        <a:rPr lang="ru-RU" sz="1800" dirty="0" smtClean="0">
                          <a:solidFill>
                            <a:schemeClr val="bg1"/>
                          </a:solidFill>
                          <a:latin typeface="Times New Roman" panose="02020603050405020304" pitchFamily="18" charset="0"/>
                          <a:cs typeface="Times New Roman" panose="02020603050405020304" pitchFamily="18" charset="0"/>
                        </a:rPr>
                        <a:t>С(ОН)СООН (лимонная кислота)=</a:t>
                      </a:r>
                      <a:endParaRPr lang="ru-RU" sz="1800" dirty="0">
                        <a:solidFill>
                          <a:schemeClr val="bg1"/>
                        </a:solidFill>
                        <a:latin typeface="Times New Roman" panose="02020603050405020304" pitchFamily="18" charset="0"/>
                        <a:cs typeface="Times New Roman" panose="02020603050405020304" pitchFamily="18" charset="0"/>
                      </a:endParaRPr>
                    </a:p>
                  </a:txBody>
                  <a:tcPr/>
                </a:tc>
                <a:tc>
                  <a:txBody>
                    <a:bodyPr/>
                    <a:lstStyle/>
                    <a:p>
                      <a:endParaRPr lang="ru-RU"/>
                    </a:p>
                  </a:txBody>
                  <a:tcPr/>
                </a:tc>
                <a:tc>
                  <a:txBody>
                    <a:bodyPr/>
                    <a:lstStyle/>
                    <a:p>
                      <a:endParaRPr lang="ru-RU"/>
                    </a:p>
                  </a:txBody>
                  <a:tcPr/>
                </a:tc>
              </a:tr>
              <a:tr h="519848">
                <a:tc>
                  <a:txBody>
                    <a:bodyPr/>
                    <a:lstStyle/>
                    <a:p>
                      <a:r>
                        <a:rPr lang="ru-RU" dirty="0" smtClean="0"/>
                        <a:t>4.</a:t>
                      </a:r>
                      <a:endParaRPr lang="ru-RU" dirty="0"/>
                    </a:p>
                  </a:txBody>
                  <a:tcPr/>
                </a:tc>
                <a:tc>
                  <a:txBody>
                    <a:bodyPr/>
                    <a:lstStyle/>
                    <a:p>
                      <a:r>
                        <a:rPr lang="ru-RU" sz="1800" dirty="0" smtClean="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NaHCO</a:t>
                      </a:r>
                      <a:r>
                        <a:rPr lang="en-US" sz="1600" dirty="0" smtClean="0">
                          <a:latin typeface="Times New Roman" panose="02020603050405020304" pitchFamily="18" charset="0"/>
                          <a:cs typeface="Times New Roman" panose="02020603050405020304" pitchFamily="18" charset="0"/>
                        </a:rPr>
                        <a:t>3</a:t>
                      </a:r>
                      <a:r>
                        <a:rPr lang="ru-RU" sz="1800" dirty="0" smtClean="0">
                          <a:latin typeface="Times New Roman" panose="02020603050405020304" pitchFamily="18" charset="0"/>
                          <a:cs typeface="Times New Roman" panose="02020603050405020304" pitchFamily="18" charset="0"/>
                        </a:rPr>
                        <a:t> (сода)=</a:t>
                      </a:r>
                      <a:endParaRPr lang="ru-RU" b="1" dirty="0">
                        <a:solidFill>
                          <a:schemeClr val="bg1"/>
                        </a:solidFill>
                      </a:endParaRPr>
                    </a:p>
                  </a:txBody>
                  <a:tcPr/>
                </a:tc>
                <a:tc>
                  <a:txBody>
                    <a:bodyPr/>
                    <a:lstStyle/>
                    <a:p>
                      <a:endParaRPr lang="ru-RU" dirty="0"/>
                    </a:p>
                  </a:txBody>
                  <a:tcPr/>
                </a:tc>
                <a:tc>
                  <a:txBody>
                    <a:bodyPr/>
                    <a:lstStyle/>
                    <a:p>
                      <a:endParaRPr lang="ru-RU"/>
                    </a:p>
                  </a:txBody>
                  <a:tcPr/>
                </a:tc>
              </a:tr>
              <a:tr h="638491">
                <a:tc>
                  <a:txBody>
                    <a:bodyPr/>
                    <a:lstStyle/>
                    <a:p>
                      <a:r>
                        <a:rPr lang="ru-RU" dirty="0" smtClean="0"/>
                        <a:t>5.</a:t>
                      </a:r>
                      <a:endParaRPr lang="ru-RU" dirty="0"/>
                    </a:p>
                  </a:txBody>
                  <a:tcPr/>
                </a:tc>
                <a:tc>
                  <a:txBody>
                    <a:bodyPr/>
                    <a:lstStyle/>
                    <a:p>
                      <a:r>
                        <a:rPr lang="ru-RU" sz="1800" dirty="0" smtClean="0">
                          <a:latin typeface="Times New Roman" panose="02020603050405020304" pitchFamily="18" charset="0"/>
                          <a:cs typeface="Times New Roman" panose="02020603050405020304" pitchFamily="18" charset="0"/>
                        </a:rPr>
                        <a:t>+ СМС (стиральный порошок)=</a:t>
                      </a:r>
                    </a:p>
                    <a:p>
                      <a:endParaRPr lang="ru-RU" sz="1800" dirty="0" smtClean="0">
                        <a:latin typeface="Times New Roman" panose="02020603050405020304" pitchFamily="18" charset="0"/>
                        <a:cs typeface="Times New Roman" panose="02020603050405020304" pitchFamily="18" charset="0"/>
                      </a:endParaRPr>
                    </a:p>
                  </a:txBody>
                  <a:tcPr/>
                </a:tc>
                <a:tc>
                  <a:txBody>
                    <a:bodyPr/>
                    <a:lstStyle/>
                    <a:p>
                      <a:endParaRPr lang="ru-RU"/>
                    </a:p>
                  </a:txBody>
                  <a:tcPr/>
                </a:tc>
                <a:tc>
                  <a:txBody>
                    <a:bodyPr/>
                    <a:lstStyle/>
                    <a:p>
                      <a:endParaRPr lang="ru-RU"/>
                    </a:p>
                  </a:txBody>
                  <a:tcPr/>
                </a:tc>
              </a:tr>
              <a:tr h="638491">
                <a:tc>
                  <a:txBody>
                    <a:bodyPr/>
                    <a:lstStyle/>
                    <a:p>
                      <a:r>
                        <a:rPr lang="ru-RU" dirty="0" smtClean="0"/>
                        <a:t>6.</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dirty="0" smtClean="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NH</a:t>
                      </a:r>
                      <a:r>
                        <a:rPr lang="en-US" sz="1600" dirty="0" smtClean="0">
                          <a:latin typeface="Times New Roman" panose="02020603050405020304" pitchFamily="18" charset="0"/>
                          <a:cs typeface="Times New Roman" panose="02020603050405020304" pitchFamily="18" charset="0"/>
                        </a:rPr>
                        <a:t>4</a:t>
                      </a:r>
                      <a:r>
                        <a:rPr lang="en-US" sz="1800" dirty="0" smtClean="0">
                          <a:latin typeface="Times New Roman" panose="02020603050405020304" pitchFamily="18" charset="0"/>
                          <a:cs typeface="Times New Roman" panose="02020603050405020304" pitchFamily="18" charset="0"/>
                        </a:rPr>
                        <a:t>OH</a:t>
                      </a:r>
                      <a:r>
                        <a:rPr lang="ru-RU" sz="1800" dirty="0" smtClean="0">
                          <a:latin typeface="Times New Roman" panose="02020603050405020304" pitchFamily="18" charset="0"/>
                          <a:cs typeface="Times New Roman" panose="02020603050405020304" pitchFamily="18" charset="0"/>
                        </a:rPr>
                        <a:t> (нашатырный спирт)=</a:t>
                      </a:r>
                    </a:p>
                    <a:p>
                      <a:endParaRPr lang="ru-RU" dirty="0"/>
                    </a:p>
                  </a:txBody>
                  <a:tcPr/>
                </a:tc>
                <a:tc>
                  <a:txBody>
                    <a:bodyPr/>
                    <a:lstStyle/>
                    <a:p>
                      <a:endParaRPr lang="ru-RU"/>
                    </a:p>
                  </a:txBody>
                  <a:tcPr/>
                </a:tc>
                <a:tc>
                  <a:txBody>
                    <a:bodyPr/>
                    <a:lstStyle/>
                    <a:p>
                      <a:endParaRPr lang="ru-RU" dirty="0"/>
                    </a:p>
                  </a:txBody>
                  <a:tcPr/>
                </a:tc>
              </a:tr>
              <a:tr h="638491">
                <a:tc>
                  <a:txBody>
                    <a:bodyPr/>
                    <a:lstStyle/>
                    <a:p>
                      <a:r>
                        <a:rPr lang="ru-RU" dirty="0" smtClean="0"/>
                        <a:t>7.</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NaOH</a:t>
                      </a:r>
                      <a:r>
                        <a:rPr lang="ru-RU" sz="1800" dirty="0" smtClean="0">
                          <a:latin typeface="Times New Roman" panose="02020603050405020304" pitchFamily="18" charset="0"/>
                          <a:cs typeface="Times New Roman" panose="02020603050405020304" pitchFamily="18" charset="0"/>
                        </a:rPr>
                        <a:t> (гидроксид натрия)=</a:t>
                      </a:r>
                    </a:p>
                    <a:p>
                      <a:endParaRPr lang="ru-RU" dirty="0"/>
                    </a:p>
                  </a:txBody>
                  <a:tcPr/>
                </a:tc>
                <a:tc>
                  <a:txBody>
                    <a:bodyPr/>
                    <a:lstStyle/>
                    <a:p>
                      <a:endParaRPr lang="ru-RU"/>
                    </a:p>
                  </a:txBody>
                  <a:tcPr/>
                </a:tc>
                <a:tc>
                  <a:txBody>
                    <a:bodyPr/>
                    <a:lstStyle/>
                    <a:p>
                      <a:endParaRPr lang="ru-RU" dirty="0"/>
                    </a:p>
                  </a:txBody>
                  <a:tcPr/>
                </a:tc>
              </a:tr>
            </a:tbl>
          </a:graphicData>
        </a:graphic>
      </p:graphicFrame>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225" t="55095" r="3270"/>
          <a:stretch/>
        </p:blipFill>
        <p:spPr bwMode="auto">
          <a:xfrm>
            <a:off x="755576" y="4941168"/>
            <a:ext cx="7634815" cy="18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576924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07880" y="260648"/>
            <a:ext cx="8712968" cy="1200329"/>
          </a:xfrm>
          <a:prstGeom prst="rect">
            <a:avLst/>
          </a:prstGeom>
        </p:spPr>
        <p:txBody>
          <a:bodyPr wrap="square">
            <a:spAutoFit/>
          </a:bodyPr>
          <a:lstStyle/>
          <a:p>
            <a:r>
              <a:rPr lang="ru-RU" sz="2400" b="1" dirty="0">
                <a:latin typeface="Comic Sans MS" panose="030F0702030302020204" pitchFamily="66" charset="0"/>
              </a:rPr>
              <a:t>Химия – это область чудес, в ней скрыто счастье человечества, величайшие завоевания разума будут сделаны именно в этой области.</a:t>
            </a:r>
          </a:p>
        </p:txBody>
      </p:sp>
      <p:sp>
        <p:nvSpPr>
          <p:cNvPr id="5" name="Прямоугольник 4"/>
          <p:cNvSpPr/>
          <p:nvPr/>
        </p:nvSpPr>
        <p:spPr>
          <a:xfrm>
            <a:off x="4756730" y="1758007"/>
            <a:ext cx="3395340" cy="461665"/>
          </a:xfrm>
          <a:prstGeom prst="rect">
            <a:avLst/>
          </a:prstGeom>
        </p:spPr>
        <p:txBody>
          <a:bodyPr wrap="square">
            <a:spAutoFit/>
          </a:bodyPr>
          <a:lstStyle/>
          <a:p>
            <a:pPr lvl="0"/>
            <a:r>
              <a:rPr lang="ru-RU" sz="2400" b="1" i="1" dirty="0">
                <a:solidFill>
                  <a:srgbClr val="FFFFFF"/>
                </a:solidFill>
                <a:latin typeface="Comic Sans MS" panose="030F0702030302020204" pitchFamily="66" charset="0"/>
              </a:rPr>
              <a:t>Максим Горький</a:t>
            </a: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1938" y="2236824"/>
            <a:ext cx="5075868" cy="27137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467544" y="5522848"/>
            <a:ext cx="5256584" cy="461665"/>
          </a:xfrm>
          <a:prstGeom prst="rect">
            <a:avLst/>
          </a:prstGeom>
          <a:noFill/>
        </p:spPr>
        <p:txBody>
          <a:bodyPr wrap="square" rtlCol="0">
            <a:spAutoFit/>
          </a:bodyPr>
          <a:lstStyle/>
          <a:p>
            <a:r>
              <a:rPr lang="ru-RU" sz="2400" dirty="0" smtClean="0">
                <a:latin typeface="Comic Sans MS" panose="030F0702030302020204" pitchFamily="66" charset="0"/>
              </a:rPr>
              <a:t>Дополните  фразы:</a:t>
            </a:r>
            <a:endParaRPr lang="ru-RU" sz="2400" dirty="0">
              <a:latin typeface="Comic Sans MS" panose="030F0702030302020204" pitchFamily="66" charset="0"/>
            </a:endParaRPr>
          </a:p>
        </p:txBody>
      </p:sp>
    </p:spTree>
    <p:extLst>
      <p:ext uri="{BB962C8B-B14F-4D97-AF65-F5344CB8AC3E}">
        <p14:creationId xmlns:p14="http://schemas.microsoft.com/office/powerpoint/2010/main" val="38354102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188640"/>
            <a:ext cx="8525818" cy="2600712"/>
          </a:xfrm>
          <a:prstGeom prst="rect">
            <a:avLst/>
          </a:prstGeom>
        </p:spPr>
        <p:txBody>
          <a:bodyPr wrap="square">
            <a:spAutoFit/>
          </a:bodyPr>
          <a:lstStyle/>
          <a:p>
            <a:pPr>
              <a:lnSpc>
                <a:spcPct val="115000"/>
              </a:lnSpc>
              <a:spcAft>
                <a:spcPts val="1000"/>
              </a:spcAft>
            </a:pPr>
            <a:r>
              <a:rPr lang="ru-RU" sz="2400" b="1" dirty="0" smtClean="0">
                <a:latin typeface="Comic Sans MS" panose="030F0702030302020204" pitchFamily="66" charset="0"/>
                <a:ea typeface="Calibri"/>
                <a:cs typeface="Times New Roman"/>
              </a:rPr>
              <a:t>Генеральная </a:t>
            </a:r>
            <a:r>
              <a:rPr lang="ru-RU" sz="2400" b="1" dirty="0">
                <a:latin typeface="Comic Sans MS" panose="030F0702030302020204" pitchFamily="66" charset="0"/>
                <a:ea typeface="Calibri"/>
                <a:cs typeface="Times New Roman"/>
              </a:rPr>
              <a:t>ассамблея ООН провозгласила 2019 </a:t>
            </a:r>
            <a:r>
              <a:rPr lang="ru-RU" sz="2400" b="1" dirty="0" smtClean="0">
                <a:latin typeface="Comic Sans MS" panose="030F0702030302020204" pitchFamily="66" charset="0"/>
                <a:ea typeface="Calibri"/>
                <a:cs typeface="Times New Roman"/>
              </a:rPr>
              <a:t>год</a:t>
            </a:r>
          </a:p>
          <a:p>
            <a:pPr>
              <a:lnSpc>
                <a:spcPct val="115000"/>
              </a:lnSpc>
              <a:spcAft>
                <a:spcPts val="1000"/>
              </a:spcAft>
            </a:pPr>
            <a:r>
              <a:rPr lang="ru-RU" sz="2400" b="1" dirty="0" smtClean="0">
                <a:latin typeface="Comic Sans MS" panose="030F0702030302020204" pitchFamily="66" charset="0"/>
                <a:ea typeface="Calibri"/>
                <a:cs typeface="Times New Roman"/>
              </a:rPr>
              <a:t> </a:t>
            </a:r>
            <a:r>
              <a:rPr lang="ru-RU" sz="2400" b="1" dirty="0" smtClean="0">
                <a:solidFill>
                  <a:srgbClr val="00B0F0"/>
                </a:solidFill>
                <a:latin typeface="Comic Sans MS" panose="030F0702030302020204" pitchFamily="66" charset="0"/>
                <a:ea typeface="Calibri"/>
                <a:cs typeface="Times New Roman"/>
              </a:rPr>
              <a:t>Международным годом Периодической таблицы химических элементов.</a:t>
            </a:r>
          </a:p>
          <a:p>
            <a:pPr>
              <a:lnSpc>
                <a:spcPct val="115000"/>
              </a:lnSpc>
              <a:spcAft>
                <a:spcPts val="1000"/>
              </a:spcAft>
            </a:pPr>
            <a:r>
              <a:rPr lang="ru-RU" sz="2400" b="1" dirty="0" smtClean="0">
                <a:latin typeface="Comic Sans MS" panose="030F0702030302020204" pitchFamily="66" charset="0"/>
                <a:ea typeface="Calibri"/>
                <a:cs typeface="Times New Roman"/>
              </a:rPr>
              <a:t>В этом году исполняется</a:t>
            </a:r>
          </a:p>
          <a:p>
            <a:pPr>
              <a:lnSpc>
                <a:spcPct val="115000"/>
              </a:lnSpc>
              <a:spcAft>
                <a:spcPts val="1000"/>
              </a:spcAft>
            </a:pPr>
            <a:r>
              <a:rPr lang="ru-RU" sz="2400" b="1" dirty="0" smtClean="0">
                <a:latin typeface="Comic Sans MS" panose="030F0702030302020204" pitchFamily="66" charset="0"/>
                <a:ea typeface="Calibri"/>
                <a:cs typeface="Times New Roman"/>
              </a:rPr>
              <a:t> </a:t>
            </a:r>
            <a:r>
              <a:rPr lang="ru-RU" sz="2400" b="1" dirty="0" smtClean="0">
                <a:solidFill>
                  <a:srgbClr val="00B0F0"/>
                </a:solidFill>
                <a:effectLst/>
                <a:latin typeface="Comic Sans MS" panose="030F0702030302020204" pitchFamily="66" charset="0"/>
                <a:ea typeface="Calibri"/>
                <a:cs typeface="Times New Roman"/>
              </a:rPr>
              <a:t>150 лет этой таблице</a:t>
            </a:r>
            <a:endParaRPr lang="ru-RU" sz="2400" b="1" dirty="0">
              <a:solidFill>
                <a:srgbClr val="00B0F0"/>
              </a:solidFill>
              <a:effectLst/>
              <a:latin typeface="Comic Sans MS" panose="030F0702030302020204" pitchFamily="66" charset="0"/>
              <a:ea typeface="Calibri"/>
              <a:cs typeface="Times New Roman"/>
            </a:endParaRPr>
          </a:p>
        </p:txBody>
      </p:sp>
      <p:sp>
        <p:nvSpPr>
          <p:cNvPr id="4" name="Прямоугольник 3"/>
          <p:cNvSpPr/>
          <p:nvPr/>
        </p:nvSpPr>
        <p:spPr>
          <a:xfrm>
            <a:off x="539552" y="2789352"/>
            <a:ext cx="8280920" cy="2585323"/>
          </a:xfrm>
          <a:prstGeom prst="rect">
            <a:avLst/>
          </a:prstGeom>
        </p:spPr>
        <p:txBody>
          <a:bodyPr wrap="square">
            <a:spAutoFit/>
          </a:bodyPr>
          <a:lstStyle/>
          <a:p>
            <a:r>
              <a:rPr lang="ru-RU" sz="2400" b="1" dirty="0" smtClean="0">
                <a:latin typeface="Comic Sans MS" panose="030F0702030302020204" pitchFamily="66" charset="0"/>
              </a:rPr>
              <a:t>Периодическая </a:t>
            </a:r>
            <a:r>
              <a:rPr lang="ru-RU" sz="2400" b="1" dirty="0">
                <a:latin typeface="Comic Sans MS" panose="030F0702030302020204" pitchFamily="66" charset="0"/>
              </a:rPr>
              <a:t>система </a:t>
            </a:r>
            <a:r>
              <a:rPr lang="ru-RU" sz="2400" b="1" dirty="0" smtClean="0">
                <a:latin typeface="Comic Sans MS" panose="030F0702030302020204" pitchFamily="66" charset="0"/>
              </a:rPr>
              <a:t>элементов является</a:t>
            </a:r>
          </a:p>
          <a:p>
            <a:r>
              <a:rPr lang="ru-RU" sz="2400" b="1" dirty="0" smtClean="0">
                <a:solidFill>
                  <a:srgbClr val="00B0F0"/>
                </a:solidFill>
                <a:latin typeface="Comic Sans MS" panose="030F0702030302020204" pitchFamily="66" charset="0"/>
              </a:rPr>
              <a:t>графическим отображением Периодического закона</a:t>
            </a:r>
          </a:p>
          <a:p>
            <a:r>
              <a:rPr lang="ru-RU" sz="2400" b="1" dirty="0" smtClean="0">
                <a:solidFill>
                  <a:srgbClr val="00B0F0"/>
                </a:solidFill>
                <a:latin typeface="Comic Sans MS" panose="030F0702030302020204" pitchFamily="66" charset="0"/>
              </a:rPr>
              <a:t>  </a:t>
            </a:r>
          </a:p>
          <a:p>
            <a:r>
              <a:rPr lang="ru-RU" sz="2400" b="1" dirty="0" smtClean="0">
                <a:solidFill>
                  <a:srgbClr val="FFFFFF"/>
                </a:solidFill>
                <a:latin typeface="Comic Sans MS" panose="030F0702030302020204" pitchFamily="66" charset="0"/>
              </a:rPr>
              <a:t>Периодический закон открыт русским учёным</a:t>
            </a:r>
          </a:p>
          <a:p>
            <a:r>
              <a:rPr lang="ru-RU" sz="2400" b="1" dirty="0" smtClean="0">
                <a:solidFill>
                  <a:srgbClr val="00B0F0"/>
                </a:solidFill>
                <a:latin typeface="Comic Sans MS" panose="030F0702030302020204" pitchFamily="66" charset="0"/>
              </a:rPr>
              <a:t>Дмитрием Ивановичем Менделеевым</a:t>
            </a:r>
            <a:endParaRPr lang="ru-RU" sz="2400" b="1" dirty="0">
              <a:solidFill>
                <a:srgbClr val="00B0F0"/>
              </a:solidFill>
              <a:latin typeface="Comic Sans MS" panose="030F0702030302020204" pitchFamily="66" charset="0"/>
            </a:endParaRPr>
          </a:p>
          <a:p>
            <a:endParaRPr lang="ru-RU" sz="2400" dirty="0" smtClean="0">
              <a:solidFill>
                <a:srgbClr val="00B0F0"/>
              </a:solidFill>
              <a:latin typeface="Comic Sans MS" panose="030F0702030302020204" pitchFamily="66" charset="0"/>
            </a:endParaRPr>
          </a:p>
          <a:p>
            <a:endParaRPr lang="ru-RU" b="1" dirty="0" smtClean="0">
              <a:solidFill>
                <a:srgbClr val="FFFFFF"/>
              </a:solidFill>
            </a:endParaRP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4755556"/>
            <a:ext cx="6048672" cy="210244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53440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421213"/>
            <a:ext cx="8424936" cy="2308324"/>
          </a:xfrm>
          <a:prstGeom prst="rect">
            <a:avLst/>
          </a:prstGeom>
        </p:spPr>
        <p:txBody>
          <a:bodyPr wrap="square">
            <a:spAutoFit/>
          </a:bodyPr>
          <a:lstStyle/>
          <a:p>
            <a:pPr lvl="0"/>
            <a:r>
              <a:rPr lang="ru-RU" sz="2400" b="1" dirty="0" smtClean="0">
                <a:solidFill>
                  <a:srgbClr val="FFFFFF"/>
                </a:solidFill>
                <a:latin typeface="Comic Sans MS" panose="030F0702030302020204" pitchFamily="66" charset="0"/>
              </a:rPr>
              <a:t> Химических элементов сегодня известно </a:t>
            </a:r>
            <a:endParaRPr lang="ru-RU" sz="2400" b="1" dirty="0">
              <a:solidFill>
                <a:srgbClr val="FFFFFF"/>
              </a:solidFill>
              <a:latin typeface="Comic Sans MS" panose="030F0702030302020204" pitchFamily="66" charset="0"/>
            </a:endParaRPr>
          </a:p>
          <a:p>
            <a:pPr lvl="0"/>
            <a:r>
              <a:rPr lang="ru-RU" sz="2400" b="1" dirty="0">
                <a:solidFill>
                  <a:srgbClr val="00B0F0"/>
                </a:solidFill>
                <a:latin typeface="Comic Sans MS" panose="030F0702030302020204" pitchFamily="66" charset="0"/>
              </a:rPr>
              <a:t>118 </a:t>
            </a:r>
            <a:endParaRPr lang="ru-RU" sz="2400" b="1" dirty="0" smtClean="0">
              <a:solidFill>
                <a:srgbClr val="00B0F0"/>
              </a:solidFill>
              <a:latin typeface="Comic Sans MS" panose="030F0702030302020204" pitchFamily="66" charset="0"/>
            </a:endParaRPr>
          </a:p>
          <a:p>
            <a:pPr lvl="0"/>
            <a:r>
              <a:rPr lang="ru-RU" sz="2400" b="1" dirty="0" smtClean="0">
                <a:latin typeface="Comic Sans MS" panose="030F0702030302020204" pitchFamily="66" charset="0"/>
              </a:rPr>
              <a:t>Элемент с порядковым номером 118 в ноябре </a:t>
            </a:r>
          </a:p>
          <a:p>
            <a:pPr lvl="0"/>
            <a:r>
              <a:rPr lang="ru-RU" sz="2400" b="1" dirty="0" smtClean="0">
                <a:latin typeface="Comic Sans MS" panose="030F0702030302020204" pitchFamily="66" charset="0"/>
              </a:rPr>
              <a:t>2016 года получил название</a:t>
            </a:r>
          </a:p>
          <a:p>
            <a:pPr lvl="0"/>
            <a:r>
              <a:rPr lang="ru-RU" sz="2400" b="1" dirty="0" err="1" smtClean="0">
                <a:solidFill>
                  <a:srgbClr val="00B0F0"/>
                </a:solidFill>
                <a:latin typeface="Comic Sans MS" panose="030F0702030302020204" pitchFamily="66" charset="0"/>
              </a:rPr>
              <a:t>Оганесон</a:t>
            </a:r>
            <a:r>
              <a:rPr lang="ru-RU" sz="2400" b="1" dirty="0" smtClean="0">
                <a:solidFill>
                  <a:srgbClr val="00B0F0"/>
                </a:solidFill>
                <a:latin typeface="Comic Sans MS" panose="030F0702030302020204" pitchFamily="66" charset="0"/>
              </a:rPr>
              <a:t> в </a:t>
            </a:r>
            <a:r>
              <a:rPr lang="ru-RU" sz="2400" b="1" dirty="0">
                <a:solidFill>
                  <a:srgbClr val="00B0F0"/>
                </a:solidFill>
                <a:latin typeface="Comic Sans MS" panose="030F0702030302020204" pitchFamily="66" charset="0"/>
              </a:rPr>
              <a:t>честь российского физика, академика Юрия </a:t>
            </a:r>
            <a:r>
              <a:rPr lang="ru-RU" sz="2400" b="1" dirty="0" smtClean="0">
                <a:solidFill>
                  <a:srgbClr val="00B0F0"/>
                </a:solidFill>
                <a:latin typeface="Comic Sans MS" panose="030F0702030302020204" pitchFamily="66" charset="0"/>
              </a:rPr>
              <a:t>Оганесяна</a:t>
            </a:r>
            <a:endParaRPr lang="ru-RU" sz="2400" b="1" dirty="0">
              <a:latin typeface="Comic Sans MS" panose="030F0702030302020204" pitchFamily="66" charset="0"/>
            </a:endParaRPr>
          </a:p>
        </p:txBody>
      </p:sp>
      <p:pic>
        <p:nvPicPr>
          <p:cNvPr id="307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83968" y="2276872"/>
            <a:ext cx="2160240" cy="144088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Прямоугольник 2"/>
          <p:cNvSpPr/>
          <p:nvPr/>
        </p:nvSpPr>
        <p:spPr>
          <a:xfrm>
            <a:off x="541040" y="3657776"/>
            <a:ext cx="8135416" cy="1569660"/>
          </a:xfrm>
          <a:prstGeom prst="rect">
            <a:avLst/>
          </a:prstGeom>
        </p:spPr>
        <p:txBody>
          <a:bodyPr wrap="square">
            <a:spAutoFit/>
          </a:bodyPr>
          <a:lstStyle/>
          <a:p>
            <a:r>
              <a:rPr lang="ru-RU" sz="2400" b="1" dirty="0">
                <a:latin typeface="Comic Sans MS" panose="030F0702030302020204" pitchFamily="66" charset="0"/>
              </a:rPr>
              <a:t>109 элемент </a:t>
            </a:r>
            <a:r>
              <a:rPr lang="ru-RU" sz="2400" b="1" dirty="0" smtClean="0">
                <a:latin typeface="Comic Sans MS" panose="030F0702030302020204" pitchFamily="66" charset="0"/>
              </a:rPr>
              <a:t>Периодической таблицы  называется</a:t>
            </a:r>
          </a:p>
          <a:p>
            <a:r>
              <a:rPr lang="ru-RU" sz="2400" b="1" dirty="0" err="1" smtClean="0">
                <a:solidFill>
                  <a:srgbClr val="00B0F0"/>
                </a:solidFill>
                <a:latin typeface="Comic Sans MS" panose="030F0702030302020204" pitchFamily="66" charset="0"/>
              </a:rPr>
              <a:t>Мейнтерий</a:t>
            </a:r>
            <a:r>
              <a:rPr lang="ru-RU" sz="2400" b="1" dirty="0" smtClean="0">
                <a:latin typeface="Comic Sans MS" panose="030F0702030302020204" pitchFamily="66" charset="0"/>
              </a:rPr>
              <a:t> </a:t>
            </a:r>
          </a:p>
          <a:p>
            <a:r>
              <a:rPr lang="ru-RU" sz="2400" dirty="0">
                <a:latin typeface="Comic Sans MS" panose="030F0702030302020204" pitchFamily="66" charset="0"/>
              </a:rPr>
              <a:t>Впервые получен в </a:t>
            </a:r>
            <a:r>
              <a:rPr lang="ru-RU" sz="2400" dirty="0" smtClean="0">
                <a:latin typeface="Comic Sans MS" panose="030F0702030302020204" pitchFamily="66" charset="0"/>
              </a:rPr>
              <a:t>1982 году. Назван в честь</a:t>
            </a:r>
            <a:endParaRPr lang="ru-RU" sz="2400" b="1" dirty="0">
              <a:latin typeface="Comic Sans MS" panose="030F0702030302020204" pitchFamily="66" charset="0"/>
            </a:endParaRPr>
          </a:p>
          <a:p>
            <a:r>
              <a:rPr lang="ru-RU" sz="2400" dirty="0">
                <a:solidFill>
                  <a:srgbClr val="00B0F0"/>
                </a:solidFill>
                <a:latin typeface="Comic Sans MS" panose="030F0702030302020204" pitchFamily="66" charset="0"/>
              </a:rPr>
              <a:t>австрийского физика Лизы </a:t>
            </a:r>
            <a:r>
              <a:rPr lang="ru-RU" sz="2400" dirty="0" err="1" smtClean="0">
                <a:solidFill>
                  <a:srgbClr val="00B0F0"/>
                </a:solidFill>
                <a:latin typeface="Comic Sans MS" panose="030F0702030302020204" pitchFamily="66" charset="0"/>
              </a:rPr>
              <a:t>Мейтнер</a:t>
            </a:r>
            <a:endParaRPr lang="ru-RU" sz="2400" b="1" dirty="0">
              <a:solidFill>
                <a:srgbClr val="00B0F0"/>
              </a:solidFill>
              <a:latin typeface="Comic Sans MS" panose="030F0702030302020204" pitchFamily="66"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688" y="5227436"/>
            <a:ext cx="2287141" cy="159591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00168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7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charset="0"/>
              <a:cs typeface="Arial" charset="0"/>
            </a:endParaRPr>
          </a:p>
        </p:txBody>
      </p:sp>
      <p:sp>
        <p:nvSpPr>
          <p:cNvPr id="7" name="Rectangle 2"/>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charset="0"/>
              <a:cs typeface="Arial" charset="0"/>
            </a:endParaRPr>
          </a:p>
        </p:txBody>
      </p:sp>
      <p:sp>
        <p:nvSpPr>
          <p:cNvPr id="9" name="Rectangle 3"/>
          <p:cNvSpPr>
            <a:spLocks noChangeArrowheads="1"/>
          </p:cNvSpPr>
          <p:nvPr/>
        </p:nvSpPr>
        <p:spPr bwMode="auto">
          <a:xfrm>
            <a:off x="304800" y="3048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charset="0"/>
              <a:cs typeface="Arial" charset="0"/>
            </a:endParaRPr>
          </a:p>
        </p:txBody>
      </p:sp>
      <p:sp>
        <p:nvSpPr>
          <p:cNvPr id="11" name="Rectangle 4"/>
          <p:cNvSpPr>
            <a:spLocks noChangeArrowheads="1"/>
          </p:cNvSpPr>
          <p:nvPr/>
        </p:nvSpPr>
        <p:spPr bwMode="auto">
          <a:xfrm>
            <a:off x="45720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charset="0"/>
              <a:cs typeface="Arial" charset="0"/>
            </a:endParaRPr>
          </a:p>
        </p:txBody>
      </p:sp>
      <p:sp>
        <p:nvSpPr>
          <p:cNvPr id="2" name="Прямоугольник 1"/>
          <p:cNvSpPr/>
          <p:nvPr/>
        </p:nvSpPr>
        <p:spPr>
          <a:xfrm>
            <a:off x="511828" y="1164343"/>
            <a:ext cx="8686800" cy="1938992"/>
          </a:xfrm>
          <a:prstGeom prst="rect">
            <a:avLst/>
          </a:prstGeom>
        </p:spPr>
        <p:txBody>
          <a:bodyPr wrap="square">
            <a:spAutoFit/>
          </a:bodyPr>
          <a:lstStyle/>
          <a:p>
            <a:r>
              <a:rPr lang="ru-RU" sz="2400" dirty="0" smtClean="0">
                <a:latin typeface="Comic Sans MS" panose="030F0702030302020204" pitchFamily="66" charset="0"/>
                <a:hlinkClick r:id="rId2"/>
              </a:rPr>
              <a:t>Литература:</a:t>
            </a:r>
          </a:p>
          <a:p>
            <a:endParaRPr lang="ru-RU" sz="2400" dirty="0">
              <a:latin typeface="Comic Sans MS" panose="030F0702030302020204" pitchFamily="66" charset="0"/>
              <a:hlinkClick r:id="rId2"/>
            </a:endParaRPr>
          </a:p>
          <a:p>
            <a:endParaRPr lang="ru-RU" sz="2400" dirty="0" smtClean="0">
              <a:latin typeface="Comic Sans MS" panose="030F0702030302020204" pitchFamily="66" charset="0"/>
              <a:hlinkClick r:id="rId2"/>
            </a:endParaRPr>
          </a:p>
          <a:p>
            <a:r>
              <a:rPr lang="en-US" sz="2400" dirty="0" smtClean="0">
                <a:latin typeface="Comic Sans MS" panose="030F0702030302020204" pitchFamily="66" charset="0"/>
                <a:hlinkClick r:id="rId2"/>
              </a:rPr>
              <a:t>https</a:t>
            </a:r>
            <a:r>
              <a:rPr lang="en-US" sz="2400" dirty="0">
                <a:latin typeface="Comic Sans MS" panose="030F0702030302020204" pitchFamily="66" charset="0"/>
                <a:hlinkClick r:id="rId2"/>
              </a:rPr>
              <a:t>://foodandhealth.ru/komponenty-pitaniya/antociany</a:t>
            </a:r>
            <a:r>
              <a:rPr lang="en-US" sz="2400" dirty="0" smtClean="0">
                <a:latin typeface="Comic Sans MS" panose="030F0702030302020204" pitchFamily="66" charset="0"/>
                <a:hlinkClick r:id="rId2"/>
              </a:rPr>
              <a:t>/</a:t>
            </a:r>
            <a:r>
              <a:rPr lang="ru-RU" sz="2400" dirty="0" smtClean="0">
                <a:latin typeface="Comic Sans MS" panose="030F0702030302020204" pitchFamily="66" charset="0"/>
              </a:rPr>
              <a:t> Антоцианы их свойства и применение</a:t>
            </a:r>
            <a:endParaRPr lang="ru-RU" sz="2400" dirty="0">
              <a:latin typeface="Comic Sans MS" panose="030F0702030302020204" pitchFamily="66" charset="0"/>
            </a:endParaRPr>
          </a:p>
        </p:txBody>
      </p:sp>
      <p:sp>
        <p:nvSpPr>
          <p:cNvPr id="8" name="Прямоугольник 7"/>
          <p:cNvSpPr/>
          <p:nvPr/>
        </p:nvSpPr>
        <p:spPr>
          <a:xfrm>
            <a:off x="493304" y="4765329"/>
            <a:ext cx="7920880" cy="1200329"/>
          </a:xfrm>
          <a:prstGeom prst="rect">
            <a:avLst/>
          </a:prstGeom>
        </p:spPr>
        <p:txBody>
          <a:bodyPr wrap="square">
            <a:spAutoFit/>
          </a:bodyPr>
          <a:lstStyle/>
          <a:p>
            <a:r>
              <a:rPr lang="en-US" sz="2400" dirty="0">
                <a:latin typeface="Comic Sans MS" panose="030F0702030302020204" pitchFamily="66" charset="0"/>
              </a:rPr>
              <a:t>ttps://</a:t>
            </a:r>
            <a:r>
              <a:rPr lang="en-US" sz="2400" dirty="0" smtClean="0">
                <a:latin typeface="Comic Sans MS" panose="030F0702030302020204" pitchFamily="66" charset="0"/>
              </a:rPr>
              <a:t>elementy.ru/nauchno-populyarnaya_biblioteka/431905</a:t>
            </a:r>
            <a:r>
              <a:rPr lang="ru-RU" sz="2400" dirty="0" smtClean="0">
                <a:latin typeface="Comic Sans MS" panose="030F0702030302020204" pitchFamily="66" charset="0"/>
              </a:rPr>
              <a:t> </a:t>
            </a:r>
          </a:p>
          <a:p>
            <a:r>
              <a:rPr lang="ru-RU" sz="2400" dirty="0" smtClean="0">
                <a:latin typeface="Comic Sans MS" panose="030F0702030302020204" pitchFamily="66" charset="0"/>
              </a:rPr>
              <a:t>Антоцианы: секреты цвета</a:t>
            </a:r>
            <a:endParaRPr lang="ru-RU" sz="2400" dirty="0">
              <a:latin typeface="Comic Sans MS" panose="030F0702030302020204" pitchFamily="66" charset="0"/>
            </a:endParaRPr>
          </a:p>
        </p:txBody>
      </p:sp>
      <p:sp>
        <p:nvSpPr>
          <p:cNvPr id="10" name="Прямоугольник 9"/>
          <p:cNvSpPr/>
          <p:nvPr/>
        </p:nvSpPr>
        <p:spPr>
          <a:xfrm>
            <a:off x="511828" y="3103335"/>
            <a:ext cx="7792771" cy="830997"/>
          </a:xfrm>
          <a:prstGeom prst="rect">
            <a:avLst/>
          </a:prstGeom>
        </p:spPr>
        <p:txBody>
          <a:bodyPr wrap="square">
            <a:spAutoFit/>
          </a:bodyPr>
          <a:lstStyle/>
          <a:p>
            <a:r>
              <a:rPr lang="en-US" sz="2400" dirty="0">
                <a:latin typeface="Comic Sans MS" panose="030F0702030302020204" pitchFamily="66" charset="0"/>
                <a:hlinkClick r:id="rId3"/>
              </a:rPr>
              <a:t>http://</a:t>
            </a:r>
            <a:r>
              <a:rPr lang="en-US" sz="2400" dirty="0" smtClean="0">
                <a:latin typeface="Comic Sans MS" panose="030F0702030302020204" pitchFamily="66" charset="0"/>
                <a:hlinkClick r:id="rId3"/>
              </a:rPr>
              <a:t>www.xumuk.ru/encyklopedia/337.html</a:t>
            </a:r>
            <a:r>
              <a:rPr lang="ru-RU" sz="2400" dirty="0" smtClean="0">
                <a:latin typeface="Comic Sans MS" panose="030F0702030302020204" pitchFamily="66" charset="0"/>
              </a:rPr>
              <a:t> Антоцианы сайт о химии</a:t>
            </a:r>
            <a:endParaRPr lang="ru-RU" sz="2400" dirty="0">
              <a:latin typeface="Comic Sans MS" panose="030F0702030302020204" pitchFamily="66" charset="0"/>
            </a:endParaRPr>
          </a:p>
        </p:txBody>
      </p:sp>
      <p:sp>
        <p:nvSpPr>
          <p:cNvPr id="12" name="Прямоугольник 11"/>
          <p:cNvSpPr/>
          <p:nvPr/>
        </p:nvSpPr>
        <p:spPr>
          <a:xfrm>
            <a:off x="439294" y="3934332"/>
            <a:ext cx="8175676" cy="830997"/>
          </a:xfrm>
          <a:prstGeom prst="rect">
            <a:avLst/>
          </a:prstGeom>
        </p:spPr>
        <p:txBody>
          <a:bodyPr wrap="square">
            <a:spAutoFit/>
          </a:bodyPr>
          <a:lstStyle/>
          <a:p>
            <a:r>
              <a:rPr lang="en-US" sz="2400" dirty="0">
                <a:latin typeface="Comic Sans MS" panose="030F0702030302020204" pitchFamily="66" charset="0"/>
                <a:hlinkClick r:id="rId4"/>
              </a:rPr>
              <a:t>https://</a:t>
            </a:r>
            <a:r>
              <a:rPr lang="en-US" sz="2400" dirty="0" smtClean="0">
                <a:latin typeface="Comic Sans MS" panose="030F0702030302020204" pitchFamily="66" charset="0"/>
                <a:hlinkClick r:id="rId4"/>
              </a:rPr>
              <a:t>biomolecula.ru/articles/raznotsvetnye-chudesa-nauk</a:t>
            </a:r>
            <a:r>
              <a:rPr lang="ru-RU" sz="2400" dirty="0">
                <a:latin typeface="Comic Sans MS" panose="030F0702030302020204" pitchFamily="66" charset="0"/>
              </a:rPr>
              <a:t> </a:t>
            </a:r>
            <a:r>
              <a:rPr lang="ru-RU" sz="2400" dirty="0" smtClean="0">
                <a:latin typeface="Comic Sans MS" panose="030F0702030302020204" pitchFamily="66" charset="0"/>
              </a:rPr>
              <a:t> Разноцветные чудеса науки</a:t>
            </a:r>
            <a:endParaRPr lang="ru-RU" sz="2400" dirty="0">
              <a:latin typeface="Comic Sans MS" panose="030F0702030302020204" pitchFamily="66" charset="0"/>
            </a:endParaRPr>
          </a:p>
        </p:txBody>
      </p:sp>
    </p:spTree>
    <p:extLst>
      <p:ext uri="{BB962C8B-B14F-4D97-AF65-F5344CB8AC3E}">
        <p14:creationId xmlns:p14="http://schemas.microsoft.com/office/powerpoint/2010/main" val="13344632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17" y="692696"/>
            <a:ext cx="6192688" cy="40801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Прямоугольник 1"/>
          <p:cNvSpPr/>
          <p:nvPr/>
        </p:nvSpPr>
        <p:spPr>
          <a:xfrm>
            <a:off x="6300193" y="1196752"/>
            <a:ext cx="2430016" cy="3416320"/>
          </a:xfrm>
          <a:prstGeom prst="rect">
            <a:avLst/>
          </a:prstGeom>
        </p:spPr>
        <p:txBody>
          <a:bodyPr wrap="square">
            <a:spAutoFit/>
          </a:bodyPr>
          <a:lstStyle/>
          <a:p>
            <a:r>
              <a:rPr lang="ru-RU" b="1" dirty="0">
                <a:latin typeface="Comic Sans MS" panose="030F0702030302020204" pitchFamily="66" charset="0"/>
              </a:rPr>
              <a:t>Антоцианы — растительные пигменты, которые находятся в плодах, листьях, цветах, </a:t>
            </a:r>
            <a:endParaRPr lang="ru-RU" b="1" dirty="0" smtClean="0">
              <a:latin typeface="Comic Sans MS" panose="030F0702030302020204" pitchFamily="66" charset="0"/>
            </a:endParaRPr>
          </a:p>
          <a:p>
            <a:r>
              <a:rPr lang="ru-RU" b="1" dirty="0" smtClean="0">
                <a:latin typeface="Comic Sans MS" panose="030F0702030302020204" pitchFamily="66" charset="0"/>
              </a:rPr>
              <a:t>стеблях </a:t>
            </a:r>
            <a:r>
              <a:rPr lang="ru-RU" b="1" dirty="0">
                <a:latin typeface="Comic Sans MS" panose="030F0702030302020204" pitchFamily="66" charset="0"/>
              </a:rPr>
              <a:t>и корнях. </a:t>
            </a:r>
            <a:r>
              <a:rPr lang="ru-RU" b="1" dirty="0" smtClean="0">
                <a:latin typeface="Comic Sans MS" panose="030F0702030302020204" pitchFamily="66" charset="0"/>
              </a:rPr>
              <a:t>Их отличительной чертой являются глубокий </a:t>
            </a:r>
            <a:r>
              <a:rPr lang="ru-RU" b="1" dirty="0">
                <a:latin typeface="Comic Sans MS" panose="030F0702030302020204" pitchFamily="66" charset="0"/>
              </a:rPr>
              <a:t>красный, фиолетовый и синий цвета. </a:t>
            </a:r>
          </a:p>
        </p:txBody>
      </p:sp>
      <p:sp>
        <p:nvSpPr>
          <p:cNvPr id="4" name="Прямоугольник 3"/>
          <p:cNvSpPr/>
          <p:nvPr/>
        </p:nvSpPr>
        <p:spPr>
          <a:xfrm>
            <a:off x="179512" y="5157192"/>
            <a:ext cx="9324527" cy="1200329"/>
          </a:xfrm>
          <a:prstGeom prst="rect">
            <a:avLst/>
          </a:prstGeom>
        </p:spPr>
        <p:txBody>
          <a:bodyPr wrap="square">
            <a:spAutoFit/>
          </a:bodyPr>
          <a:lstStyle/>
          <a:p>
            <a:r>
              <a:rPr lang="ru-RU" b="1" dirty="0">
                <a:latin typeface="Comic Sans MS" panose="030F0702030302020204" pitchFamily="66" charset="0"/>
              </a:rPr>
              <a:t>Современная наука утверждает, что антоцианы являются аптечкой в яркой упаковке — продукты и травы с этими оттенками обладают свойствами антиоксиданта, противовоспалительными, противовирусными и противораковыми свойствами.</a:t>
            </a:r>
          </a:p>
        </p:txBody>
      </p:sp>
    </p:spTree>
    <p:extLst>
      <p:ext uri="{BB962C8B-B14F-4D97-AF65-F5344CB8AC3E}">
        <p14:creationId xmlns:p14="http://schemas.microsoft.com/office/powerpoint/2010/main" val="18965414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https://upload.wikimedia.org/wikipedia/commons/6/67/ETH-BIB-Willst%C3%A4tter%2C_Richard_%281872-1942%29-Portrait-Portr_07881.tif"/>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https://upload.wikimedia.org/wikipedia/commons/6/67/ETH-BIB-Willst%C3%A4tter%2C_Richard_%281872-1942%29-Portrait-Portr_07881.tif"/>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29"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6535" y="160337"/>
            <a:ext cx="4458258" cy="55729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4" name="Прямоугольник 3"/>
          <p:cNvSpPr/>
          <p:nvPr/>
        </p:nvSpPr>
        <p:spPr>
          <a:xfrm>
            <a:off x="5212618" y="347812"/>
            <a:ext cx="3183260" cy="5078313"/>
          </a:xfrm>
          <a:prstGeom prst="rect">
            <a:avLst/>
          </a:prstGeom>
        </p:spPr>
        <p:txBody>
          <a:bodyPr wrap="square">
            <a:spAutoFit/>
          </a:bodyPr>
          <a:lstStyle/>
          <a:p>
            <a:endParaRPr lang="ru-RU" b="1" dirty="0" smtClean="0">
              <a:latin typeface="Comic Sans MS" panose="030F0702030302020204" pitchFamily="66" charset="0"/>
            </a:endParaRPr>
          </a:p>
          <a:p>
            <a:endParaRPr lang="ru-RU" b="1" dirty="0">
              <a:latin typeface="Comic Sans MS" panose="030F0702030302020204" pitchFamily="66" charset="0"/>
            </a:endParaRPr>
          </a:p>
          <a:p>
            <a:r>
              <a:rPr lang="ru-RU" sz="2400" b="1" dirty="0" smtClean="0">
                <a:latin typeface="Comic Sans MS" panose="030F0702030302020204" pitchFamily="66" charset="0"/>
              </a:rPr>
              <a:t>Рихард  Мартин</a:t>
            </a:r>
          </a:p>
          <a:p>
            <a:r>
              <a:rPr lang="ru-RU" sz="2400" b="1" dirty="0" err="1" smtClean="0">
                <a:latin typeface="Comic Sans MS" panose="030F0702030302020204" pitchFamily="66" charset="0"/>
              </a:rPr>
              <a:t>Вильштеттер</a:t>
            </a:r>
            <a:r>
              <a:rPr lang="ru-RU" sz="2400" b="1" dirty="0" smtClean="0">
                <a:latin typeface="Comic Sans MS" panose="030F0702030302020204" pitchFamily="66" charset="0"/>
              </a:rPr>
              <a:t> </a:t>
            </a:r>
          </a:p>
          <a:p>
            <a:endParaRPr lang="ru-RU" sz="2400" b="1" dirty="0">
              <a:latin typeface="Comic Sans MS" panose="030F0702030302020204" pitchFamily="66" charset="0"/>
            </a:endParaRPr>
          </a:p>
          <a:p>
            <a:endParaRPr lang="ru-RU" b="1" dirty="0" smtClean="0">
              <a:latin typeface="Comic Sans MS" panose="030F0702030302020204" pitchFamily="66" charset="0"/>
            </a:endParaRPr>
          </a:p>
          <a:p>
            <a:endParaRPr lang="ru-RU" b="1" dirty="0">
              <a:latin typeface="Comic Sans MS" panose="030F0702030302020204" pitchFamily="66" charset="0"/>
            </a:endParaRPr>
          </a:p>
          <a:p>
            <a:endParaRPr lang="ru-RU" b="1" dirty="0" smtClean="0">
              <a:latin typeface="Comic Sans MS" panose="030F0702030302020204" pitchFamily="66" charset="0"/>
            </a:endParaRPr>
          </a:p>
          <a:p>
            <a:endParaRPr lang="ru-RU" b="1" dirty="0">
              <a:latin typeface="Comic Sans MS" panose="030F0702030302020204" pitchFamily="66" charset="0"/>
            </a:endParaRPr>
          </a:p>
          <a:p>
            <a:r>
              <a:rPr lang="ru-RU" b="1" dirty="0" smtClean="0">
                <a:latin typeface="Comic Sans MS" panose="030F0702030302020204" pitchFamily="66" charset="0"/>
              </a:rPr>
              <a:t>Немецкий </a:t>
            </a:r>
            <a:r>
              <a:rPr lang="ru-RU" b="1" dirty="0">
                <a:latin typeface="Comic Sans MS" panose="030F0702030302020204" pitchFamily="66" charset="0"/>
              </a:rPr>
              <a:t>химик-органик, лауреат Нобелевской премии по химии в 1915 году «за исследования красящих веществ растительного мира, особенно хлорофилла</a:t>
            </a:r>
            <a:r>
              <a:rPr lang="ru-RU" dirty="0"/>
              <a:t>».</a:t>
            </a:r>
          </a:p>
        </p:txBody>
      </p:sp>
    </p:spTree>
    <p:extLst>
      <p:ext uri="{BB962C8B-B14F-4D97-AF65-F5344CB8AC3E}">
        <p14:creationId xmlns:p14="http://schemas.microsoft.com/office/powerpoint/2010/main" val="26179162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83866" cy="6894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395536" y="476672"/>
            <a:ext cx="4572000" cy="923330"/>
          </a:xfrm>
          <a:prstGeom prst="rect">
            <a:avLst/>
          </a:prstGeom>
        </p:spPr>
        <p:txBody>
          <a:bodyPr>
            <a:spAutoFit/>
          </a:bodyPr>
          <a:lstStyle/>
          <a:p>
            <a:r>
              <a:rPr lang="ru-RU" dirty="0">
                <a:solidFill>
                  <a:schemeClr val="bg1"/>
                </a:solidFill>
                <a:latin typeface="Comic Sans MS" panose="030F0702030302020204" pitchFamily="66" charset="0"/>
              </a:rPr>
              <a:t>Известно более 500 индивидуальных </a:t>
            </a:r>
            <a:r>
              <a:rPr lang="ru-RU" dirty="0" err="1">
                <a:solidFill>
                  <a:schemeClr val="bg1"/>
                </a:solidFill>
                <a:latin typeface="Comic Sans MS" panose="030F0702030302020204" pitchFamily="66" charset="0"/>
              </a:rPr>
              <a:t>антоциановых</a:t>
            </a:r>
            <a:r>
              <a:rPr lang="ru-RU" dirty="0">
                <a:solidFill>
                  <a:schemeClr val="bg1"/>
                </a:solidFill>
                <a:latin typeface="Comic Sans MS" panose="030F0702030302020204" pitchFamily="66" charset="0"/>
              </a:rPr>
              <a:t> соединений, и число их постоянно увеличивается.</a:t>
            </a:r>
          </a:p>
        </p:txBody>
      </p:sp>
    </p:spTree>
    <p:extLst>
      <p:ext uri="{BB962C8B-B14F-4D97-AF65-F5344CB8AC3E}">
        <p14:creationId xmlns:p14="http://schemas.microsoft.com/office/powerpoint/2010/main" val="8691198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23446" y="112746"/>
            <a:ext cx="7696326" cy="523220"/>
          </a:xfrm>
          <a:prstGeom prst="rect">
            <a:avLst/>
          </a:prstGeom>
        </p:spPr>
        <p:txBody>
          <a:bodyPr wrap="square">
            <a:spAutoFit/>
          </a:bodyPr>
          <a:lstStyle/>
          <a:p>
            <a:pPr algn="ctr"/>
            <a:r>
              <a:rPr lang="ru-RU" sz="2800" dirty="0" smtClean="0">
                <a:latin typeface="Comic Sans MS" panose="030F0702030302020204" pitchFamily="66" charset="0"/>
              </a:rPr>
              <a:t>Растительные хамелеоны</a:t>
            </a:r>
            <a:r>
              <a:rPr lang="ru-RU" dirty="0" smtClean="0"/>
              <a:t>.</a:t>
            </a:r>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1" y="764703"/>
            <a:ext cx="5999820" cy="449986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Прямоугольник 2"/>
          <p:cNvSpPr/>
          <p:nvPr/>
        </p:nvSpPr>
        <p:spPr>
          <a:xfrm>
            <a:off x="173856" y="5229200"/>
            <a:ext cx="8712968" cy="1477328"/>
          </a:xfrm>
          <a:prstGeom prst="rect">
            <a:avLst/>
          </a:prstGeom>
        </p:spPr>
        <p:txBody>
          <a:bodyPr wrap="square">
            <a:spAutoFit/>
          </a:bodyPr>
          <a:lstStyle/>
          <a:p>
            <a:r>
              <a:rPr lang="ru-RU" b="1" dirty="0"/>
              <a:t>Доказано, что изменение цвета лепестков происходит за счет состояния цветка. Они включают в себя вещество антоциан и цвет зависит от реакции раствора клеточного сока. Если раствор имеет кислую реакцию, значит антоциан окрашивается в розовый или красный цвет, а когда содержание клеточного сока становится щелочным, антоциан меняет окраску на синее.</a:t>
            </a:r>
          </a:p>
        </p:txBody>
      </p:sp>
    </p:spTree>
    <p:extLst>
      <p:ext uri="{BB962C8B-B14F-4D97-AF65-F5344CB8AC3E}">
        <p14:creationId xmlns:p14="http://schemas.microsoft.com/office/powerpoint/2010/main" val="593276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3322" y="4258047"/>
            <a:ext cx="4477102" cy="251837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Прямоугольник 1"/>
          <p:cNvSpPr/>
          <p:nvPr/>
        </p:nvSpPr>
        <p:spPr>
          <a:xfrm>
            <a:off x="179512" y="332656"/>
            <a:ext cx="8712968" cy="4431983"/>
          </a:xfrm>
          <a:prstGeom prst="rect">
            <a:avLst/>
          </a:prstGeom>
        </p:spPr>
        <p:txBody>
          <a:bodyPr wrap="square">
            <a:spAutoFit/>
          </a:bodyPr>
          <a:lstStyle/>
          <a:p>
            <a:r>
              <a:rPr lang="ru-RU" sz="2400" b="1" dirty="0">
                <a:latin typeface="Comic Sans MS" panose="030F0702030302020204" pitchFamily="66" charset="0"/>
              </a:rPr>
              <a:t>Почему пигмент антоциан в разных растениях проявляется разными оттенками?</a:t>
            </a:r>
          </a:p>
          <a:p>
            <a:endParaRPr lang="ru-RU" b="1" dirty="0">
              <a:latin typeface="Comic Sans MS" panose="030F0702030302020204" pitchFamily="66" charset="0"/>
            </a:endParaRPr>
          </a:p>
          <a:p>
            <a:r>
              <a:rPr lang="ru-RU" b="1" dirty="0">
                <a:latin typeface="Comic Sans MS" panose="030F0702030302020204" pitchFamily="66" charset="0"/>
              </a:rPr>
              <a:t>Это зависит от того, какой ион входит в состав молекулы. Например, ион калия придает антоцианам ярко-красный или даже пурпурный цвет, а синевы добавляют ионы кальция и магния. Если в одном и том же растении присутствуют молекулы с ионами калия и магния, то его окраска выглядит фиолетовой или сизой.</a:t>
            </a:r>
          </a:p>
          <a:p>
            <a:endParaRPr lang="ru-RU" b="1" dirty="0">
              <a:latin typeface="Comic Sans MS" panose="030F0702030302020204" pitchFamily="66" charset="0"/>
            </a:endParaRPr>
          </a:p>
          <a:p>
            <a:r>
              <a:rPr lang="ru-RU" b="1" dirty="0">
                <a:latin typeface="Comic Sans MS" panose="030F0702030302020204" pitchFamily="66" charset="0"/>
              </a:rPr>
              <a:t>Кислотность биологической среды тоже влияет на оттенок пигмента антоциана. Проще говоря, чем кислее фрукт или ягода, тем они синее. Соответственно, чем слаще плод, тем он краснее. Именно этому интересному свойству антоцианов черника обязана своим вязким и кислым вкусом. Собственно, то же самое можно сказать обо всех болотных и лесных ягодах</a:t>
            </a:r>
            <a:r>
              <a:rPr lang="ru-RU" dirty="0"/>
              <a:t>.</a:t>
            </a:r>
          </a:p>
        </p:txBody>
      </p:sp>
    </p:spTree>
    <p:extLst>
      <p:ext uri="{BB962C8B-B14F-4D97-AF65-F5344CB8AC3E}">
        <p14:creationId xmlns:p14="http://schemas.microsoft.com/office/powerpoint/2010/main" val="11481378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2548" y="404664"/>
            <a:ext cx="8153000" cy="541410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Прямоугольник 1"/>
          <p:cNvSpPr/>
          <p:nvPr/>
        </p:nvSpPr>
        <p:spPr>
          <a:xfrm>
            <a:off x="182043" y="5828790"/>
            <a:ext cx="8964488" cy="830997"/>
          </a:xfrm>
          <a:prstGeom prst="rect">
            <a:avLst/>
          </a:prstGeom>
        </p:spPr>
        <p:txBody>
          <a:bodyPr wrap="square">
            <a:spAutoFit/>
          </a:bodyPr>
          <a:lstStyle/>
          <a:p>
            <a:r>
              <a:rPr lang="ru-RU" sz="2400" dirty="0">
                <a:latin typeface="Comic Sans MS" panose="030F0702030302020204" pitchFamily="66" charset="0"/>
              </a:rPr>
              <a:t>В 100 г ягод черной смородины содержится около 300 мг </a:t>
            </a:r>
            <a:r>
              <a:rPr lang="ru-RU" sz="2400" dirty="0" smtClean="0">
                <a:latin typeface="Comic Sans MS" panose="030F0702030302020204" pitchFamily="66" charset="0"/>
              </a:rPr>
              <a:t>антоцианов</a:t>
            </a:r>
            <a:endParaRPr lang="ru-RU" sz="2400" dirty="0">
              <a:latin typeface="Comic Sans MS" panose="030F0702030302020204" pitchFamily="66" charset="0"/>
            </a:endParaRPr>
          </a:p>
        </p:txBody>
      </p:sp>
    </p:spTree>
    <p:extLst>
      <p:ext uri="{BB962C8B-B14F-4D97-AF65-F5344CB8AC3E}">
        <p14:creationId xmlns:p14="http://schemas.microsoft.com/office/powerpoint/2010/main" val="38915100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4704"/>
            <a:ext cx="3239244" cy="485886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b="50000"/>
          <a:stretch/>
        </p:blipFill>
        <p:spPr bwMode="auto">
          <a:xfrm>
            <a:off x="3217178" y="1176642"/>
            <a:ext cx="5962056" cy="2756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3308622" y="4194666"/>
            <a:ext cx="4814716" cy="523220"/>
          </a:xfrm>
          <a:prstGeom prst="rect">
            <a:avLst/>
          </a:prstGeom>
        </p:spPr>
        <p:txBody>
          <a:bodyPr wrap="none">
            <a:spAutoFit/>
          </a:bodyPr>
          <a:lstStyle/>
          <a:p>
            <a:pPr lvl="0" algn="r"/>
            <a:r>
              <a:rPr lang="ru-RU" sz="2800" dirty="0" smtClean="0">
                <a:solidFill>
                  <a:srgbClr val="FFFFFF"/>
                </a:solidFill>
                <a:latin typeface="Times New Roman" panose="02020603050405020304" pitchFamily="18" charset="0"/>
                <a:cs typeface="Times New Roman" panose="02020603050405020304" pitchFamily="18" charset="0"/>
              </a:rPr>
              <a:t>4.  </a:t>
            </a:r>
            <a:r>
              <a:rPr lang="en-US" sz="2800" dirty="0" err="1" smtClean="0">
                <a:solidFill>
                  <a:srgbClr val="FFFFFF"/>
                </a:solidFill>
                <a:latin typeface="Times New Roman" panose="02020603050405020304" pitchFamily="18" charset="0"/>
                <a:cs typeface="Times New Roman" panose="02020603050405020304" pitchFamily="18" charset="0"/>
              </a:rPr>
              <a:t>NaOH</a:t>
            </a:r>
            <a:r>
              <a:rPr lang="ru-RU" sz="2800" dirty="0" smtClean="0">
                <a:solidFill>
                  <a:srgbClr val="FFFFFF"/>
                </a:solidFill>
                <a:latin typeface="Times New Roman" panose="02020603050405020304" pitchFamily="18" charset="0"/>
                <a:cs typeface="Times New Roman" panose="02020603050405020304" pitchFamily="18" charset="0"/>
              </a:rPr>
              <a:t> </a:t>
            </a:r>
            <a:r>
              <a:rPr lang="ru-RU" sz="2800" dirty="0">
                <a:solidFill>
                  <a:srgbClr val="FFFFFF"/>
                </a:solidFill>
                <a:latin typeface="Times New Roman" panose="02020603050405020304" pitchFamily="18" charset="0"/>
                <a:cs typeface="Times New Roman" panose="02020603050405020304" pitchFamily="18" charset="0"/>
              </a:rPr>
              <a:t>(гидроксид натрия)=</a:t>
            </a:r>
          </a:p>
        </p:txBody>
      </p:sp>
      <p:sp>
        <p:nvSpPr>
          <p:cNvPr id="4" name="TextBox 3"/>
          <p:cNvSpPr txBox="1"/>
          <p:nvPr/>
        </p:nvSpPr>
        <p:spPr>
          <a:xfrm>
            <a:off x="1187624" y="6165304"/>
            <a:ext cx="6849952" cy="523220"/>
          </a:xfrm>
          <a:prstGeom prst="rect">
            <a:avLst/>
          </a:prstGeom>
          <a:noFill/>
        </p:spPr>
        <p:txBody>
          <a:bodyPr wrap="none" rtlCol="0">
            <a:spAutoFit/>
          </a:bodyPr>
          <a:lstStyle/>
          <a:p>
            <a:r>
              <a:rPr lang="ru-RU" sz="2800" b="1" dirty="0" smtClean="0">
                <a:latin typeface="Comic Sans MS" panose="030F0702030302020204" pitchFamily="66" charset="0"/>
              </a:rPr>
              <a:t>Антоцианы – природные индикаторы</a:t>
            </a:r>
            <a:endParaRPr lang="ru-RU" sz="2800" b="1" dirty="0">
              <a:latin typeface="Comic Sans MS" panose="030F0702030302020204" pitchFamily="66" charset="0"/>
            </a:endParaRPr>
          </a:p>
        </p:txBody>
      </p:sp>
      <p:sp>
        <p:nvSpPr>
          <p:cNvPr id="2" name="TextBox 1"/>
          <p:cNvSpPr txBox="1"/>
          <p:nvPr/>
        </p:nvSpPr>
        <p:spPr>
          <a:xfrm>
            <a:off x="0" y="188640"/>
            <a:ext cx="9179234" cy="461665"/>
          </a:xfrm>
          <a:prstGeom prst="rect">
            <a:avLst/>
          </a:prstGeom>
          <a:noFill/>
        </p:spPr>
        <p:txBody>
          <a:bodyPr wrap="square" rtlCol="0">
            <a:spAutoFit/>
          </a:bodyPr>
          <a:lstStyle/>
          <a:p>
            <a:pPr algn="ctr"/>
            <a:r>
              <a:rPr lang="ru-RU" sz="2400" b="1" dirty="0" smtClean="0">
                <a:latin typeface="Comic Sans MS" panose="030F0702030302020204" pitchFamily="66" charset="0"/>
              </a:rPr>
              <a:t>Опыт 1. Исследование сока ягод чёрной смородины</a:t>
            </a:r>
            <a:endParaRPr lang="ru-RU" sz="2400" b="1" dirty="0">
              <a:latin typeface="Comic Sans MS" panose="030F0702030302020204" pitchFamily="66" charset="0"/>
            </a:endParaRPr>
          </a:p>
        </p:txBody>
      </p:sp>
    </p:spTree>
    <p:extLst>
      <p:ext uri="{BB962C8B-B14F-4D97-AF65-F5344CB8AC3E}">
        <p14:creationId xmlns:p14="http://schemas.microsoft.com/office/powerpoint/2010/main" val="13216601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5884" b="1"/>
          <a:stretch/>
        </p:blipFill>
        <p:spPr bwMode="auto">
          <a:xfrm>
            <a:off x="1187624" y="206477"/>
            <a:ext cx="6772275" cy="6409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26233569"/>
      </p:ext>
    </p:extLst>
  </p:cSld>
  <p:clrMapOvr>
    <a:masterClrMapping/>
  </p:clrMapOvr>
  <p:timing>
    <p:tnLst>
      <p:par>
        <p:cTn id="1" dur="indefinite" restart="never" nodeType="tmRoot"/>
      </p:par>
    </p:tnLst>
  </p:timing>
</p:sld>
</file>

<file path=ppt/theme/theme1.xml><?xml version="1.0" encoding="utf-8"?>
<a:theme xmlns:a="http://schemas.openxmlformats.org/drawingml/2006/main" name="Горизонт">
  <a:themeElements>
    <a:clrScheme name="Горизонт">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Горизонт">
      <a:maj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Горизонт">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96000"/>
                <a:shade val="100000"/>
                <a:alpha val="100000"/>
                <a:satMod val="140000"/>
              </a:schemeClr>
            </a:gs>
            <a:gs pos="31000">
              <a:schemeClr val="phClr">
                <a:tint val="100000"/>
                <a:shade val="90000"/>
                <a:alpha val="100000"/>
              </a:schemeClr>
            </a:gs>
            <a:gs pos="100000">
              <a:schemeClr val="phClr">
                <a:tint val="100000"/>
                <a:shade val="80000"/>
                <a:alpha val="100000"/>
              </a:schemeClr>
            </a:gs>
          </a:gsLst>
          <a:lin ang="5400000" scaled="0"/>
        </a:gradFill>
        <a:gradFill rotWithShape="1">
          <a:gsLst>
            <a:gs pos="0">
              <a:schemeClr val="phClr">
                <a:tint val="96000"/>
                <a:shade val="100000"/>
                <a:alpha val="100000"/>
                <a:satMod val="180000"/>
              </a:schemeClr>
            </a:gs>
            <a:gs pos="41000">
              <a:schemeClr val="phClr">
                <a:tint val="100000"/>
                <a:shade val="100000"/>
                <a:alpha val="100000"/>
                <a:satMod val="150000"/>
              </a:schemeClr>
            </a:gs>
            <a:gs pos="100000">
              <a:schemeClr val="phClr">
                <a:tint val="100000"/>
                <a:shade val="65000"/>
                <a:alpha val="100000"/>
              </a:schemeClr>
            </a:gs>
          </a:gsLst>
          <a:path path="circle">
            <a:fillToRect l="50000" t="80000" r="100000" b="10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Horizon</Template>
  <TotalTime>805</TotalTime>
  <Words>663</Words>
  <Application>Microsoft Office PowerPoint</Application>
  <PresentationFormat>Экран (4:3)</PresentationFormat>
  <Paragraphs>126</Paragraphs>
  <Slides>19</Slides>
  <Notes>7</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Горизонт</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Опыт 2. Использование краснокочанной капусты в качестве индикатора </vt:lpstr>
      <vt:lpstr>Презентация PowerPoint</vt:lpstr>
      <vt:lpstr>    Практическая работа  Получение универсального pH индикатора из краснокочанной капусты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Разноцветные «чудеса» науки</dc:title>
  <dc:creator>Elen</dc:creator>
  <cp:lastModifiedBy>Elen</cp:lastModifiedBy>
  <cp:revision>70</cp:revision>
  <dcterms:created xsi:type="dcterms:W3CDTF">2019-03-28T11:44:14Z</dcterms:created>
  <dcterms:modified xsi:type="dcterms:W3CDTF">2019-08-24T21:17:52Z</dcterms:modified>
</cp:coreProperties>
</file>