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257" r:id="rId3"/>
    <p:sldId id="261" r:id="rId4"/>
    <p:sldId id="274" r:id="rId5"/>
    <p:sldId id="275" r:id="rId6"/>
    <p:sldId id="276" r:id="rId7"/>
    <p:sldId id="280" r:id="rId8"/>
    <p:sldId id="297" r:id="rId9"/>
    <p:sldId id="296" r:id="rId10"/>
    <p:sldId id="279" r:id="rId11"/>
    <p:sldId id="281" r:id="rId12"/>
    <p:sldId id="259" r:id="rId13"/>
    <p:sldId id="285" r:id="rId14"/>
    <p:sldId id="295" r:id="rId15"/>
    <p:sldId id="298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0" r:id="rId24"/>
    <p:sldId id="283" r:id="rId25"/>
    <p:sldId id="310" r:id="rId26"/>
    <p:sldId id="311" r:id="rId27"/>
    <p:sldId id="287" r:id="rId28"/>
    <p:sldId id="290" r:id="rId29"/>
    <p:sldId id="271" r:id="rId30"/>
    <p:sldId id="289" r:id="rId31"/>
    <p:sldId id="288" r:id="rId32"/>
    <p:sldId id="282" r:id="rId33"/>
    <p:sldId id="270" r:id="rId34"/>
    <p:sldId id="309" r:id="rId35"/>
    <p:sldId id="301" r:id="rId36"/>
    <p:sldId id="294" r:id="rId37"/>
    <p:sldId id="299" r:id="rId38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5F7"/>
    <a:srgbClr val="313F51"/>
    <a:srgbClr val="DBE1E9"/>
    <a:srgbClr val="465972"/>
    <a:srgbClr val="CBD4DF"/>
    <a:srgbClr val="546B8A"/>
    <a:srgbClr val="A6B5C9"/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4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74CCB-B234-47AF-9E3D-C263442AC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DC54A-42F1-4EEC-AF20-6543B656C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C7526-87E5-4ABE-9C4A-F6AE74261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243C1-28C7-47E3-AAF6-B6C2DE782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B5BC3-ADC3-4EE7-B437-B161257F4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11D99-592B-45E1-9107-27C341E03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CA936-4E9C-4535-B4A8-7724758B4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1C81-164A-4814-B8FD-C880581A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20B56-3B55-4C6F-A8C9-3195E7313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ADB09-B49A-40C6-807B-FFB9CD747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74499-FEF6-4ACC-8D16-8F6C5AC8F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CC5BA9C-1EAE-4773-8C27-BDB91D166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X:\&#1084;&#1072;&#1084;&#1072;\&#1076;&#1077;&#1090;&#1089;&#1082;&#1080;&#1077;%20&#1087;&#1077;&#1089;&#1085;&#1080;\&#1073;&#1072;&#1088;&#1073;&#1072;&#1088;&#1080;&#1082;&#1080;\&#1041;&#1072;&#1088;&#1073;&#1072;&#1088;&#1080;&#1082;&#1080;_-_&#1044;&#1088;&#1091;&#1078;&#1073;&#1072;_&#1101;&#1090;&#1086;_&#1085;&#1077;_&#1088;&#1072;&#1073;&#1086;&#1090;&#1072;_(mp3ostrov.com)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5;&#1083;&#1077;&#1085;&#1072;\Desktop\&#1055;&#1088;&#1077;&#1083;&#1086;&#1084;&#1083;&#1077;&#1085;&#1080;&#1077;%20&#1089;&#1074;&#1077;&#1090;&#1072;%20-%20&#1084;&#1086;&#1081;%20&#1091;&#1088;&#1086;&#1082;\&#1087;.%2033%20&#1055;&#1088;&#1077;&#1083;&#1086;&#1084;&#1083;&#1077;&#1085;&#1080;&#1077;%20&#1089;&#1074;&#1077;&#1090;&#1072;%20-%20&#1042;&#1086;&#1076;&#1072;.avi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5;&#1083;&#1077;&#1085;&#1072;\Desktop\&#1055;&#1088;&#1077;&#1083;&#1086;&#1084;&#1083;&#1077;&#1085;&#1080;&#1077;%20&#1089;&#1074;&#1077;&#1090;&#1072;%20-%20&#1084;&#1086;&#1081;%20&#1091;&#1088;&#1086;&#1082;\&#1087;.%2033%20&#1055;&#1088;&#1077;&#1083;&#1086;&#1084;&#1083;&#1077;&#1085;&#1080;&#1077;%20&#1089;&#1074;&#1077;&#1090;&#1072;%20-%20&#1051;&#1086;&#1078;&#1082;&#1072;%20&#1074;%20&#1089;&#1090;&#1072;&#1082;&#1072;&#1085;&#1077;.avi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214422"/>
            <a:ext cx="6400800" cy="1538286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Урок физики: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«Преломление  света»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4429132"/>
            <a:ext cx="60722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физики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ГКОУ  «Пензенская школа-интернат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глухих и слабослышащих детей»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Никитина Елена Викторовна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429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Чем объясняется 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преломление света?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571744"/>
            <a:ext cx="82153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Преломление света объясняется изменением скорости распространения света при его переходе из одной среды в другую.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857232"/>
            <a:ext cx="87154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Скорость света в различных средах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6634045"/>
              </p:ext>
            </p:extLst>
          </p:nvPr>
        </p:nvGraphicFramePr>
        <p:xfrm>
          <a:off x="428596" y="2214554"/>
          <a:ext cx="8429685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124"/>
                <a:gridCol w="2088232"/>
                <a:gridCol w="216024"/>
                <a:gridCol w="2736304"/>
                <a:gridCol w="1766001"/>
              </a:tblGrid>
              <a:tr h="73370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Среда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r>
                        <a:rPr lang="ru-RU" sz="2400" i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ru-RU" sz="2400" i="1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u-RU" sz="2400" b="0" i="1" baseline="0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24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Среда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r>
                        <a:rPr lang="ru-RU" sz="2400" i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ru-RU" sz="2400" i="1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u-RU" sz="2400" b="0" i="1" baseline="0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2400" b="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909634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Воздух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Лед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Вода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Стекло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299 704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228 782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225 341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199 803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Кедровое масло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Кварц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Рубин</a:t>
                      </a:r>
                    </a:p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Алмаз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197 174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194 613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170 386</a:t>
                      </a: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123 845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428604"/>
            <a:ext cx="85011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Попадая в среду, оптически более плотную, луч света отклоняется от своего первоначального направления в сторону перпендикуляра.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604" y="2000240"/>
            <a:ext cx="5877690" cy="45152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0166" y="357187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воздух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414338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5572140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Calibri" pitchFamily="34" charset="0"/>
              </a:rPr>
              <a:t> </a:t>
            </a:r>
            <a:r>
              <a:rPr lang="el-GR" sz="2800" i="1" dirty="0" smtClean="0">
                <a:latin typeface="Calibri" pitchFamily="34" charset="0"/>
              </a:rPr>
              <a:t>α</a:t>
            </a:r>
            <a:r>
              <a:rPr lang="en-US" sz="2800" i="1" dirty="0" smtClean="0">
                <a:latin typeface="Calibri" pitchFamily="34" charset="0"/>
              </a:rPr>
              <a:t>  &gt;  </a:t>
            </a:r>
            <a:r>
              <a:rPr lang="el-GR" sz="4800" i="1" dirty="0" smtClean="0">
                <a:latin typeface="Calibri" pitchFamily="34" charset="0"/>
              </a:rPr>
              <a:t>ᵦ</a:t>
            </a:r>
            <a:r>
              <a:rPr lang="ru-RU" sz="2800" i="1" dirty="0" smtClean="0">
                <a:latin typeface="Calibri" pitchFamily="34" charset="0"/>
              </a:rPr>
              <a:t> </a:t>
            </a:r>
            <a:endParaRPr lang="ru-RU" sz="28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00042"/>
            <a:ext cx="82537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Попадая в среду, оптически менее плотную, луч света отклоняется от своего первоначального направления в сторону от перпендикуляра.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8416" y="2142587"/>
            <a:ext cx="6143970" cy="4303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0166" y="578645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i="1" dirty="0" smtClean="0">
                <a:latin typeface="Calibri" pitchFamily="34" charset="0"/>
              </a:rPr>
              <a:t>α</a:t>
            </a:r>
            <a:r>
              <a:rPr lang="en-US" sz="2800" i="1" dirty="0" smtClean="0">
                <a:latin typeface="Calibri" pitchFamily="34" charset="0"/>
              </a:rPr>
              <a:t>  &lt;  </a:t>
            </a:r>
            <a:r>
              <a:rPr lang="el-GR" sz="4000" i="1" dirty="0" smtClean="0">
                <a:latin typeface="Calibri" pitchFamily="34" charset="0"/>
              </a:rPr>
              <a:t>ᵦ</a:t>
            </a:r>
            <a:r>
              <a:rPr lang="ru-RU" sz="4000" i="1" dirty="0" smtClean="0">
                <a:latin typeface="Calibri" pitchFamily="34" charset="0"/>
              </a:rPr>
              <a:t> </a:t>
            </a:r>
            <a:endParaRPr lang="ru-RU" sz="40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857232"/>
            <a:ext cx="771530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Среда  в  которой  скорость света  меньше,  называется оптически  более  плотной.  Среда  в  которой  скорость света  больше,  называется оптически  менее  плотной.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37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18908">
            <a:off x="1119934" y="3395659"/>
            <a:ext cx="2735262" cy="1296987"/>
          </a:xfrm>
          <a:prstGeom prst="rect">
            <a:avLst/>
          </a:prstGeom>
          <a:noFill/>
        </p:spPr>
      </p:pic>
      <p:pic>
        <p:nvPicPr>
          <p:cNvPr id="3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0060" flipH="1">
            <a:off x="5399434" y="3388504"/>
            <a:ext cx="2979911" cy="12969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357166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Электронная физкультминутка</a:t>
            </a:r>
          </a:p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глаз</a:t>
            </a:r>
            <a:endParaRPr lang="ru-RU" sz="60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3071802" y="6500834"/>
            <a:ext cx="3071834" cy="3571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/>
        </p:nvCxnSpPr>
        <p:spPr>
          <a:xfrm>
            <a:off x="642910" y="642918"/>
            <a:ext cx="8143932" cy="4857784"/>
          </a:xfrm>
          <a:prstGeom prst="bentConnector3">
            <a:avLst>
              <a:gd name="adj1" fmla="val 50000"/>
            </a:avLst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Стрелка вправо 9"/>
          <p:cNvSpPr/>
          <p:nvPr/>
        </p:nvSpPr>
        <p:spPr>
          <a:xfrm>
            <a:off x="785786" y="21429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4786314" y="57148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857752" y="521495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Барбарики_-_Дружба_это_не_работа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44983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-0.00781 0.65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39948 -4.81481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лнце 1"/>
          <p:cNvSpPr/>
          <p:nvPr/>
        </p:nvSpPr>
        <p:spPr>
          <a:xfrm>
            <a:off x="571472" y="357166"/>
            <a:ext cx="928694" cy="928694"/>
          </a:xfrm>
          <a:prstGeom prst="sun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4282 C -0.00694 0.03634 0.079 -0.05024 0.18473 -0.05024 L 0.62796 -0.05024 C 0.73369 -0.05024 0.81997 0.03634 0.81997 0.14282 L 0.81997 0.58287 C 0.81997 0.68981 0.73369 0.78009 0.62796 0.78009 L 0.18473 0.78009 C 0.079 0.78009 -0.00694 0.68981 -0.00694 0.58287 Z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04445 L 0.77361 0.036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837 0.03379 L 0.79636 0.737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53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53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35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636 0.73726 L -0.01475 0.737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53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53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53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64" presetClass="path" presetSubtype="0" accel="50000" decel="5000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7382 L -0.01476 0.0444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" presetID="53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80" presetID="53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53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500"/>
                            </p:stCondLst>
                            <p:childTnLst>
                              <p:par>
                                <p:cTn id="92" presetID="1" presetClass="exit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95" presetID="53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1" presetID="59" presetClass="path" presetSubtype="0" accel="50000" decel="5000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7569 C -0.00694 0.21203 0.07917 0.08634 0.18421 0.08634 C 0.29254 0.08634 0.37882 0.21203 0.37882 0.37569 C 0.37882 0.53958 0.46494 0.66551 0.57344 0.66551 C 0.67848 0.66551 0.76476 0.53958 0.76476 0.37569 " pathEditMode="relative" rAng="0" ptsTypes="fffff">
                                      <p:cBhvr>
                                        <p:cTn id="10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4" presetID="53" presetClass="entr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53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6" presetID="53" presetClass="entr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2" presetID="39" presetClass="path" presetSubtype="0" accel="50000" decel="5000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5416 C -0.00694 0.46365 0.07917 0.54838 0.18421 0.54838 C 0.29237 0.54838 0.379 0.46365 0.379 0.35416 C 0.379 0.24398 0.46511 0.15972 0.57327 0.15972 C 0.6783 0.15972 0.76494 0.24398 0.76494 0.35416 " pathEditMode="relative" rAng="0" ptsTypes="fffff">
                                      <p:cBhvr>
                                        <p:cTn id="1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1500"/>
                            </p:stCondLst>
                            <p:childTnLst>
                              <p:par>
                                <p:cTn id="125" presetID="53" presetClass="entr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1" presetID="53" presetClass="entr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7" presetID="53" presetClass="entr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3" presetID="6" presetClass="exit" presetSubtype="16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animBg="1"/>
      <p:bldP spid="2" grpId="17" animBg="1"/>
      <p:bldP spid="2" grpId="18" animBg="1"/>
      <p:bldP spid="2" grpId="19" animBg="1"/>
      <p:bldP spid="2" grpId="20" animBg="1"/>
      <p:bldP spid="2" grpId="21" animBg="1"/>
      <p:bldP spid="2" grpId="22" animBg="1"/>
      <p:bldP spid="2" grpId="23" animBg="1"/>
      <p:bldP spid="2" grpId="24" animBg="1"/>
      <p:bldP spid="2" grpId="25" animBg="1"/>
      <p:bldP spid="2" grpId="26" animBg="1"/>
      <p:bldP spid="2" grpId="27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лыбающееся лицо 5"/>
          <p:cNvSpPr/>
          <p:nvPr/>
        </p:nvSpPr>
        <p:spPr>
          <a:xfrm>
            <a:off x="1142976" y="785794"/>
            <a:ext cx="6643734" cy="535785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14488"/>
            <a:ext cx="2214578" cy="1771662"/>
          </a:xfrm>
          <a:prstGeom prst="rect">
            <a:avLst/>
          </a:prstGeom>
          <a:noFill/>
        </p:spPr>
      </p:pic>
      <p:pic>
        <p:nvPicPr>
          <p:cNvPr id="4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071670" y="1785926"/>
            <a:ext cx="2343166" cy="1701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5715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7000892" y="2214554"/>
            <a:ext cx="431800" cy="431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34 0.09305 L -0.57275 0.093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5833 -0.25185 -0.03941 -0.10139 -0.03941 0.08403 C -0.03941 0.26921 -0.15833 0.42014 -0.30347 0.42014 C -0.44844 0.42014 -0.56649 0.26921 -0.56649 0.08403 C -0.56649 -0.10139 -0.44844 -0.25185 -0.30347 -0.25185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6545 -0.25185 -0.05226 -0.09676 -0.05226 0.09421 C -0.05226 0.28518 -0.16545 0.4412 -0.30347 0.4412 C -0.44167 0.4412 -0.554 0.28518 -0.554 0.09421 C -0.554 -0.09676 -0.44167 -0.25185 -0.30347 -0.25185 Z " pathEditMode="relative" rAng="0" ptsTypes="fffff">
                                      <p:cBhvr>
                                        <p:cTn id="18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85 C -0.16285 -0.25185 -0.04809 -0.09931 -0.04809 0.08842 C -0.04809 0.27592 -0.16285 0.42893 -0.30348 0.42893 C -0.44393 0.42893 -0.55816 0.27592 -0.55816 0.08842 C -0.55816 -0.09931 -0.44393 -0.25185 -0.30348 -0.25185 Z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  <p:bldP spid="16387" grpId="2" animBg="1"/>
      <p:bldP spid="16387" grpId="3" animBg="1"/>
      <p:bldP spid="16387" grpId="4" animBg="1"/>
      <p:bldP spid="16387" grpId="5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857232"/>
            <a:ext cx="792961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Эпиграф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Считай несчастным тот день или тот час, в который ты не усвоил ничего нового и ничего не прибавил к своему образованию. </a:t>
            </a:r>
          </a:p>
          <a:p>
            <a:pPr algn="ctr"/>
            <a:r>
              <a:rPr lang="ru-RU" sz="100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Я.  А.  Коменский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мама\Мои рисунки\глаза\d4af2b78ce764594e412c483ee0ae97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42873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785786" y="214290"/>
            <a:ext cx="7429552" cy="621510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мама\Мои рисунки\глаза\161_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85926"/>
            <a:ext cx="3063258" cy="1595447"/>
          </a:xfrm>
          <a:prstGeom prst="roundRect">
            <a:avLst/>
          </a:prstGeom>
          <a:noFill/>
        </p:spPr>
      </p:pic>
      <p:pic>
        <p:nvPicPr>
          <p:cNvPr id="3" name="Picture 2" descr="C:\мама\Мои рисунки\глаза\161_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357290" y="1643050"/>
            <a:ext cx="2857520" cy="1679418"/>
          </a:xfrm>
          <a:prstGeom prst="round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магнитный диск 2"/>
          <p:cNvSpPr/>
          <p:nvPr/>
        </p:nvSpPr>
        <p:spPr>
          <a:xfrm>
            <a:off x="1214414" y="4929198"/>
            <a:ext cx="1928826" cy="1428736"/>
          </a:xfrm>
          <a:prstGeom prst="flowChartMagneticDisk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X:\мама\Мои рисунки\люди и профессии анимации\1ven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3040512"/>
            <a:ext cx="2928958" cy="281737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3857620" y="714356"/>
            <a:ext cx="4929222" cy="3214710"/>
          </a:xfrm>
          <a:prstGeom prst="cloudCallout">
            <a:avLst>
              <a:gd name="adj1" fmla="val -59097"/>
              <a:gd name="adj2" fmla="val 35519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</a:rPr>
              <a:t>Берегите зрение!</a:t>
            </a:r>
            <a:endParaRPr lang="ru-RU" sz="6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pic>
        <p:nvPicPr>
          <p:cNvPr id="3" name="Рисунок 2" descr="Аристотель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13660" cy="3337560"/>
          </a:xfrm>
          <a:prstGeom prst="rect">
            <a:avLst/>
          </a:prstGeom>
        </p:spPr>
      </p:pic>
      <p:pic>
        <p:nvPicPr>
          <p:cNvPr id="4" name="Рисунок 3" descr="Декарт Рене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3286124"/>
            <a:ext cx="2678908" cy="3571876"/>
          </a:xfrm>
          <a:prstGeom prst="rect">
            <a:avLst/>
          </a:prstGeom>
        </p:spPr>
      </p:pic>
      <p:pic>
        <p:nvPicPr>
          <p:cNvPr id="5" name="Рисунок 4" descr="Птолемей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0"/>
            <a:ext cx="2769988" cy="3357562"/>
          </a:xfrm>
          <a:prstGeom prst="rect">
            <a:avLst/>
          </a:prstGeom>
        </p:spPr>
      </p:pic>
      <p:pic>
        <p:nvPicPr>
          <p:cNvPr id="6" name="Рисунок 5" descr="Ферма Пьер-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32" y="3357563"/>
            <a:ext cx="2571768" cy="3500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428604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Историческая  справка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428736"/>
            <a:ext cx="83198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Древнегреческие  ученые Аристотель, Птолемей доказали, что при переходе из менее плотной среды в более плотную световой луч отклоняется от вертикали к поверхности раздела двух сред на меньший угол, чем падающий. В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веке Рене Декарту удалось установить закон преломления. Лишь в 1662 году появилось строгое доказательство закона преломления, принадлежащее Пьеру Ферми.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п. 33 Преломление света - Вода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500042"/>
            <a:ext cx="7143800" cy="5841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п. 33 Преломление света - Ложка в стакане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571480"/>
            <a:ext cx="7143800" cy="5841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357166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Преломление и отражение света в каплях воды порождает радугу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тоня\Desktop\презентация\TakakkawFalls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62" y="1714488"/>
            <a:ext cx="7358114" cy="490139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pic>
        <p:nvPicPr>
          <p:cNvPr id="3" name="Picture 4" descr="1019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3276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ИЗИКА\8 КЛАСС\зеркало пруда\DSCF0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210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700808"/>
            <a:ext cx="7735537" cy="48237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600" y="364014"/>
            <a:ext cx="77355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Закон  отражения  света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pic>
        <p:nvPicPr>
          <p:cNvPr id="3" name="Рисунок 2" descr="1268719783_podborka_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" y="285728"/>
            <a:ext cx="8890000" cy="635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15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pic>
        <p:nvPicPr>
          <p:cNvPr id="3" name="Рисунок 2" descr="preloml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93001"/>
            <a:ext cx="8572560" cy="647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052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260648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Продолжите  фразу: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285860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Явление, при котором луч меняет своё направление, называется …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571744"/>
            <a:ext cx="8643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3200" dirty="0" smtClean="0">
                <a:latin typeface="Calibri" pitchFamily="34" charset="0"/>
              </a:rPr>
              <a:t>2.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Преломление света происходит из-за . . . на границе раздела двух сред.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929066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libri" pitchFamily="34" charset="0"/>
              </a:rPr>
              <a:t>3.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воде скорость света . . . , чем в воздухе.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857760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libri" pitchFamily="34" charset="0"/>
              </a:rPr>
              <a:t>4.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Среда, в которой скорость распространения меньше, называется . . 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02331"/>
            <a:ext cx="7500990" cy="5557893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95536" y="263559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Какая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среда оптически более плотная?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Цель  урока: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323186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163" indent="-538163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Дать определение преломления света</a:t>
            </a:r>
            <a:r>
              <a:rPr lang="ru-RU" sz="4000" i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2571744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Рассмотреть чем объясняется преломление света.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857628"/>
            <a:ext cx="8678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163" indent="-538163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Рассмотреть от чего зависит угол преломления.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286388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Экспериментальное  подтверждение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857232"/>
            <a:ext cx="76438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Домашнее  задание:</a:t>
            </a:r>
          </a:p>
          <a:p>
            <a:pPr>
              <a:lnSpc>
                <a:spcPct val="150000"/>
              </a:lnSpc>
            </a:pPr>
            <a:endParaRPr lang="ru-RU" sz="4400" b="1" dirty="0" smtClean="0">
              <a:latin typeface="Monotype Corsiva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§ 33 стр.86;  </a:t>
            </a: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Опыт с монетой.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571480"/>
            <a:ext cx="864399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Физик  видит то, что видят все: предметы  и  явления.  Он  также как  и все  восхищается  красотой и величием мира, но за этой всем доступной  красотой  ему открывается  еще  одна  красота закономерностей  в  бесконечном разнообразии  вещей  и  событий.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WordArt 16"/>
          <p:cNvSpPr>
            <a:spLocks noChangeArrowheads="1" noChangeShapeType="1" noTextEdit="1"/>
          </p:cNvSpPr>
          <p:nvPr/>
        </p:nvSpPr>
        <p:spPr bwMode="auto">
          <a:xfrm>
            <a:off x="3779912" y="1484784"/>
            <a:ext cx="5041726" cy="2809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285992"/>
            <a:ext cx="80724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400" b="1" i="1" dirty="0" smtClean="0">
                <a:latin typeface="Times New Roman" pitchFamily="18" charset="0"/>
                <a:cs typeface="Times New Roman" pitchFamily="18" charset="0"/>
              </a:rPr>
              <a:t>Спасибо  за  урок.</a:t>
            </a:r>
            <a:endParaRPr lang="ru-RU" sz="7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ерископ -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928934"/>
            <a:ext cx="2214578" cy="3727873"/>
          </a:xfrm>
          <a:prstGeom prst="rect">
            <a:avLst/>
          </a:prstGeom>
        </p:spPr>
      </p:pic>
      <p:pic>
        <p:nvPicPr>
          <p:cNvPr id="6" name="Рисунок 5" descr="Перископ -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2285992"/>
            <a:ext cx="3213407" cy="4286685"/>
          </a:xfrm>
          <a:prstGeom prst="rect">
            <a:avLst/>
          </a:prstGeom>
        </p:spPr>
      </p:pic>
      <p:pic>
        <p:nvPicPr>
          <p:cNvPr id="7" name="Рисунок 6" descr="Перископ -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3705" y="238902"/>
            <a:ext cx="3191846" cy="2395530"/>
          </a:xfrm>
          <a:prstGeom prst="rect">
            <a:avLst/>
          </a:prstGeom>
        </p:spPr>
      </p:pic>
      <p:pic>
        <p:nvPicPr>
          <p:cNvPr id="8" name="Рисунок 7" descr="Действие перископа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9550" y="1510699"/>
            <a:ext cx="2071702" cy="38030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404664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Перископ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лн. зайчик -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14290"/>
            <a:ext cx="4191008" cy="3143256"/>
          </a:xfrm>
          <a:prstGeom prst="rect">
            <a:avLst/>
          </a:prstGeom>
        </p:spPr>
      </p:pic>
      <p:pic>
        <p:nvPicPr>
          <p:cNvPr id="4" name="Рисунок 3" descr="Солн. зайчик -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816698"/>
            <a:ext cx="3857652" cy="3041302"/>
          </a:xfrm>
          <a:prstGeom prst="rect">
            <a:avLst/>
          </a:prstGeom>
        </p:spPr>
      </p:pic>
      <p:pic>
        <p:nvPicPr>
          <p:cNvPr id="5" name="Рисунок 4" descr="Солн. зайчик -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91054" y="1988840"/>
            <a:ext cx="3142512" cy="47387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8024" y="214290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82775" indent="-1882775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Солнечный                 зайчик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1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4" descr="akv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878" y="1413296"/>
            <a:ext cx="8001056" cy="506929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8640" y="47667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Преломление  света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Цель  урока:</a:t>
            </a:r>
            <a:r>
              <a:rPr lang="ru-RU" sz="4400" b="1" dirty="0" smtClean="0">
                <a:latin typeface="Monotype Corsiva" pitchFamily="66" charset="0"/>
              </a:rPr>
              <a:t> </a:t>
            </a:r>
            <a:endParaRPr lang="ru-RU" sz="44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323186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163" indent="-538163">
              <a:buAutoNum type="arabicPeriod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Дать определение преломления света.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596" y="2571744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/>
            <a:r>
              <a:rPr lang="ru-RU" sz="4000" i="1" dirty="0" smtClean="0">
                <a:latin typeface="Calibri" pitchFamily="34" charset="0"/>
                <a:cs typeface="Calibri" pitchFamily="34" charset="0"/>
              </a:rPr>
              <a:t>2.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Рассмотреть чем объясняется преломление света.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857628"/>
            <a:ext cx="8678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163" indent="-538163"/>
            <a:r>
              <a:rPr lang="ru-RU" sz="4000" i="1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. Рассмотреть от чего зависит угол преломления</a:t>
            </a:r>
            <a:r>
              <a:rPr lang="ru-RU" sz="40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40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286388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Calibri" pitchFamily="34" charset="0"/>
              </a:rPr>
              <a:t>4. </a:t>
            </a:r>
            <a:r>
              <a:rPr lang="ru-RU" sz="3900" i="1" dirty="0" smtClean="0">
                <a:latin typeface="Times New Roman" pitchFamily="18" charset="0"/>
                <a:cs typeface="Times New Roman" pitchFamily="18" charset="0"/>
              </a:rPr>
              <a:t>Экспериментальное  подтверждение</a:t>
            </a:r>
            <a:endParaRPr lang="ru-RU" sz="39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kv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496944" cy="607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915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777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BE1E9"/>
                  </a:gs>
                  <a:gs pos="100000">
                    <a:srgbClr val="465972"/>
                  </a:gs>
                </a:gsLst>
                <a:lin ang="5400000" scaled="1"/>
              </a:gra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429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Что называется 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                преломлением света?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500306"/>
            <a:ext cx="82153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Изменение направления распространения света при его прохождении через границу раздела двух сред называется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преломлением света.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35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a753115c2bbbedf20f3e6f05e96acd98c46aa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</TotalTime>
  <Words>465</Words>
  <Application>Microsoft Office PowerPoint</Application>
  <PresentationFormat>Экран (4:3)</PresentationFormat>
  <Paragraphs>79</Paragraphs>
  <Slides>37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162</cp:revision>
  <dcterms:created xsi:type="dcterms:W3CDTF">2008-03-26T06:54:39Z</dcterms:created>
  <dcterms:modified xsi:type="dcterms:W3CDTF">2019-08-13T07:57:43Z</dcterms:modified>
</cp:coreProperties>
</file>