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4" r:id="rId2"/>
    <p:sldId id="266" r:id="rId3"/>
    <p:sldId id="257" r:id="rId4"/>
    <p:sldId id="265" r:id="rId5"/>
    <p:sldId id="268" r:id="rId6"/>
    <p:sldId id="276" r:id="rId7"/>
    <p:sldId id="277" r:id="rId8"/>
    <p:sldId id="256" r:id="rId9"/>
    <p:sldId id="274" r:id="rId10"/>
    <p:sldId id="275" r:id="rId11"/>
    <p:sldId id="278" r:id="rId12"/>
    <p:sldId id="279" r:id="rId13"/>
    <p:sldId id="285" r:id="rId14"/>
    <p:sldId id="280" r:id="rId15"/>
    <p:sldId id="282" r:id="rId16"/>
    <p:sldId id="286" r:id="rId17"/>
    <p:sldId id="287" r:id="rId18"/>
    <p:sldId id="283" r:id="rId19"/>
    <p:sldId id="284" r:id="rId20"/>
    <p:sldId id="290" r:id="rId21"/>
    <p:sldId id="281" r:id="rId22"/>
    <p:sldId id="289" r:id="rId23"/>
    <p:sldId id="288" r:id="rId24"/>
    <p:sldId id="269" r:id="rId25"/>
    <p:sldId id="270" r:id="rId26"/>
    <p:sldId id="259" r:id="rId27"/>
    <p:sldId id="260" r:id="rId28"/>
    <p:sldId id="261" r:id="rId29"/>
    <p:sldId id="262" r:id="rId30"/>
    <p:sldId id="263" r:id="rId31"/>
    <p:sldId id="271" r:id="rId32"/>
    <p:sldId id="272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68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93553-7C6D-4885-8CF4-80CA9F5ACEC4}" type="datetimeFigureOut">
              <a:rPr lang="ru-RU" smtClean="0"/>
              <a:t>20.03.2019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E5D80-7AE3-427B-BA58-E7605FD34D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092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93553-7C6D-4885-8CF4-80CA9F5ACEC4}" type="datetimeFigureOut">
              <a:rPr lang="ru-RU" smtClean="0"/>
              <a:t>20.03.2019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E5D80-7AE3-427B-BA58-E7605FD34D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185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93553-7C6D-4885-8CF4-80CA9F5ACEC4}" type="datetimeFigureOut">
              <a:rPr lang="ru-RU" smtClean="0"/>
              <a:t>20.03.2019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E5D80-7AE3-427B-BA58-E7605FD34D0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3747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93553-7C6D-4885-8CF4-80CA9F5ACEC4}" type="datetimeFigureOut">
              <a:rPr lang="ru-RU" smtClean="0"/>
              <a:t>20.03.2019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E5D80-7AE3-427B-BA58-E7605FD34D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62468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93553-7C6D-4885-8CF4-80CA9F5ACEC4}" type="datetimeFigureOut">
              <a:rPr lang="ru-RU" smtClean="0"/>
              <a:t>20.03.2019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E5D80-7AE3-427B-BA58-E7605FD34D0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57280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93553-7C6D-4885-8CF4-80CA9F5ACEC4}" type="datetimeFigureOut">
              <a:rPr lang="ru-RU" smtClean="0"/>
              <a:t>20.03.2019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E5D80-7AE3-427B-BA58-E7605FD34D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18153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93553-7C6D-4885-8CF4-80CA9F5ACEC4}" type="datetimeFigureOut">
              <a:rPr lang="ru-RU" smtClean="0"/>
              <a:t>20.03.2019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E5D80-7AE3-427B-BA58-E7605FD34D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58556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93553-7C6D-4885-8CF4-80CA9F5ACEC4}" type="datetimeFigureOut">
              <a:rPr lang="ru-RU" smtClean="0"/>
              <a:t>20.03.2019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E5D80-7AE3-427B-BA58-E7605FD34D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4504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93553-7C6D-4885-8CF4-80CA9F5ACEC4}" type="datetimeFigureOut">
              <a:rPr lang="ru-RU" smtClean="0"/>
              <a:t>20.03.2019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E5D80-7AE3-427B-BA58-E7605FD34D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402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93553-7C6D-4885-8CF4-80CA9F5ACEC4}" type="datetimeFigureOut">
              <a:rPr lang="ru-RU" smtClean="0"/>
              <a:t>20.03.2019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E5D80-7AE3-427B-BA58-E7605FD34D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789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93553-7C6D-4885-8CF4-80CA9F5ACEC4}" type="datetimeFigureOut">
              <a:rPr lang="ru-RU" smtClean="0"/>
              <a:t>20.03.2019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E5D80-7AE3-427B-BA58-E7605FD34D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8107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93553-7C6D-4885-8CF4-80CA9F5ACEC4}" type="datetimeFigureOut">
              <a:rPr lang="ru-RU" smtClean="0"/>
              <a:t>20.03.2019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E5D80-7AE3-427B-BA58-E7605FD34D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4877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93553-7C6D-4885-8CF4-80CA9F5ACEC4}" type="datetimeFigureOut">
              <a:rPr lang="ru-RU" smtClean="0"/>
              <a:t>20.03.2019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E5D80-7AE3-427B-BA58-E7605FD34D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2352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93553-7C6D-4885-8CF4-80CA9F5ACEC4}" type="datetimeFigureOut">
              <a:rPr lang="ru-RU" smtClean="0"/>
              <a:t>20.03.2019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E5D80-7AE3-427B-BA58-E7605FD34D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3614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93553-7C6D-4885-8CF4-80CA9F5ACEC4}" type="datetimeFigureOut">
              <a:rPr lang="ru-RU" smtClean="0"/>
              <a:t>20.03.2019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E5D80-7AE3-427B-BA58-E7605FD34D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0377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93553-7C6D-4885-8CF4-80CA9F5ACEC4}" type="datetimeFigureOut">
              <a:rPr lang="ru-RU" smtClean="0"/>
              <a:t>20.03.2019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E5D80-7AE3-427B-BA58-E7605FD34D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8672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93553-7C6D-4885-8CF4-80CA9F5ACEC4}" type="datetimeFigureOut">
              <a:rPr lang="ru-RU" smtClean="0"/>
              <a:t>20.03.2019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09E5D80-7AE3-427B-BA58-E7605FD34D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8750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Урок русского языка </a:t>
            </a:r>
            <a:br>
              <a:rPr lang="ru-RU" dirty="0" smtClean="0"/>
            </a:br>
            <a:r>
              <a:rPr lang="ru-RU" dirty="0" smtClean="0"/>
              <a:t>3 класс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Двадцат</a:t>
            </a:r>
            <a:r>
              <a:rPr lang="ru-RU" sz="6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ое</a:t>
            </a:r>
            <a:r>
              <a:rPr lang="ru-RU" sz="6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марта.</a:t>
            </a:r>
          </a:p>
          <a:p>
            <a:pPr marL="0" indent="0" algn="ctr">
              <a:buNone/>
            </a:pPr>
            <a:r>
              <a:rPr lang="ru-RU" sz="6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</a:t>
            </a:r>
            <a:r>
              <a:rPr lang="ru-RU" sz="6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</a:t>
            </a:r>
            <a:r>
              <a:rPr lang="ru-RU" sz="6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ная р</a:t>
            </a:r>
            <a:r>
              <a:rPr lang="ru-RU" sz="6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6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бота.</a:t>
            </a:r>
            <a:endParaRPr lang="ru-RU" sz="60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39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Имя прилагательное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Обозначает признак предмета 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Отвечает на вопросы </a:t>
            </a:r>
          </a:p>
          <a:p>
            <a:pPr marL="0" indent="0">
              <a:buNone/>
            </a:pPr>
            <a:r>
              <a:rPr lang="ru-RU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какой?( 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р)</a:t>
            </a:r>
          </a:p>
          <a:p>
            <a:pPr marL="0" indent="0">
              <a:buNone/>
            </a:pP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какая? (ж. р.)</a:t>
            </a:r>
          </a:p>
          <a:p>
            <a:pPr marL="0" indent="0">
              <a:buNone/>
            </a:pP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какое? (ср. р.)</a:t>
            </a:r>
          </a:p>
          <a:p>
            <a:pPr marL="0" indent="0">
              <a:buNone/>
            </a:pP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какие? (мн. ч.)</a:t>
            </a:r>
          </a:p>
          <a:p>
            <a:pPr lvl="0">
              <a:buClr>
                <a:srgbClr val="90C226"/>
              </a:buClr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Связано с именем существительным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448550" y="0"/>
            <a:ext cx="4743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866" y="89248"/>
            <a:ext cx="2487384" cy="184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97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8332" y="0"/>
            <a:ext cx="2487384" cy="18411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Имя прилагательное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33015"/>
            <a:ext cx="8596668" cy="4608347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(какое?)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 (какой?)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Весна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(какая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?)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Капель (какая?)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Облако (какое?)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Ручей (какой?)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Быстрый, белое, яркое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подтаявший, ранняя, звонкий, частая, тёплая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кружевное, лучистое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высокое,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белый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весеннее, рыхлый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звонкая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925386" y="682388"/>
            <a:ext cx="4743450" cy="5636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9883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Имя прилагательное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Солнце (какое?)      яркое, лучистое, весеннее</a:t>
            </a:r>
          </a:p>
          <a:p>
            <a:r>
              <a:rPr lang="ru-RU" sz="2800" dirty="0">
                <a:solidFill>
                  <a:schemeClr val="tx1"/>
                </a:solidFill>
              </a:rPr>
              <a:t>Снег (какой?)    белый, рыхлый, подтаявший</a:t>
            </a:r>
          </a:p>
          <a:p>
            <a:r>
              <a:rPr lang="ru-RU" sz="2800" dirty="0">
                <a:solidFill>
                  <a:schemeClr val="tx1"/>
                </a:solidFill>
              </a:rPr>
              <a:t>Весна (какая?) ранняя, тёплая, 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Капель </a:t>
            </a:r>
            <a:r>
              <a:rPr lang="ru-RU" sz="2800" dirty="0">
                <a:solidFill>
                  <a:schemeClr val="tx1"/>
                </a:solidFill>
              </a:rPr>
              <a:t>(какая?) звонкая, частая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Облако </a:t>
            </a:r>
            <a:r>
              <a:rPr lang="ru-RU" sz="2800" dirty="0">
                <a:solidFill>
                  <a:schemeClr val="tx1"/>
                </a:solidFill>
              </a:rPr>
              <a:t>(какое?) высокое, белое, кружевное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Ручей (какой?) звонкий, быстрый</a:t>
            </a:r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448550" y="0"/>
            <a:ext cx="4743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866" y="89248"/>
            <a:ext cx="2487384" cy="184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23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609601"/>
            <a:ext cx="8596668" cy="5431762"/>
          </a:xfrm>
        </p:spPr>
        <p:txBody>
          <a:bodyPr/>
          <a:lstStyle/>
          <a:p>
            <a:r>
              <a:rPr lang="ru-RU" sz="2800" dirty="0"/>
              <a:t>Т</a:t>
            </a:r>
            <a:r>
              <a:rPr lang="ru-RU" sz="2800" dirty="0" smtClean="0"/>
              <a:t>русливый, серый …</a:t>
            </a:r>
          </a:p>
          <a:p>
            <a:pPr marL="0" indent="0">
              <a:buNone/>
            </a:pPr>
            <a:endParaRPr lang="ru-RU" sz="2800" dirty="0" smtClean="0"/>
          </a:p>
          <a:p>
            <a:r>
              <a:rPr lang="ru-RU" sz="2800" dirty="0"/>
              <a:t>С</a:t>
            </a:r>
            <a:r>
              <a:rPr lang="ru-RU" sz="2800" dirty="0" smtClean="0"/>
              <a:t>ерый, злой, хищный, голодный …</a:t>
            </a:r>
          </a:p>
          <a:p>
            <a:pPr marL="0" indent="0">
              <a:buNone/>
            </a:pPr>
            <a:endParaRPr lang="ru-RU" sz="2800" dirty="0" smtClean="0"/>
          </a:p>
          <a:p>
            <a:r>
              <a:rPr lang="ru-RU" sz="2800" dirty="0"/>
              <a:t>Б</a:t>
            </a:r>
            <a:r>
              <a:rPr lang="ru-RU" sz="2800" dirty="0" smtClean="0"/>
              <a:t>елобокая, крикливая …</a:t>
            </a:r>
          </a:p>
          <a:p>
            <a:endParaRPr lang="ru-RU" sz="2800" dirty="0" smtClean="0"/>
          </a:p>
          <a:p>
            <a:r>
              <a:rPr lang="ru-RU" sz="2800" dirty="0" err="1" smtClean="0"/>
              <a:t>Белоносые</a:t>
            </a:r>
            <a:r>
              <a:rPr lang="ru-RU" sz="2800" dirty="0" smtClean="0"/>
              <a:t>, крикливые, чёрные …</a:t>
            </a:r>
          </a:p>
          <a:p>
            <a:endParaRPr lang="ru-RU" sz="2800" dirty="0"/>
          </a:p>
          <a:p>
            <a:r>
              <a:rPr lang="ru-RU" sz="2800" dirty="0" smtClean="0"/>
              <a:t>Проворная, пушистая, рыжая …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7563" y="281556"/>
            <a:ext cx="1581150" cy="11906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2377" y="1533690"/>
            <a:ext cx="1571625" cy="11811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4365" y="2510061"/>
            <a:ext cx="1390650" cy="11620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4281" y="3638879"/>
            <a:ext cx="1543050" cy="11525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5015" y="4927481"/>
            <a:ext cx="1400175" cy="13430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04616" y="0"/>
            <a:ext cx="2487384" cy="184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76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448550" y="0"/>
            <a:ext cx="4743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732368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194" y="1988820"/>
            <a:ext cx="9062113" cy="3887048"/>
          </a:xfrm>
        </p:spPr>
        <p:txBody>
          <a:bodyPr>
            <a:noAutofit/>
          </a:bodyPr>
          <a:lstStyle/>
          <a:p>
            <a:pPr algn="just"/>
            <a:r>
              <a:rPr lang="ru-RU" sz="4800" dirty="0" smtClean="0"/>
              <a:t>    Наступает </a:t>
            </a:r>
            <a:r>
              <a:rPr lang="ru-RU" sz="4800" dirty="0" smtClean="0">
                <a:solidFill>
                  <a:srgbClr val="FF0000"/>
                </a:solidFill>
              </a:rPr>
              <a:t>весенний</a:t>
            </a:r>
            <a:r>
              <a:rPr lang="ru-RU" sz="4800" dirty="0" smtClean="0"/>
              <a:t> вечер. Гаснет </a:t>
            </a:r>
            <a:r>
              <a:rPr lang="ru-RU" sz="4800" dirty="0" smtClean="0">
                <a:solidFill>
                  <a:srgbClr val="FF0000"/>
                </a:solidFill>
              </a:rPr>
              <a:t>розоватый</a:t>
            </a:r>
            <a:r>
              <a:rPr lang="ru-RU" sz="4800" dirty="0" smtClean="0"/>
              <a:t> закат. На землю ложатся </a:t>
            </a:r>
            <a:r>
              <a:rPr lang="ru-RU" sz="4800" dirty="0" smtClean="0">
                <a:solidFill>
                  <a:srgbClr val="FF0000"/>
                </a:solidFill>
              </a:rPr>
              <a:t>длинные</a:t>
            </a:r>
            <a:r>
              <a:rPr lang="ru-RU" sz="4800" dirty="0" smtClean="0"/>
              <a:t> тени. </a:t>
            </a:r>
            <a:r>
              <a:rPr lang="ru-RU" sz="4800" dirty="0" smtClean="0">
                <a:solidFill>
                  <a:srgbClr val="FF0000"/>
                </a:solidFill>
              </a:rPr>
              <a:t>Лёгкие</a:t>
            </a:r>
            <a:r>
              <a:rPr lang="ru-RU" sz="4800" dirty="0" smtClean="0"/>
              <a:t> облака плывут в тишине. Тихо крадётся </a:t>
            </a:r>
            <a:r>
              <a:rPr lang="ru-RU" sz="4800" dirty="0" smtClean="0">
                <a:solidFill>
                  <a:srgbClr val="FF0000"/>
                </a:solidFill>
              </a:rPr>
              <a:t>тёмная</a:t>
            </a:r>
            <a:r>
              <a:rPr lang="ru-RU" sz="4800" dirty="0" smtClean="0"/>
              <a:t> ночь.</a:t>
            </a:r>
            <a:endParaRPr lang="ru-RU" sz="4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9508" y="147668"/>
            <a:ext cx="2487384" cy="184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7432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448550" y="0"/>
            <a:ext cx="4743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Имя прилагательное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Горячий, знойный     (лето, вода, привет)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Старый, пожилой      (человек, учебник)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Густой, дремучий     (лес, туман)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Смуглый, тёмный     (волосы, лицо, небо)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Обширный, безграничный   (помещение, степь, сад)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6688" y="319437"/>
            <a:ext cx="2487384" cy="184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05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87384" cy="18411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828800"/>
            <a:ext cx="8596668" cy="4212562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Горячий привет, горячая вода, знойное лето.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Пожилой человек, старый учебник.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Густой туман, дремучий лес.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Смуглое лицо, тёмное небо, тёмные волосы.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Обширное помещение, обширная степь, обширный сад, безграничная степь.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8901" y="-594"/>
            <a:ext cx="4743099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34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928" y="1440063"/>
            <a:ext cx="8596668" cy="3880773"/>
          </a:xfrm>
        </p:spPr>
        <p:txBody>
          <a:bodyPr>
            <a:noAutofit/>
          </a:bodyPr>
          <a:lstStyle/>
          <a:p>
            <a:r>
              <a:rPr lang="ru-RU" sz="2400" dirty="0" smtClean="0"/>
              <a:t>Берёза                                  кудрявая</a:t>
            </a:r>
          </a:p>
          <a:p>
            <a:r>
              <a:rPr lang="ru-RU" sz="2400" dirty="0" smtClean="0"/>
              <a:t>Ночь                                     голосистый</a:t>
            </a:r>
          </a:p>
          <a:p>
            <a:r>
              <a:rPr lang="ru-RU" sz="2400" dirty="0" smtClean="0"/>
              <a:t>Соловей                                умный</a:t>
            </a:r>
          </a:p>
          <a:p>
            <a:pPr marL="0" indent="0">
              <a:buNone/>
            </a:pPr>
            <a:r>
              <a:rPr lang="ru-RU" sz="2400" dirty="0" smtClean="0"/>
              <a:t>                                                  белоствольная</a:t>
            </a:r>
          </a:p>
          <a:p>
            <a:pPr marL="0" indent="0">
              <a:buNone/>
            </a:pPr>
            <a:r>
              <a:rPr lang="ru-RU" sz="2400" dirty="0" smtClean="0"/>
              <a:t>                                                  холодная</a:t>
            </a:r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                  трудолюбивый</a:t>
            </a:r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                  звёздная</a:t>
            </a:r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                  длинная</a:t>
            </a:r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                   высокая</a:t>
            </a:r>
            <a:endParaRPr lang="ru-RU" sz="24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197290" y="1665027"/>
            <a:ext cx="2238232" cy="1364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197290" y="1745953"/>
            <a:ext cx="3016155" cy="140668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197290" y="1719125"/>
            <a:ext cx="3244626" cy="392038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1828799" y="2178713"/>
            <a:ext cx="3548420" cy="254276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1828799" y="2178713"/>
            <a:ext cx="3548420" cy="150060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1862918" y="2220188"/>
            <a:ext cx="3522895" cy="289772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2333767" y="2251855"/>
            <a:ext cx="2879678" cy="42808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2320120" y="2552332"/>
            <a:ext cx="2729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 descr="https://encrypted-tbn2.gstatic.com/images?q=tbn:ANd9GcTK1eIh1yf9SEiV6_rgNXjPBcqNdCht8r4c4SMcXHd-ChRgLo8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844" y="707160"/>
            <a:ext cx="2486025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6919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36479"/>
            <a:ext cx="9654021" cy="5904884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Очень занимательное -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b="1" dirty="0">
                <a:solidFill>
                  <a:schemeClr val="tx1"/>
                </a:solidFill>
              </a:rPr>
              <a:t>Имя прилагательное.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b="1" dirty="0">
                <a:solidFill>
                  <a:schemeClr val="tx1"/>
                </a:solidFill>
              </a:rPr>
              <a:t>Трудно будет без него,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b="1" dirty="0">
                <a:solidFill>
                  <a:schemeClr val="tx1"/>
                </a:solidFill>
              </a:rPr>
              <a:t>Если пропадет оно.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b="1" dirty="0">
                <a:solidFill>
                  <a:schemeClr val="tx1"/>
                </a:solidFill>
              </a:rPr>
              <a:t>Ну, представь-ка себе это: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b="1" dirty="0">
                <a:solidFill>
                  <a:schemeClr val="tx1"/>
                </a:solidFill>
              </a:rPr>
              <a:t>Как без признаков предмета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b="1" dirty="0">
                <a:solidFill>
                  <a:schemeClr val="tx1"/>
                </a:solidFill>
              </a:rPr>
              <a:t>Будем спорить, говорить,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b="1" dirty="0">
                <a:solidFill>
                  <a:schemeClr val="tx1"/>
                </a:solidFill>
              </a:rPr>
              <a:t>Веселиться и шутить?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b="1" dirty="0">
                <a:solidFill>
                  <a:schemeClr val="tx1"/>
                </a:solidFill>
              </a:rPr>
              <a:t>Что тогда </a:t>
            </a:r>
            <a:r>
              <a:rPr lang="ru-RU" sz="2400" b="1" dirty="0" smtClean="0">
                <a:solidFill>
                  <a:schemeClr val="tx1"/>
                </a:solidFill>
              </a:rPr>
              <a:t>получится</a:t>
            </a:r>
            <a:r>
              <a:rPr lang="ru-RU" sz="2400" b="1" dirty="0">
                <a:solidFill>
                  <a:schemeClr val="tx1"/>
                </a:solidFill>
              </a:rPr>
              <a:t>?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b="1" dirty="0">
                <a:solidFill>
                  <a:schemeClr val="tx1"/>
                </a:solidFill>
              </a:rPr>
              <a:t>Не скажем мы - прекрасное,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b="1" dirty="0">
                <a:solidFill>
                  <a:schemeClr val="tx1"/>
                </a:solidFill>
              </a:rPr>
              <a:t>Не скажем - безобразное,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b="1" dirty="0">
                <a:solidFill>
                  <a:schemeClr val="tx1"/>
                </a:solidFill>
              </a:rPr>
              <a:t>Не скажем маме милая,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b="1" dirty="0">
                <a:solidFill>
                  <a:schemeClr val="tx1"/>
                </a:solidFill>
              </a:rPr>
              <a:t>Красивая, любимая,</a:t>
            </a:r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" name="Picture 2" descr="https://encrypted-tbn2.gstatic.com/images?q=tbn:ANd9GcTK1eIh1yf9SEiV6_rgNXjPBcqNdCht8r4c4SMcXHd-ChRgLo8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844" y="707160"/>
            <a:ext cx="2486025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343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609601"/>
            <a:ext cx="8903394" cy="543176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1"/>
                </a:solidFill>
              </a:rPr>
              <a:t>Отцу, и брату, и сестре</a:t>
            </a:r>
            <a:endParaRPr lang="ru-RU" sz="3200" dirty="0">
              <a:solidFill>
                <a:schemeClr val="tx1"/>
              </a:solidFill>
            </a:endParaRPr>
          </a:p>
          <a:p>
            <a:r>
              <a:rPr lang="ru-RU" sz="3200" b="1" dirty="0">
                <a:solidFill>
                  <a:schemeClr val="tx1"/>
                </a:solidFill>
              </a:rPr>
              <a:t>Не сможем говорить нигде</a:t>
            </a:r>
            <a:endParaRPr lang="ru-RU" sz="3200" dirty="0">
              <a:solidFill>
                <a:schemeClr val="tx1"/>
              </a:solidFill>
            </a:endParaRPr>
          </a:p>
          <a:p>
            <a:r>
              <a:rPr lang="ru-RU" sz="3200" b="1" dirty="0">
                <a:solidFill>
                  <a:schemeClr val="tx1"/>
                </a:solidFill>
              </a:rPr>
              <a:t>Эти замечательные прилагательные.</a:t>
            </a:r>
            <a:endParaRPr lang="ru-RU" sz="3200" dirty="0">
              <a:solidFill>
                <a:schemeClr val="tx1"/>
              </a:solidFill>
            </a:endParaRPr>
          </a:p>
          <a:p>
            <a:r>
              <a:rPr lang="ru-RU" sz="3200" b="1" dirty="0">
                <a:solidFill>
                  <a:schemeClr val="tx1"/>
                </a:solidFill>
              </a:rPr>
              <a:t>Чтобы все отличным стало,</a:t>
            </a:r>
            <a:endParaRPr lang="ru-RU" sz="3200" dirty="0">
              <a:solidFill>
                <a:schemeClr val="tx1"/>
              </a:solidFill>
            </a:endParaRPr>
          </a:p>
          <a:p>
            <a:r>
              <a:rPr lang="ru-RU" sz="3200" b="1" dirty="0">
                <a:solidFill>
                  <a:schemeClr val="tx1"/>
                </a:solidFill>
              </a:rPr>
              <a:t>Разных признаков немало</a:t>
            </a:r>
            <a:endParaRPr lang="ru-RU" sz="3200" dirty="0">
              <a:solidFill>
                <a:schemeClr val="tx1"/>
              </a:solidFill>
            </a:endParaRPr>
          </a:p>
          <a:p>
            <a:r>
              <a:rPr lang="ru-RU" sz="3200" b="1" dirty="0">
                <a:solidFill>
                  <a:schemeClr val="tx1"/>
                </a:solidFill>
              </a:rPr>
              <a:t>Будем всюду замечать</a:t>
            </a:r>
            <a:endParaRPr lang="ru-RU" sz="3200" dirty="0">
              <a:solidFill>
                <a:schemeClr val="tx1"/>
              </a:solidFill>
            </a:endParaRPr>
          </a:p>
          <a:p>
            <a:r>
              <a:rPr lang="ru-RU" sz="3200" b="1" dirty="0">
                <a:solidFill>
                  <a:schemeClr val="tx1"/>
                </a:solidFill>
              </a:rPr>
              <a:t>И к месту в речи их вставлять.</a:t>
            </a:r>
            <a:endParaRPr lang="ru-RU" sz="3200" dirty="0">
              <a:solidFill>
                <a:schemeClr val="tx1"/>
              </a:solidFill>
            </a:endParaRPr>
          </a:p>
          <a:p>
            <a:endParaRPr lang="ru-RU" sz="3600" dirty="0"/>
          </a:p>
        </p:txBody>
      </p:sp>
      <p:pic>
        <p:nvPicPr>
          <p:cNvPr id="4" name="Picture 2" descr="https://encrypted-tbn2.gstatic.com/images?q=tbn:ANd9GcTK1eIh1yf9SEiV6_rgNXjPBcqNdCht8r4c4SMcXHd-ChRgLo8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7704" y="193675"/>
            <a:ext cx="2486025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033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06282" y="604860"/>
            <a:ext cx="3822523" cy="5346655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098" y="791955"/>
            <a:ext cx="4015168" cy="53768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5748" y="0"/>
            <a:ext cx="2487384" cy="18411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114" y="791955"/>
            <a:ext cx="4015168" cy="53768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171" y="1078558"/>
            <a:ext cx="4015168" cy="537683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571" y="1230958"/>
            <a:ext cx="4015168" cy="537683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34" y="1230958"/>
            <a:ext cx="4015168" cy="5376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13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Имя прилагательное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5121" y="2536370"/>
            <a:ext cx="8596668" cy="3880773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какой частью речи познакомились на последних уроках?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обозначает имя прилагательное?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какие вопросы отвечает?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какой частью речи  оно связано?</a:t>
            </a:r>
          </a:p>
          <a:p>
            <a:r>
              <a:rPr lang="ru-RU" sz="3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определить число, род и падеж имени прилагательного?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56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Молодцы!!!</a:t>
            </a:r>
            <a:endParaRPr lang="ru-RU" sz="6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05887" y="1626323"/>
            <a:ext cx="3740321" cy="5231677"/>
          </a:xfrm>
          <a:prstGeom prst="rect">
            <a:avLst/>
          </a:prstGeom>
        </p:spPr>
      </p:pic>
      <p:pic>
        <p:nvPicPr>
          <p:cNvPr id="6" name="Picture 2" descr="https://encrypted-tbn2.gstatic.com/images?q=tbn:ANd9GcTK1eIh1yf9SEiV6_rgNXjPBcqNdCht8r4c4SMcXHd-ChRgLo8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844" y="707160"/>
            <a:ext cx="2486025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8287" y="1778723"/>
            <a:ext cx="3740321" cy="5231677"/>
          </a:xfrm>
          <a:prstGeom prst="rect">
            <a:avLst/>
          </a:prstGeom>
        </p:spPr>
      </p:pic>
      <p:pic>
        <p:nvPicPr>
          <p:cNvPr id="7" name="Объект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507" y="2228738"/>
            <a:ext cx="3740321" cy="523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43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я узнал…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Мне было интересно…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не понял…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меня вызвало затруднение…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2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87384" cy="18411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</a:t>
            </a:r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Красный </a:t>
            </a:r>
            <a:r>
              <a:rPr lang="ru-RU" sz="3200" dirty="0" smtClean="0">
                <a:solidFill>
                  <a:schemeClr val="tx1"/>
                </a:solidFill>
              </a:rPr>
              <a:t>– активное, восторженное настроение</a:t>
            </a:r>
          </a:p>
          <a:p>
            <a:r>
              <a:rPr lang="ru-RU" sz="3200" dirty="0" smtClean="0">
                <a:solidFill>
                  <a:srgbClr val="FFFF00"/>
                </a:solidFill>
              </a:rPr>
              <a:t>Жёлтый </a:t>
            </a:r>
            <a:r>
              <a:rPr lang="ru-RU" sz="3200" dirty="0" smtClean="0">
                <a:solidFill>
                  <a:schemeClr val="tx1"/>
                </a:solidFill>
              </a:rPr>
              <a:t>– светлое, приятное настроение</a:t>
            </a:r>
          </a:p>
          <a:p>
            <a:r>
              <a:rPr lang="ru-RU" sz="3200" dirty="0" smtClean="0">
                <a:solidFill>
                  <a:srgbClr val="0070C0"/>
                </a:solidFill>
              </a:rPr>
              <a:t>Синий</a:t>
            </a:r>
            <a:r>
              <a:rPr lang="ru-RU" sz="3200" dirty="0" smtClean="0">
                <a:solidFill>
                  <a:schemeClr val="tx1"/>
                </a:solidFill>
              </a:rPr>
              <a:t> – спокойное, ровное настроение</a:t>
            </a:r>
            <a:endParaRPr lang="ru-RU" sz="3200" dirty="0">
              <a:solidFill>
                <a:schemeClr val="tx1"/>
              </a:solidFill>
            </a:endParaRPr>
          </a:p>
          <a:p>
            <a:r>
              <a:rPr lang="ru-RU" sz="3200" dirty="0" smtClean="0">
                <a:solidFill>
                  <a:srgbClr val="7030A0"/>
                </a:solidFill>
              </a:rPr>
              <a:t>Фиолетовый </a:t>
            </a:r>
            <a:r>
              <a:rPr lang="ru-RU" sz="3200" dirty="0" smtClean="0">
                <a:solidFill>
                  <a:schemeClr val="tx1"/>
                </a:solidFill>
              </a:rPr>
              <a:t>–грустное, печальное настроение</a:t>
            </a:r>
          </a:p>
          <a:p>
            <a:r>
              <a:rPr lang="ru-RU" sz="3200" dirty="0" smtClean="0">
                <a:solidFill>
                  <a:schemeClr val="tx1"/>
                </a:solidFill>
              </a:rPr>
              <a:t>Чёрный – состояние неудовлетворённости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32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Словарная работа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52587" y="2561325"/>
            <a:ext cx="1571625" cy="11811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9165" y="2456952"/>
            <a:ext cx="1733550" cy="11525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7424" y="2456952"/>
            <a:ext cx="1609725" cy="12096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2965" y="4201022"/>
            <a:ext cx="1885950" cy="11715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52587" y="4397138"/>
            <a:ext cx="125730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52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пуста                                       капустный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ртоф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                                  картофельный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                                         лимонный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рковь                                     морковный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Ябл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                                        яблочный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710986" y="2160588"/>
            <a:ext cx="109182" cy="29342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7615451" y="2160589"/>
            <a:ext cx="95535" cy="29342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4148" y="2719613"/>
            <a:ext cx="121931" cy="317019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8325134" y="2742456"/>
            <a:ext cx="109182" cy="29342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5451" y="3317583"/>
            <a:ext cx="121931" cy="317019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7710986" y="3283932"/>
            <a:ext cx="109182" cy="29342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7820168" y="3954261"/>
            <a:ext cx="109182" cy="29342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5533" y="3954261"/>
            <a:ext cx="121931" cy="31701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1178" y="4544554"/>
            <a:ext cx="121931" cy="317019"/>
          </a:xfrm>
          <a:prstGeom prst="rect">
            <a:avLst/>
          </a:prstGeom>
        </p:spPr>
      </p:pic>
      <p:cxnSp>
        <p:nvCxnSpPr>
          <p:cNvPr id="19" name="Прямая соединительная линия 18"/>
          <p:cNvCxnSpPr/>
          <p:nvPr/>
        </p:nvCxnSpPr>
        <p:spPr>
          <a:xfrm>
            <a:off x="7526741" y="4544554"/>
            <a:ext cx="109182" cy="29342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045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0751" y="896456"/>
            <a:ext cx="981274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Почта, которую мы получаем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вечером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200" dirty="0" smtClean="0"/>
              <a:t>           </a:t>
            </a:r>
          </a:p>
          <a:p>
            <a:endParaRPr lang="ru-RU" sz="3200" dirty="0"/>
          </a:p>
          <a:p>
            <a:endParaRPr lang="ru-RU" sz="3200" dirty="0" smtClean="0"/>
          </a:p>
          <a:p>
            <a:endParaRPr lang="ru-RU" sz="3200" dirty="0"/>
          </a:p>
          <a:p>
            <a:r>
              <a:rPr lang="ru-RU" sz="3200" dirty="0" smtClean="0"/>
              <a:t> </a:t>
            </a:r>
            <a:r>
              <a:rPr lang="ru-RU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Вечер-вечерняя почта </a:t>
            </a:r>
          </a:p>
          <a:p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1838" y="1972244"/>
            <a:ext cx="4895850" cy="3295650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3493827" y="3411940"/>
            <a:ext cx="109182" cy="24313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3370997" y="3411940"/>
            <a:ext cx="136478" cy="23201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4238" y="2124644"/>
            <a:ext cx="4895850" cy="32956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155" y="0"/>
            <a:ext cx="48958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92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51379" y="1445760"/>
            <a:ext cx="78065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Машина, которая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встретилась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пути.</a:t>
            </a:r>
          </a:p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Встреча-встречная машина</a:t>
            </a:r>
          </a:p>
          <a:p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8978" y="2306471"/>
            <a:ext cx="4384436" cy="2949409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4667535" y="3930555"/>
            <a:ext cx="122829" cy="2456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4531057" y="3930555"/>
            <a:ext cx="136478" cy="2456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818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3958" y="1099614"/>
            <a:ext cx="801123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Растение, которое находится в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комнате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Комната-комнатное растение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8096" y="1636553"/>
            <a:ext cx="4472981" cy="3307607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4394580" y="3620958"/>
            <a:ext cx="81886" cy="25535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4271753" y="3620958"/>
            <a:ext cx="109182" cy="25535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2442949" y="2770496"/>
            <a:ext cx="54591" cy="1364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657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74794" y="1222444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/>
              <a:t>Суп </a:t>
            </a:r>
            <a:r>
              <a:rPr lang="ru-RU" sz="3600" b="1" i="1" dirty="0" smtClean="0"/>
              <a:t>из рыбы</a:t>
            </a:r>
            <a:r>
              <a:rPr lang="ru-RU" sz="3600" dirty="0" smtClean="0"/>
              <a:t> </a:t>
            </a:r>
          </a:p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  <a:p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Рыба-рыбный суп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1743" y="2199378"/>
            <a:ext cx="4678055" cy="2915548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4682093" y="3445858"/>
            <a:ext cx="81887" cy="21129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663173" flipH="1">
            <a:off x="4495677" y="3439367"/>
            <a:ext cx="240388" cy="24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669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8901" y="-594"/>
            <a:ext cx="4743099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Минутка чистописания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ар </a:t>
            </a:r>
            <a:r>
              <a:rPr lang="ru-RU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рт</a:t>
            </a:r>
            <a:r>
              <a:rPr lang="ru-RU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 </a:t>
            </a:r>
            <a:r>
              <a:rPr lang="ru-RU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 ел ль </a:t>
            </a:r>
            <a:r>
              <a:rPr lang="ru-RU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ай </a:t>
            </a:r>
          </a:p>
          <a:p>
            <a:r>
              <a:rPr lang="ru-RU" sz="5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5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 апрель май </a:t>
            </a:r>
          </a:p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Март, апрель, май –весенние месяцы.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1028" y="204343"/>
            <a:ext cx="2487384" cy="184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74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3350" y="1058671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/>
              <a:t>Тропинка </a:t>
            </a:r>
            <a:r>
              <a:rPr lang="ru-RU" sz="3600" b="1" i="1" dirty="0" smtClean="0"/>
              <a:t>в лесу</a:t>
            </a:r>
            <a:r>
              <a:rPr lang="ru-RU" sz="3600" dirty="0" smtClean="0"/>
              <a:t> </a:t>
            </a:r>
            <a:endParaRPr lang="ru-RU" sz="3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</a:p>
          <a:p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Лес-лесная тропинка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9982" y="2056789"/>
            <a:ext cx="3867505" cy="2896896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3398293" y="3753134"/>
            <a:ext cx="109182" cy="3002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 flipV="1">
            <a:off x="3507475" y="3753134"/>
            <a:ext cx="109182" cy="31316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215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Шляпа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соломы </a:t>
            </a:r>
          </a:p>
          <a:p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Соломенная шляпа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9883" y="2285999"/>
            <a:ext cx="2857500" cy="285750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2754293" y="4100975"/>
            <a:ext cx="211541" cy="39578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2480488" y="4100975"/>
            <a:ext cx="273805" cy="39578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80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Перерыв на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обед</a:t>
            </a:r>
          </a:p>
          <a:p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Обеденный перерыв</a:t>
            </a:r>
            <a:endParaRPr lang="ru-RU" sz="36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0537" y="3002791"/>
            <a:ext cx="2319835" cy="2319835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 flipH="1">
            <a:off x="2279176" y="4100975"/>
            <a:ext cx="218364" cy="34119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497540" y="4100975"/>
            <a:ext cx="286603" cy="34119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277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0184" y="122829"/>
            <a:ext cx="7001302" cy="65372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8901" y="0"/>
            <a:ext cx="4743099" cy="68585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49933" y="-75659"/>
            <a:ext cx="2487384" cy="184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33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            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106779"/>
            <a:ext cx="10372299" cy="4648000"/>
          </a:xfrm>
        </p:spPr>
        <p:txBody>
          <a:bodyPr>
            <a:normAutofit lnSpcReduction="10000"/>
          </a:bodyPr>
          <a:lstStyle/>
          <a:p>
            <a:r>
              <a:rPr lang="ru-RU" sz="5400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Рыхлый снег темнеет в марте, </a:t>
            </a:r>
            <a:endParaRPr lang="ru-RU" sz="5400" i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Тают льдинки на окне.</a:t>
            </a:r>
          </a:p>
          <a:p>
            <a:r>
              <a:rPr lang="ru-RU" sz="5400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Зайчик прыгает по парте</a:t>
            </a:r>
          </a:p>
          <a:p>
            <a:r>
              <a:rPr lang="ru-RU" sz="5400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 карте на стене.</a:t>
            </a:r>
          </a:p>
          <a:p>
            <a:endParaRPr lang="ru-RU" sz="2800" i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</a:t>
            </a:r>
            <a:endParaRPr lang="ru-RU" sz="28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1106" y="0"/>
            <a:ext cx="4743099" cy="68585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8901" y="-103815"/>
            <a:ext cx="4743099" cy="68585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998" y="161812"/>
            <a:ext cx="2487384" cy="184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85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062" y="222583"/>
            <a:ext cx="3854528" cy="1278466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Март</a:t>
            </a:r>
            <a:br>
              <a:rPr lang="ru-RU" sz="44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Исаак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Ильич Левитан</a:t>
            </a:r>
            <a:b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63821" y="112686"/>
            <a:ext cx="4156629" cy="3554276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2012" y="3135870"/>
            <a:ext cx="5431809" cy="3589362"/>
          </a:xfrm>
        </p:spPr>
        <p:txBody>
          <a:bodyPr wrap="square">
            <a:noAutofit/>
          </a:bodyPr>
          <a:lstStyle/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         Наступила </a:t>
            </a:r>
            <a:r>
              <a:rPr lang="ru-RU" sz="1800" dirty="0">
                <a:solidFill>
                  <a:schemeClr val="tx1"/>
                </a:solidFill>
              </a:rPr>
              <a:t>весна.</a:t>
            </a:r>
            <a:r>
              <a:rPr lang="ru-RU" sz="1800" dirty="0">
                <a:solidFill>
                  <a:srgbClr val="FF0000"/>
                </a:solidFill>
              </a:rPr>
              <a:t> </a:t>
            </a:r>
            <a:r>
              <a:rPr lang="ru-RU" sz="1800" dirty="0">
                <a:solidFill>
                  <a:srgbClr val="0070C0"/>
                </a:solidFill>
              </a:rPr>
              <a:t>Небо</a:t>
            </a:r>
            <a:r>
              <a:rPr lang="ru-RU" sz="1800" dirty="0">
                <a:solidFill>
                  <a:srgbClr val="FF0000"/>
                </a:solidFill>
              </a:rPr>
              <a:t> </a:t>
            </a:r>
            <a:r>
              <a:rPr lang="ru-RU" sz="1800" dirty="0">
                <a:solidFill>
                  <a:schemeClr val="tx1"/>
                </a:solidFill>
              </a:rPr>
              <a:t>стало  </a:t>
            </a:r>
            <a:r>
              <a:rPr lang="ru-RU" sz="1800" dirty="0" smtClean="0">
                <a:solidFill>
                  <a:schemeClr val="tx1"/>
                </a:solidFill>
              </a:rPr>
              <a:t>……, ……, …. .</a:t>
            </a:r>
          </a:p>
          <a:p>
            <a:pPr algn="just"/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        Хоть </a:t>
            </a:r>
            <a:r>
              <a:rPr lang="ru-RU" sz="1800" dirty="0">
                <a:solidFill>
                  <a:schemeClr val="tx1"/>
                </a:solidFill>
              </a:rPr>
              <a:t> солнышка  и  не  видно,  его </a:t>
            </a:r>
            <a:r>
              <a:rPr lang="ru-RU" sz="1800" dirty="0" smtClean="0">
                <a:solidFill>
                  <a:schemeClr val="tx1"/>
                </a:solidFill>
              </a:rPr>
              <a:t> ….. </a:t>
            </a:r>
            <a:r>
              <a:rPr lang="ru-RU" sz="1800" dirty="0" smtClean="0">
                <a:solidFill>
                  <a:srgbClr val="0070C0"/>
                </a:solidFill>
              </a:rPr>
              <a:t>свет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>
                <a:solidFill>
                  <a:schemeClr val="tx1"/>
                </a:solidFill>
              </a:rPr>
              <a:t> отражается  на  снегу. </a:t>
            </a:r>
            <a:r>
              <a:rPr lang="ru-RU" sz="1800" dirty="0">
                <a:solidFill>
                  <a:srgbClr val="0070C0"/>
                </a:solidFill>
              </a:rPr>
              <a:t> Воздух </a:t>
            </a:r>
            <a:r>
              <a:rPr lang="ru-RU" sz="1800" dirty="0">
                <a:solidFill>
                  <a:schemeClr val="tx1"/>
                </a:solidFill>
              </a:rPr>
              <a:t> </a:t>
            </a:r>
            <a:r>
              <a:rPr lang="ru-RU" sz="1800" dirty="0" smtClean="0">
                <a:solidFill>
                  <a:schemeClr val="tx1"/>
                </a:solidFill>
              </a:rPr>
              <a:t> …., </a:t>
            </a:r>
            <a:r>
              <a:rPr lang="ru-RU" sz="1800" dirty="0">
                <a:solidFill>
                  <a:schemeClr val="tx1"/>
                </a:solidFill>
              </a:rPr>
              <a:t> </a:t>
            </a:r>
            <a:r>
              <a:rPr lang="ru-RU" sz="1800" dirty="0" smtClean="0">
                <a:solidFill>
                  <a:schemeClr val="tx1"/>
                </a:solidFill>
              </a:rPr>
              <a:t>…. </a:t>
            </a:r>
            <a:r>
              <a:rPr lang="ru-RU" sz="1800" dirty="0">
                <a:solidFill>
                  <a:schemeClr val="tx1"/>
                </a:solidFill>
              </a:rPr>
              <a:t> и  пахнет  весной.       </a:t>
            </a:r>
            <a:r>
              <a:rPr lang="ru-RU" sz="1800" dirty="0">
                <a:solidFill>
                  <a:srgbClr val="0070C0"/>
                </a:solidFill>
              </a:rPr>
              <a:t> Снег </a:t>
            </a:r>
            <a:r>
              <a:rPr lang="ru-RU" sz="1800" dirty="0">
                <a:solidFill>
                  <a:schemeClr val="tx1"/>
                </a:solidFill>
              </a:rPr>
              <a:t> на  картине  </a:t>
            </a:r>
            <a:r>
              <a:rPr lang="ru-RU" sz="1800" dirty="0" smtClean="0">
                <a:solidFill>
                  <a:schemeClr val="tx1"/>
                </a:solidFill>
              </a:rPr>
              <a:t>….., </a:t>
            </a:r>
            <a:r>
              <a:rPr lang="ru-RU" sz="1800" dirty="0">
                <a:solidFill>
                  <a:schemeClr val="tx1"/>
                </a:solidFill>
              </a:rPr>
              <a:t> </a:t>
            </a:r>
            <a:r>
              <a:rPr lang="ru-RU" sz="1800" dirty="0" smtClean="0">
                <a:solidFill>
                  <a:schemeClr val="tx1"/>
                </a:solidFill>
              </a:rPr>
              <a:t>… и …., </a:t>
            </a:r>
            <a:r>
              <a:rPr lang="ru-RU" sz="1800" dirty="0">
                <a:solidFill>
                  <a:schemeClr val="tx1"/>
                </a:solidFill>
              </a:rPr>
              <a:t> на  нём – </a:t>
            </a:r>
            <a:r>
              <a:rPr lang="ru-RU" sz="1800" dirty="0" smtClean="0">
                <a:solidFill>
                  <a:schemeClr val="tx1"/>
                </a:solidFill>
              </a:rPr>
              <a:t>…. </a:t>
            </a:r>
            <a:r>
              <a:rPr lang="ru-RU" sz="1800" dirty="0" smtClean="0">
                <a:solidFill>
                  <a:srgbClr val="0070C0"/>
                </a:solidFill>
              </a:rPr>
              <a:t>тени</a:t>
            </a:r>
            <a:r>
              <a:rPr lang="ru-RU" sz="1800" dirty="0">
                <a:solidFill>
                  <a:srgbClr val="0070C0"/>
                </a:solidFill>
              </a:rPr>
              <a:t>. </a:t>
            </a:r>
            <a:r>
              <a:rPr lang="ru-RU" sz="1800" dirty="0">
                <a:solidFill>
                  <a:schemeClr val="tx1"/>
                </a:solidFill>
              </a:rPr>
              <a:t> </a:t>
            </a:r>
            <a:r>
              <a:rPr lang="ru-RU" sz="1800" dirty="0" smtClean="0">
                <a:solidFill>
                  <a:schemeClr val="tx1"/>
                </a:solidFill>
              </a:rPr>
              <a:t>… </a:t>
            </a:r>
            <a:r>
              <a:rPr lang="ru-RU" sz="1800" dirty="0">
                <a:solidFill>
                  <a:schemeClr val="tx1"/>
                </a:solidFill>
              </a:rPr>
              <a:t> </a:t>
            </a:r>
            <a:r>
              <a:rPr lang="ru-RU" sz="1800" dirty="0">
                <a:solidFill>
                  <a:srgbClr val="0070C0"/>
                </a:solidFill>
              </a:rPr>
              <a:t>берёзы</a:t>
            </a:r>
            <a:r>
              <a:rPr lang="ru-RU" sz="1800" dirty="0">
                <a:solidFill>
                  <a:schemeClr val="tx1"/>
                </a:solidFill>
              </a:rPr>
              <a:t>  тянутся  к  солнцу.  Их  ветви,  как  кружево,  выделяются  на  фоне  неба.  </a:t>
            </a:r>
            <a:r>
              <a:rPr lang="ru-RU" sz="1800" dirty="0" smtClean="0">
                <a:solidFill>
                  <a:schemeClr val="tx1"/>
                </a:solidFill>
              </a:rPr>
              <a:t>… </a:t>
            </a:r>
            <a:r>
              <a:rPr lang="ru-RU" sz="1800" dirty="0">
                <a:solidFill>
                  <a:srgbClr val="0070C0"/>
                </a:solidFill>
              </a:rPr>
              <a:t>сосны </a:t>
            </a:r>
            <a:r>
              <a:rPr lang="ru-RU" sz="1800" dirty="0">
                <a:solidFill>
                  <a:schemeClr val="tx1"/>
                </a:solidFill>
              </a:rPr>
              <a:t> величественно  стоят  на  опушке  леса. </a:t>
            </a:r>
            <a:r>
              <a:rPr lang="ru-RU" sz="1800" dirty="0" smtClean="0">
                <a:solidFill>
                  <a:schemeClr val="tx1"/>
                </a:solidFill>
              </a:rPr>
              <a:t>….</a:t>
            </a:r>
            <a:r>
              <a:rPr lang="ru-RU" sz="1800" dirty="0" smtClean="0">
                <a:solidFill>
                  <a:srgbClr val="0070C0"/>
                </a:solidFill>
              </a:rPr>
              <a:t>лошадь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>
                <a:solidFill>
                  <a:schemeClr val="tx1"/>
                </a:solidFill>
              </a:rPr>
              <a:t> стоит  и  греется  на  солнце  около  </a:t>
            </a:r>
            <a:r>
              <a:rPr lang="ru-RU" sz="1800" dirty="0" smtClean="0">
                <a:solidFill>
                  <a:schemeClr val="tx1"/>
                </a:solidFill>
              </a:rPr>
              <a:t>…. </a:t>
            </a:r>
            <a:r>
              <a:rPr lang="ru-RU" sz="1800" dirty="0">
                <a:solidFill>
                  <a:schemeClr val="tx1"/>
                </a:solidFill>
              </a:rPr>
              <a:t> </a:t>
            </a:r>
            <a:r>
              <a:rPr lang="ru-RU" sz="1800" dirty="0">
                <a:solidFill>
                  <a:srgbClr val="0070C0"/>
                </a:solidFill>
              </a:rPr>
              <a:t>дома</a:t>
            </a:r>
            <a:r>
              <a:rPr lang="ru-RU" sz="1800" dirty="0">
                <a:solidFill>
                  <a:schemeClr val="tx1"/>
                </a:solidFill>
              </a:rPr>
              <a:t>.  Она  закрыла  глаза  и  опустила  </a:t>
            </a:r>
            <a:r>
              <a:rPr lang="ru-RU" sz="1800" dirty="0" smtClean="0">
                <a:solidFill>
                  <a:schemeClr val="tx1"/>
                </a:solidFill>
              </a:rPr>
              <a:t>голо-</a:t>
            </a:r>
            <a:r>
              <a:rPr lang="ru-RU" sz="1800" dirty="0" err="1" smtClean="0">
                <a:solidFill>
                  <a:schemeClr val="tx1"/>
                </a:solidFill>
              </a:rPr>
              <a:t>ву</a:t>
            </a:r>
            <a:r>
              <a:rPr lang="ru-RU" sz="1800" dirty="0">
                <a:solidFill>
                  <a:schemeClr val="tx1"/>
                </a:solidFill>
              </a:rPr>
              <a:t>.        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8901" y="0"/>
            <a:ext cx="4743099" cy="68585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1301" y="152400"/>
            <a:ext cx="4743099" cy="68585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6437" y="112686"/>
            <a:ext cx="2487384" cy="184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18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4629" y="406783"/>
            <a:ext cx="3854528" cy="1278466"/>
          </a:xfrm>
        </p:spPr>
        <p:txBody>
          <a:bodyPr>
            <a:normAutofit fontScale="90000"/>
          </a:bodyPr>
          <a:lstStyle/>
          <a:p>
            <a:r>
              <a:rPr lang="ru-RU" sz="4400" dirty="0">
                <a:solidFill>
                  <a:prstClr val="black">
                    <a:lumMod val="85000"/>
                    <a:lumOff val="15000"/>
                  </a:prstClr>
                </a:solidFill>
              </a:rPr>
              <a:t>Март</a:t>
            </a:r>
            <a:br>
              <a:rPr lang="ru-RU" sz="4400" dirty="0">
                <a:solidFill>
                  <a:prstClr val="black">
                    <a:lumMod val="85000"/>
                    <a:lumOff val="15000"/>
                  </a:prstClr>
                </a:solidFill>
              </a:rPr>
            </a:b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Исаак Ильич Левитан</a:t>
            </a:r>
            <a:b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05422" y="152446"/>
            <a:ext cx="4261473" cy="3554276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6569" y="2579427"/>
            <a:ext cx="5158853" cy="4053385"/>
          </a:xfrm>
        </p:spPr>
        <p:txBody>
          <a:bodyPr>
            <a:noAutofit/>
          </a:bodyPr>
          <a:lstStyle/>
          <a:p>
            <a:pPr algn="just"/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       Наступила весна. Небо стало  </a:t>
            </a:r>
            <a:r>
              <a:rPr lang="ru-RU" sz="1600" dirty="0" smtClean="0">
                <a:solidFill>
                  <a:srgbClr val="FF0000"/>
                </a:solidFill>
              </a:rPr>
              <a:t>ярко-      голубое,  высокое,  чистое.  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       </a:t>
            </a:r>
            <a:r>
              <a:rPr lang="ru-RU" sz="1600" dirty="0">
                <a:solidFill>
                  <a:schemeClr val="tx1"/>
                </a:solidFill>
              </a:rPr>
              <a:t>Хоть  солнышка </a:t>
            </a:r>
            <a:r>
              <a:rPr lang="ru-RU" sz="1600" dirty="0" smtClean="0">
                <a:solidFill>
                  <a:schemeClr val="tx1"/>
                </a:solidFill>
              </a:rPr>
              <a:t>и не видно, его свет </a:t>
            </a:r>
            <a:r>
              <a:rPr lang="ru-RU" sz="1600" dirty="0">
                <a:solidFill>
                  <a:schemeClr val="tx1"/>
                </a:solidFill>
              </a:rPr>
              <a:t> отражается  на  снегу.  Воздух  </a:t>
            </a:r>
            <a:r>
              <a:rPr lang="ru-RU" sz="1600" dirty="0">
                <a:solidFill>
                  <a:srgbClr val="FF0000"/>
                </a:solidFill>
              </a:rPr>
              <a:t>прозрачный, </a:t>
            </a:r>
            <a:r>
              <a:rPr lang="ru-RU" sz="1600" dirty="0" smtClean="0">
                <a:solidFill>
                  <a:srgbClr val="FF0000"/>
                </a:solidFill>
              </a:rPr>
              <a:t>тёплый </a:t>
            </a:r>
            <a:r>
              <a:rPr lang="ru-RU" sz="1600" dirty="0">
                <a:solidFill>
                  <a:schemeClr val="tx1"/>
                </a:solidFill>
              </a:rPr>
              <a:t> и  пахнет  весной.        Снег  на  картине </a:t>
            </a:r>
            <a:r>
              <a:rPr lang="ru-RU" sz="1600" dirty="0" smtClean="0">
                <a:solidFill>
                  <a:srgbClr val="FF0000"/>
                </a:solidFill>
              </a:rPr>
              <a:t>плотный</a:t>
            </a:r>
            <a:r>
              <a:rPr lang="ru-RU" sz="1600" dirty="0">
                <a:solidFill>
                  <a:srgbClr val="FF0000"/>
                </a:solidFill>
              </a:rPr>
              <a:t>,  серый  и  грязный, </a:t>
            </a:r>
            <a:r>
              <a:rPr lang="ru-RU" sz="1600" dirty="0">
                <a:solidFill>
                  <a:schemeClr val="tx1"/>
                </a:solidFill>
              </a:rPr>
              <a:t> на  нём – </a:t>
            </a:r>
            <a:r>
              <a:rPr lang="ru-RU" sz="1600" dirty="0">
                <a:solidFill>
                  <a:srgbClr val="FF0000"/>
                </a:solidFill>
              </a:rPr>
              <a:t>разноцветные</a:t>
            </a:r>
            <a:r>
              <a:rPr lang="ru-RU" sz="1600" dirty="0">
                <a:solidFill>
                  <a:schemeClr val="tx1"/>
                </a:solidFill>
              </a:rPr>
              <a:t>  тени.  </a:t>
            </a:r>
            <a:r>
              <a:rPr lang="ru-RU" sz="1600" dirty="0">
                <a:solidFill>
                  <a:srgbClr val="FF0000"/>
                </a:solidFill>
              </a:rPr>
              <a:t>Белоствольные</a:t>
            </a:r>
            <a:r>
              <a:rPr lang="ru-RU" sz="1600" dirty="0">
                <a:solidFill>
                  <a:schemeClr val="tx1"/>
                </a:solidFill>
              </a:rPr>
              <a:t>  берёзы </a:t>
            </a:r>
            <a:r>
              <a:rPr lang="ru-RU" sz="1600" dirty="0" smtClean="0">
                <a:solidFill>
                  <a:schemeClr val="tx1"/>
                </a:solidFill>
              </a:rPr>
              <a:t>тянутся </a:t>
            </a:r>
            <a:r>
              <a:rPr lang="ru-RU" sz="1600" dirty="0">
                <a:solidFill>
                  <a:schemeClr val="tx1"/>
                </a:solidFill>
              </a:rPr>
              <a:t> к  солнцу.  Их  ветви,  как  </a:t>
            </a:r>
            <a:r>
              <a:rPr lang="ru-RU" sz="1600" dirty="0" smtClean="0">
                <a:solidFill>
                  <a:schemeClr val="tx1"/>
                </a:solidFill>
              </a:rPr>
              <a:t>кружево,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выделяются </a:t>
            </a:r>
            <a:r>
              <a:rPr lang="ru-RU" sz="1600" dirty="0">
                <a:solidFill>
                  <a:schemeClr val="tx1"/>
                </a:solidFill>
              </a:rPr>
              <a:t> на  фоне  неба.  </a:t>
            </a:r>
            <a:r>
              <a:rPr lang="ru-RU" sz="1600" dirty="0">
                <a:solidFill>
                  <a:srgbClr val="FF0000"/>
                </a:solidFill>
              </a:rPr>
              <a:t>Высокие</a:t>
            </a:r>
            <a:r>
              <a:rPr lang="ru-RU" sz="1600" dirty="0">
                <a:solidFill>
                  <a:schemeClr val="tx1"/>
                </a:solidFill>
              </a:rPr>
              <a:t> сосны  величественно  стоят  на  опушке  леса. </a:t>
            </a:r>
            <a:r>
              <a:rPr lang="ru-RU" sz="1600" dirty="0">
                <a:solidFill>
                  <a:srgbClr val="FF0000"/>
                </a:solidFill>
              </a:rPr>
              <a:t>Рыжая </a:t>
            </a:r>
            <a:r>
              <a:rPr lang="ru-RU" sz="1600" dirty="0">
                <a:solidFill>
                  <a:schemeClr val="tx1"/>
                </a:solidFill>
              </a:rPr>
              <a:t> лошадь  стоит  и  греется  на  солнце </a:t>
            </a:r>
            <a:r>
              <a:rPr lang="ru-RU" sz="1600" dirty="0" smtClean="0">
                <a:solidFill>
                  <a:schemeClr val="tx1"/>
                </a:solidFill>
              </a:rPr>
              <a:t>около </a:t>
            </a:r>
            <a:r>
              <a:rPr lang="ru-RU" sz="1600" dirty="0">
                <a:solidFill>
                  <a:schemeClr val="tx1"/>
                </a:solidFill>
              </a:rPr>
              <a:t> </a:t>
            </a:r>
            <a:r>
              <a:rPr lang="ru-RU" sz="1600" dirty="0">
                <a:solidFill>
                  <a:srgbClr val="FF0000"/>
                </a:solidFill>
              </a:rPr>
              <a:t>деревянного </a:t>
            </a:r>
            <a:r>
              <a:rPr lang="ru-RU" sz="1600" dirty="0">
                <a:solidFill>
                  <a:schemeClr val="tx1"/>
                </a:solidFill>
              </a:rPr>
              <a:t> дома.  Она  закрыла  глаза  и </a:t>
            </a:r>
            <a:r>
              <a:rPr lang="ru-RU" sz="1600" dirty="0" smtClean="0">
                <a:solidFill>
                  <a:schemeClr val="tx1"/>
                </a:solidFill>
              </a:rPr>
              <a:t>опустила </a:t>
            </a:r>
            <a:r>
              <a:rPr lang="ru-RU" sz="1600" dirty="0">
                <a:solidFill>
                  <a:schemeClr val="tx1"/>
                </a:solidFill>
              </a:rPr>
              <a:t> голову.        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960" y="-594"/>
            <a:ext cx="4986298" cy="68585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8038" y="125440"/>
            <a:ext cx="2487384" cy="184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63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0794"/>
            <a:ext cx="2487384" cy="18411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448550" y="0"/>
            <a:ext cx="4743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1254" y="411480"/>
            <a:ext cx="8006813" cy="1042007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 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18866" y="1897039"/>
            <a:ext cx="8689201" cy="4694830"/>
          </a:xfrm>
        </p:spPr>
        <p:txBody>
          <a:bodyPr>
            <a:noAutofit/>
          </a:bodyPr>
          <a:lstStyle/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chemeClr val="tx1"/>
                </a:solidFill>
              </a:rPr>
              <a:t>Вспомним, </a:t>
            </a:r>
            <a:r>
              <a:rPr lang="ru-RU" sz="2800" dirty="0" smtClean="0">
                <a:solidFill>
                  <a:schemeClr val="tx1"/>
                </a:solidFill>
              </a:rPr>
              <a:t>какая часть речи называется прилагательным.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chemeClr val="tx1"/>
                </a:solidFill>
              </a:rPr>
              <a:t>Понаблюдаем </a:t>
            </a:r>
            <a:r>
              <a:rPr lang="ru-RU" sz="2800" dirty="0" smtClean="0">
                <a:solidFill>
                  <a:schemeClr val="tx1"/>
                </a:solidFill>
              </a:rPr>
              <a:t>за тем, какую роль играют прилагательные в нашей речи.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chemeClr val="tx1"/>
                </a:solidFill>
              </a:rPr>
              <a:t>Будем учиться </a:t>
            </a:r>
            <a:r>
              <a:rPr lang="ru-RU" sz="2800" dirty="0" smtClean="0">
                <a:solidFill>
                  <a:schemeClr val="tx1"/>
                </a:solidFill>
              </a:rPr>
              <a:t>распознавать имена прилагательные в тексте, выделять словосочетания прилагательных с существительными в тексте, составлять словосочетания прилагательных с существительными, определять число, род и падеж имён прилагательны.</a:t>
            </a:r>
          </a:p>
          <a:p>
            <a:pPr algn="just"/>
            <a:endParaRPr lang="ru-RU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44123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448550" y="0"/>
            <a:ext cx="4743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574800"/>
          </a:xfrm>
        </p:spPr>
        <p:txBody>
          <a:bodyPr/>
          <a:lstStyle/>
          <a:p>
            <a:r>
              <a:rPr lang="ru-RU" dirty="0" smtClean="0"/>
              <a:t>                              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-9000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6500</a:t>
            </a:r>
            <a:b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2500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0038" y="2602676"/>
            <a:ext cx="6979061" cy="3880773"/>
          </a:xfrm>
        </p:spPr>
        <p:txBody>
          <a:bodyPr>
            <a:normAutofit fontScale="92500" lnSpcReduction="10000"/>
          </a:bodyPr>
          <a:lstStyle/>
          <a:p>
            <a:pPr marL="450215" indent="-90170" algn="just">
              <a:spcAft>
                <a:spcPts val="0"/>
              </a:spcAft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9000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самых употребляемых слов (среди существительных, глаголов и прилагательных) на долю существительных и глаголов приходится 6500слов. Сколько приходиться на долю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прилагательных?</a:t>
            </a:r>
          </a:p>
          <a:p>
            <a:pPr marL="450215" indent="-90170" algn="just">
              <a:spcAft>
                <a:spcPts val="0"/>
              </a:spcAft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художественной литературе часто используют прилагательные, которые не просто определяют предмет, а «озаряют предметы». Такие прилагательные называются –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эпитеты. 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27197" y="1610433"/>
            <a:ext cx="1037230" cy="60050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2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81202" y="1310182"/>
            <a:ext cx="970127" cy="90075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1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68104" y="1610432"/>
            <a:ext cx="1037230" cy="60050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3                                                                                                                                                                                                                     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6" y="15812"/>
            <a:ext cx="2487384" cy="184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20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1111</TotalTime>
  <Words>663</Words>
  <Application>Microsoft Office PowerPoint</Application>
  <PresentationFormat>Произвольный</PresentationFormat>
  <Paragraphs>174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Грань</vt:lpstr>
      <vt:lpstr>Урок русского языка  3 класс</vt:lpstr>
      <vt:lpstr>Презентация PowerPoint</vt:lpstr>
      <vt:lpstr>Минутка чистописания </vt:lpstr>
      <vt:lpstr>Презентация PowerPoint</vt:lpstr>
      <vt:lpstr>               </vt:lpstr>
      <vt:lpstr>Март Исаак Ильич Левитан </vt:lpstr>
      <vt:lpstr>Март Исаак Ильич Левитан </vt:lpstr>
      <vt:lpstr> </vt:lpstr>
      <vt:lpstr>                                         -9000                                                                            6500                                                                            2500</vt:lpstr>
      <vt:lpstr>                           Имя прилагательное </vt:lpstr>
      <vt:lpstr>                               Имя прилагательное </vt:lpstr>
      <vt:lpstr>                               Имя прилагательное </vt:lpstr>
      <vt:lpstr>Презентация PowerPoint</vt:lpstr>
      <vt:lpstr> </vt:lpstr>
      <vt:lpstr>Имя прилагательное </vt:lpstr>
      <vt:lpstr>Презентация PowerPoint</vt:lpstr>
      <vt:lpstr>Презентация PowerPoint</vt:lpstr>
      <vt:lpstr>Презентация PowerPoint</vt:lpstr>
      <vt:lpstr>Презентация PowerPoint</vt:lpstr>
      <vt:lpstr>Имя прилагательное </vt:lpstr>
      <vt:lpstr>Молодцы!!!</vt:lpstr>
      <vt:lpstr>Презентация PowerPoint</vt:lpstr>
      <vt:lpstr>                   Рефлексия </vt:lpstr>
      <vt:lpstr>Словарная работа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образование прилагательных с помощью суффиксов</dc:title>
  <dc:creator>eMashines</dc:creator>
  <cp:lastModifiedBy>Пользователь Windows</cp:lastModifiedBy>
  <cp:revision>65</cp:revision>
  <dcterms:created xsi:type="dcterms:W3CDTF">2014-03-10T05:39:59Z</dcterms:created>
  <dcterms:modified xsi:type="dcterms:W3CDTF">2019-03-20T08:36:29Z</dcterms:modified>
</cp:coreProperties>
</file>