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62" r:id="rId2"/>
    <p:sldId id="256" r:id="rId3"/>
    <p:sldId id="259" r:id="rId4"/>
    <p:sldId id="257" r:id="rId5"/>
    <p:sldId id="258" r:id="rId6"/>
    <p:sldId id="260" r:id="rId7"/>
    <p:sldId id="261" r:id="rId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1" d="100"/>
          <a:sy n="121" d="100"/>
        </p:scale>
        <p:origin x="-134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B2637889-292E-4127-B78F-73F56A8CD13D}" type="datetimeFigureOut">
              <a:rPr lang="ru-RU" smtClean="0"/>
              <a:pPr/>
              <a:t>17.06.2019</a:t>
            </a:fld>
            <a:endParaRPr lang="ru-RU"/>
          </a:p>
        </p:txBody>
      </p:sp>
      <p:sp>
        <p:nvSpPr>
          <p:cNvPr id="16" name="Номер слайда 15"/>
          <p:cNvSpPr>
            <a:spLocks noGrp="1"/>
          </p:cNvSpPr>
          <p:nvPr>
            <p:ph type="sldNum" sz="quarter" idx="11"/>
          </p:nvPr>
        </p:nvSpPr>
        <p:spPr/>
        <p:txBody>
          <a:bodyPr/>
          <a:lstStyle/>
          <a:p>
            <a:fld id="{C9E07E98-D013-4A3D-8494-B8EB6AFF2235}"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2637889-292E-4127-B78F-73F56A8CD13D}" type="datetimeFigureOut">
              <a:rPr lang="ru-RU" smtClean="0"/>
              <a:pPr/>
              <a:t>17.06.2019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E07E98-D013-4A3D-8494-B8EB6AFF223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2637889-292E-4127-B78F-73F56A8CD13D}" type="datetimeFigureOut">
              <a:rPr lang="ru-RU" smtClean="0"/>
              <a:pPr/>
              <a:t>17.06.2019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E07E98-D013-4A3D-8494-B8EB6AFF2235}"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B2637889-292E-4127-B78F-73F56A8CD13D}" type="datetimeFigureOut">
              <a:rPr lang="ru-RU" smtClean="0"/>
              <a:pPr/>
              <a:t>17.06.2019</a:t>
            </a:fld>
            <a:endParaRPr lang="ru-RU"/>
          </a:p>
        </p:txBody>
      </p:sp>
      <p:sp>
        <p:nvSpPr>
          <p:cNvPr id="15" name="Номер слайда 14"/>
          <p:cNvSpPr>
            <a:spLocks noGrp="1"/>
          </p:cNvSpPr>
          <p:nvPr>
            <p:ph type="sldNum" sz="quarter" idx="15"/>
          </p:nvPr>
        </p:nvSpPr>
        <p:spPr/>
        <p:txBody>
          <a:bodyPr/>
          <a:lstStyle>
            <a:lvl1pPr algn="ctr">
              <a:defRPr/>
            </a:lvl1pPr>
          </a:lstStyle>
          <a:p>
            <a:fld id="{C9E07E98-D013-4A3D-8494-B8EB6AFF2235}"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B2637889-292E-4127-B78F-73F56A8CD13D}" type="datetimeFigureOut">
              <a:rPr lang="ru-RU" smtClean="0"/>
              <a:pPr/>
              <a:t>17.06.2019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E07E98-D013-4A3D-8494-B8EB6AFF2235}"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B2637889-292E-4127-B78F-73F56A8CD13D}" type="datetimeFigureOut">
              <a:rPr lang="ru-RU" smtClean="0"/>
              <a:pPr/>
              <a:t>17.06.2019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9E07E98-D013-4A3D-8494-B8EB6AFF2235}"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C9E07E98-D013-4A3D-8494-B8EB6AFF2235}"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B2637889-292E-4127-B78F-73F56A8CD13D}" type="datetimeFigureOut">
              <a:rPr lang="ru-RU" smtClean="0"/>
              <a:pPr/>
              <a:t>17.06.2019</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B2637889-292E-4127-B78F-73F56A8CD13D}" type="datetimeFigureOut">
              <a:rPr lang="ru-RU" smtClean="0"/>
              <a:pPr/>
              <a:t>17.06.2019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9E07E98-D013-4A3D-8494-B8EB6AFF2235}"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2637889-292E-4127-B78F-73F56A8CD13D}" type="datetimeFigureOut">
              <a:rPr lang="ru-RU" smtClean="0"/>
              <a:pPr/>
              <a:t>17.06.2019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9E07E98-D013-4A3D-8494-B8EB6AFF223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B2637889-292E-4127-B78F-73F56A8CD13D}" type="datetimeFigureOut">
              <a:rPr lang="ru-RU" smtClean="0"/>
              <a:pPr/>
              <a:t>17.06.2019</a:t>
            </a:fld>
            <a:endParaRPr lang="ru-RU"/>
          </a:p>
        </p:txBody>
      </p:sp>
      <p:sp>
        <p:nvSpPr>
          <p:cNvPr id="9" name="Номер слайда 8"/>
          <p:cNvSpPr>
            <a:spLocks noGrp="1"/>
          </p:cNvSpPr>
          <p:nvPr>
            <p:ph type="sldNum" sz="quarter" idx="15"/>
          </p:nvPr>
        </p:nvSpPr>
        <p:spPr/>
        <p:txBody>
          <a:bodyPr/>
          <a:lstStyle/>
          <a:p>
            <a:fld id="{C9E07E98-D013-4A3D-8494-B8EB6AFF2235}"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B2637889-292E-4127-B78F-73F56A8CD13D}" type="datetimeFigureOut">
              <a:rPr lang="ru-RU" smtClean="0"/>
              <a:pPr/>
              <a:t>17.06.2019</a:t>
            </a:fld>
            <a:endParaRPr lang="ru-RU"/>
          </a:p>
        </p:txBody>
      </p:sp>
      <p:sp>
        <p:nvSpPr>
          <p:cNvPr id="9" name="Номер слайда 8"/>
          <p:cNvSpPr>
            <a:spLocks noGrp="1"/>
          </p:cNvSpPr>
          <p:nvPr>
            <p:ph type="sldNum" sz="quarter" idx="11"/>
          </p:nvPr>
        </p:nvSpPr>
        <p:spPr/>
        <p:txBody>
          <a:bodyPr/>
          <a:lstStyle/>
          <a:p>
            <a:fld id="{C9E07E98-D013-4A3D-8494-B8EB6AFF2235}"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B2637889-292E-4127-B78F-73F56A8CD13D}" type="datetimeFigureOut">
              <a:rPr lang="ru-RU" smtClean="0"/>
              <a:pPr/>
              <a:t>17.06.2019</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C9E07E98-D013-4A3D-8494-B8EB6AFF2235}"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одзаголовок 1"/>
          <p:cNvSpPr>
            <a:spLocks noGrp="1"/>
          </p:cNvSpPr>
          <p:nvPr>
            <p:ph type="subTitle" idx="1"/>
          </p:nvPr>
        </p:nvSpPr>
        <p:spPr/>
        <p:txBody>
          <a:bodyPr/>
          <a:lstStyle/>
          <a:p>
            <a:r>
              <a:rPr lang="ru-RU" sz="4000" dirty="0" smtClean="0"/>
              <a:t>Методическая разработка</a:t>
            </a:r>
            <a:endParaRPr lang="ru-RU" sz="4000" dirty="0"/>
          </a:p>
        </p:txBody>
      </p:sp>
      <p:sp>
        <p:nvSpPr>
          <p:cNvPr id="3" name="Заголовок 2"/>
          <p:cNvSpPr>
            <a:spLocks noGrp="1"/>
          </p:cNvSpPr>
          <p:nvPr>
            <p:ph type="ctrTitle"/>
          </p:nvPr>
        </p:nvSpPr>
        <p:spPr/>
        <p:txBody>
          <a:bodyPr/>
          <a:lstStyle/>
          <a:p>
            <a:r>
              <a:rPr lang="ru-RU" dirty="0" smtClean="0"/>
              <a:t>Фомина Елена Владимировна учитель английского языка ГБОУ гимназия 248 Санкт-Петербурга</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928662" y="2571744"/>
            <a:ext cx="3714776" cy="3067056"/>
          </a:xfrm>
        </p:spPr>
        <p:txBody>
          <a:bodyPr>
            <a:normAutofit fontScale="70000" lnSpcReduction="20000"/>
          </a:bodyPr>
          <a:lstStyle/>
          <a:p>
            <a:pPr algn="l"/>
            <a:r>
              <a:rPr lang="en-US" dirty="0" smtClean="0">
                <a:solidFill>
                  <a:schemeClr val="tx1"/>
                </a:solidFill>
                <a:latin typeface="Algerian" pitchFamily="82" charset="0"/>
              </a:rPr>
              <a:t>King Arthur's Knights</a:t>
            </a:r>
          </a:p>
          <a:p>
            <a:pPr algn="l"/>
            <a:r>
              <a:rPr lang="en-US" dirty="0" smtClean="0">
                <a:solidFill>
                  <a:schemeClr val="tx1"/>
                </a:solidFill>
                <a:latin typeface="Algerian" pitchFamily="82" charset="0"/>
              </a:rPr>
              <a:t>Was Arthur a true, historical figure or only a hero of legend? This is truly up to each and every one of us to decide for ourselves. Arthur represents a man who was the epitome of good against evil, light against darkness, and that eternal, never-ending struggle between what is right and that which is wrong</a:t>
            </a:r>
            <a:r>
              <a:rPr lang="en-US" dirty="0" smtClean="0"/>
              <a:t>.</a:t>
            </a:r>
            <a:endParaRPr lang="ru-RU" dirty="0"/>
          </a:p>
        </p:txBody>
      </p:sp>
      <p:sp>
        <p:nvSpPr>
          <p:cNvPr id="2" name="Заголовок 1"/>
          <p:cNvSpPr>
            <a:spLocks noGrp="1"/>
          </p:cNvSpPr>
          <p:nvPr>
            <p:ph type="ctrTitle"/>
          </p:nvPr>
        </p:nvSpPr>
        <p:spPr>
          <a:xfrm>
            <a:off x="642910" y="571481"/>
            <a:ext cx="7772400" cy="857256"/>
          </a:xfrm>
        </p:spPr>
        <p:txBody>
          <a:bodyPr/>
          <a:lstStyle/>
          <a:p>
            <a:r>
              <a:rPr lang="en-US" sz="3600" dirty="0" smtClean="0"/>
              <a:t>K</a:t>
            </a:r>
            <a:r>
              <a:rPr sz="3600" smtClean="0"/>
              <a:t>ing Arthur and his Noble Knigts of the Round Table</a:t>
            </a:r>
            <a:endParaRPr lang="ru-RU" sz="3600" dirty="0"/>
          </a:p>
        </p:txBody>
      </p:sp>
      <p:pic>
        <p:nvPicPr>
          <p:cNvPr id="15362" name="Picture 2" descr="http://www.chuchotezvous.ru/images/joomgallery/originals/___25/_39/_57/illuminati_1_20121019_1066664758.jpg"/>
          <p:cNvPicPr>
            <a:picLocks noChangeAspect="1" noChangeArrowheads="1"/>
          </p:cNvPicPr>
          <p:nvPr/>
        </p:nvPicPr>
        <p:blipFill>
          <a:blip r:embed="rId2" cstate="print"/>
          <a:srcRect/>
          <a:stretch>
            <a:fillRect/>
          </a:stretch>
        </p:blipFill>
        <p:spPr bwMode="auto">
          <a:xfrm>
            <a:off x="4786314" y="1571612"/>
            <a:ext cx="3838575" cy="47625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524000"/>
            <a:ext cx="3686172" cy="4572000"/>
          </a:xfrm>
        </p:spPr>
        <p:txBody>
          <a:bodyPr>
            <a:normAutofit fontScale="92500"/>
          </a:bodyPr>
          <a:lstStyle/>
          <a:p>
            <a:endParaRPr lang="en-US" dirty="0" smtClean="0"/>
          </a:p>
          <a:p>
            <a:r>
              <a:rPr lang="en-US" dirty="0" smtClean="0"/>
              <a:t>Many people have read the legends of King Arthur and his knights. As the leg­ends say, Arthur fought against the Anglo-Saxon invaders. The famous Round Table was used by King Arthur and his knights to show that all were equal.</a:t>
            </a:r>
          </a:p>
          <a:p>
            <a:pPr>
              <a:buNone/>
            </a:pPr>
            <a:endParaRPr lang="ru-RU" dirty="0"/>
          </a:p>
        </p:txBody>
      </p:sp>
      <p:sp>
        <p:nvSpPr>
          <p:cNvPr id="3" name="Заголовок 2"/>
          <p:cNvSpPr>
            <a:spLocks noGrp="1"/>
          </p:cNvSpPr>
          <p:nvPr>
            <p:ph type="title"/>
          </p:nvPr>
        </p:nvSpPr>
        <p:spPr/>
        <p:txBody>
          <a:bodyPr/>
          <a:lstStyle/>
          <a:p>
            <a:endParaRPr lang="ru-RU" dirty="0"/>
          </a:p>
        </p:txBody>
      </p:sp>
      <p:pic>
        <p:nvPicPr>
          <p:cNvPr id="4" name="Рисунок 3" descr="gg.jpg"/>
          <p:cNvPicPr>
            <a:picLocks noChangeAspect="1"/>
          </p:cNvPicPr>
          <p:nvPr/>
        </p:nvPicPr>
        <p:blipFill>
          <a:blip r:embed="rId2" cstate="print"/>
          <a:stretch>
            <a:fillRect/>
          </a:stretch>
        </p:blipFill>
        <p:spPr>
          <a:xfrm>
            <a:off x="3929058" y="1714488"/>
            <a:ext cx="5214942" cy="492919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en-US" dirty="0" smtClean="0"/>
              <a:t>Arthur's sword was named Excalibur. By magic, the sword was stuck in a stone and nobody could get the darn thing out of the rock except Arthur. Either that, or, in another version, the sword was given to him by the Lady of the Lake. </a:t>
            </a:r>
            <a:endParaRPr lang="ru-RU" dirty="0"/>
          </a:p>
        </p:txBody>
      </p:sp>
      <p:sp>
        <p:nvSpPr>
          <p:cNvPr id="3" name="Заголовок 2"/>
          <p:cNvSpPr>
            <a:spLocks noGrp="1"/>
          </p:cNvSpPr>
          <p:nvPr>
            <p:ph type="title"/>
          </p:nvPr>
        </p:nvSpPr>
        <p:spPr/>
        <p:txBody>
          <a:bodyPr/>
          <a:lstStyle/>
          <a:p>
            <a:endParaRPr lang="ru-RU"/>
          </a:p>
        </p:txBody>
      </p:sp>
      <p:pic>
        <p:nvPicPr>
          <p:cNvPr id="4" name="Рисунок 3" descr="bbb.jpg"/>
          <p:cNvPicPr>
            <a:picLocks noChangeAspect="1"/>
          </p:cNvPicPr>
          <p:nvPr/>
        </p:nvPicPr>
        <p:blipFill>
          <a:blip r:embed="rId2" cstate="print"/>
          <a:stretch>
            <a:fillRect/>
          </a:stretch>
        </p:blipFill>
        <p:spPr>
          <a:xfrm>
            <a:off x="3929058" y="3357562"/>
            <a:ext cx="4847406" cy="3071834"/>
          </a:xfrm>
          <a:prstGeom prst="rect">
            <a:avLst/>
          </a:prstGeom>
        </p:spPr>
      </p:pic>
      <p:pic>
        <p:nvPicPr>
          <p:cNvPr id="2050" name="Picture 2" descr="King Arthur and the knights of the Round Table"/>
          <p:cNvPicPr>
            <a:picLocks noChangeAspect="1" noChangeArrowheads="1"/>
          </p:cNvPicPr>
          <p:nvPr/>
        </p:nvPicPr>
        <p:blipFill>
          <a:blip r:embed="rId3" cstate="print"/>
          <a:srcRect/>
          <a:stretch>
            <a:fillRect/>
          </a:stretch>
        </p:blipFill>
        <p:spPr bwMode="auto">
          <a:xfrm>
            <a:off x="642910" y="5715016"/>
            <a:ext cx="2933700" cy="571501"/>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hh.gif"/>
          <p:cNvPicPr>
            <a:picLocks noGrp="1" noChangeAspect="1"/>
          </p:cNvPicPr>
          <p:nvPr>
            <p:ph idx="1"/>
          </p:nvPr>
        </p:nvPicPr>
        <p:blipFill>
          <a:blip r:embed="rId2" cstate="print"/>
          <a:stretch>
            <a:fillRect/>
          </a:stretch>
        </p:blipFill>
        <p:spPr>
          <a:xfrm>
            <a:off x="4000496" y="285728"/>
            <a:ext cx="4857752" cy="6286520"/>
          </a:xfrm>
          <a:prstGeom prst="rect">
            <a:avLst/>
          </a:prstGeom>
          <a:ln>
            <a:noFill/>
          </a:ln>
          <a:effectLst>
            <a:outerShdw blurRad="292100" dist="139700" dir="2700000" algn="tl" rotWithShape="0">
              <a:srgbClr val="333333">
                <a:alpha val="65000"/>
              </a:srgbClr>
            </a:outerShdw>
          </a:effectLst>
        </p:spPr>
      </p:pic>
      <p:sp>
        <p:nvSpPr>
          <p:cNvPr id="3" name="Заголовок 2"/>
          <p:cNvSpPr>
            <a:spLocks noGrp="1"/>
          </p:cNvSpPr>
          <p:nvPr>
            <p:ph type="title"/>
          </p:nvPr>
        </p:nvSpPr>
        <p:spPr>
          <a:xfrm>
            <a:off x="457200" y="152400"/>
            <a:ext cx="3543296" cy="1219200"/>
          </a:xfrm>
        </p:spPr>
        <p:txBody>
          <a:bodyPr>
            <a:normAutofit fontScale="90000"/>
          </a:bodyPr>
          <a:lstStyle/>
          <a:p>
            <a:r>
              <a:rPr smtClean="0"/>
              <a:t>The Arthurian  period map </a:t>
            </a: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47500" lnSpcReduction="20000"/>
          </a:bodyPr>
          <a:lstStyle/>
          <a:p>
            <a:r>
              <a:rPr lang="en-US" dirty="0" smtClean="0"/>
              <a:t>The regular characters that appear in many books, you can call the following knights: </a:t>
            </a:r>
            <a:br>
              <a:rPr lang="en-US" dirty="0" smtClean="0"/>
            </a:br>
            <a:r>
              <a:rPr lang="en-US" dirty="0" smtClean="0"/>
              <a:t>Gawain a nephew of Arthur, his "right hand", hero of many novels. </a:t>
            </a:r>
            <a:br>
              <a:rPr lang="en-US" dirty="0" smtClean="0"/>
            </a:br>
            <a:r>
              <a:rPr lang="en-US" dirty="0" smtClean="0"/>
              <a:t>Lancelot — the invincible knight, who performed many feats, but in the end fell in love with Arthur's wife Guinevere and caused the death of the Kingdom. </a:t>
            </a:r>
            <a:br>
              <a:rPr lang="en-US" dirty="0" smtClean="0"/>
            </a:br>
            <a:r>
              <a:rPr lang="en-US" dirty="0" smtClean="0"/>
              <a:t>Galahad — son of Lancelot, the Holy knight raised by monks. Seeker Of The Holy Grail. </a:t>
            </a:r>
            <a:br>
              <a:rPr lang="en-US" dirty="0" smtClean="0"/>
            </a:br>
            <a:r>
              <a:rPr lang="en-US" dirty="0" smtClean="0"/>
              <a:t>Percival (</a:t>
            </a:r>
            <a:r>
              <a:rPr lang="en-US" dirty="0" err="1" smtClean="0"/>
              <a:t>Peredur</a:t>
            </a:r>
            <a:r>
              <a:rPr lang="en-US" dirty="0" smtClean="0"/>
              <a:t>) is another seeker of the Grail. </a:t>
            </a:r>
            <a:br>
              <a:rPr lang="en-US" dirty="0" smtClean="0"/>
            </a:br>
            <a:r>
              <a:rPr lang="en-US" dirty="0" err="1" smtClean="0"/>
              <a:t>Lamorak</a:t>
            </a:r>
            <a:r>
              <a:rPr lang="en-US" dirty="0" smtClean="0"/>
              <a:t> — brother of Percival. </a:t>
            </a:r>
            <a:br>
              <a:rPr lang="en-US" dirty="0" smtClean="0"/>
            </a:br>
            <a:r>
              <a:rPr lang="en-US" dirty="0" smtClean="0"/>
              <a:t/>
            </a:r>
            <a:br>
              <a:rPr lang="en-US" dirty="0" smtClean="0"/>
            </a:br>
            <a:r>
              <a:rPr lang="en-US" dirty="0" smtClean="0"/>
              <a:t>Kay is the younger brother of Arthur and his Seneschal. The legends usually a comic character, a braggart and a coward. </a:t>
            </a:r>
            <a:br>
              <a:rPr lang="en-US" dirty="0" smtClean="0"/>
            </a:br>
            <a:r>
              <a:rPr lang="en-US" dirty="0" smtClean="0"/>
              <a:t/>
            </a:r>
            <a:br>
              <a:rPr lang="en-US" dirty="0" smtClean="0"/>
            </a:br>
            <a:r>
              <a:rPr lang="en-US" dirty="0" smtClean="0"/>
              <a:t>Gareth CIT (Roman) — the younger brother of </a:t>
            </a:r>
            <a:r>
              <a:rPr lang="en-US" dirty="0" err="1" smtClean="0"/>
              <a:t>Gawaine</a:t>
            </a:r>
            <a:r>
              <a:rPr lang="en-US" dirty="0" smtClean="0"/>
              <a:t>, out of modesty, who worked at the court of the servant, before becoming a knight. </a:t>
            </a:r>
            <a:br>
              <a:rPr lang="en-US" dirty="0" smtClean="0"/>
            </a:br>
            <a:r>
              <a:rPr lang="en-US" dirty="0" smtClean="0"/>
              <a:t/>
            </a:r>
            <a:br>
              <a:rPr lang="en-US" dirty="0" smtClean="0"/>
            </a:br>
            <a:r>
              <a:rPr lang="en-US" dirty="0" err="1" smtClean="0"/>
              <a:t>Yvaine</a:t>
            </a:r>
            <a:r>
              <a:rPr lang="en-US" dirty="0" smtClean="0"/>
              <a:t> (</a:t>
            </a:r>
            <a:r>
              <a:rPr lang="en-US" dirty="0" err="1" smtClean="0"/>
              <a:t>WWAN,Owen</a:t>
            </a:r>
            <a:r>
              <a:rPr lang="en-US" dirty="0" smtClean="0"/>
              <a:t>) — the son of the evil witch of Fairy </a:t>
            </a:r>
            <a:r>
              <a:rPr lang="en-US" dirty="0" err="1" smtClean="0"/>
              <a:t>Morgana</a:t>
            </a:r>
            <a:r>
              <a:rPr lang="en-US" dirty="0" smtClean="0"/>
              <a:t>, in spite of his mother, who became a noble knight, son of </a:t>
            </a:r>
            <a:r>
              <a:rPr lang="en-US" dirty="0" err="1" smtClean="0"/>
              <a:t>Uryens,count</a:t>
            </a:r>
            <a:r>
              <a:rPr lang="en-US" dirty="0" smtClean="0"/>
              <a:t> Fontana. </a:t>
            </a:r>
            <a:br>
              <a:rPr lang="en-US" dirty="0" smtClean="0"/>
            </a:br>
            <a:r>
              <a:rPr lang="en-US" dirty="0" err="1" smtClean="0"/>
              <a:t>Bedevere</a:t>
            </a:r>
            <a:r>
              <a:rPr lang="en-US" dirty="0" smtClean="0"/>
              <a:t>, the last knight left alive after the battle of </a:t>
            </a:r>
            <a:r>
              <a:rPr lang="en-US" dirty="0" err="1" smtClean="0"/>
              <a:t>Kamlanie</a:t>
            </a:r>
            <a:r>
              <a:rPr lang="en-US" dirty="0" smtClean="0"/>
              <a:t>. </a:t>
            </a:r>
            <a:br>
              <a:rPr lang="en-US" dirty="0" smtClean="0"/>
            </a:br>
            <a:r>
              <a:rPr lang="en-US" dirty="0" err="1" smtClean="0"/>
              <a:t>Gaheris</a:t>
            </a:r>
            <a:r>
              <a:rPr lang="en-US" dirty="0" smtClean="0"/>
              <a:t> — another younger brother of Gawain and his squire. </a:t>
            </a:r>
            <a:br>
              <a:rPr lang="en-US" dirty="0" smtClean="0"/>
            </a:br>
            <a:r>
              <a:rPr lang="en-US" dirty="0" err="1" smtClean="0"/>
              <a:t>Agravaine</a:t>
            </a:r>
            <a:r>
              <a:rPr lang="en-US" dirty="0" smtClean="0"/>
              <a:t> — brother of Gawain, Gareth and </a:t>
            </a:r>
            <a:r>
              <a:rPr lang="en-US" dirty="0" err="1" smtClean="0"/>
              <a:t>Gaheris</a:t>
            </a:r>
            <a:r>
              <a:rPr lang="en-US" dirty="0" smtClean="0"/>
              <a:t>. In League with </a:t>
            </a:r>
            <a:r>
              <a:rPr lang="en-US" dirty="0" err="1" smtClean="0"/>
              <a:t>Mordred</a:t>
            </a:r>
            <a:r>
              <a:rPr lang="en-US" dirty="0" smtClean="0"/>
              <a:t> exposed the relationship of Lancelot and </a:t>
            </a:r>
            <a:r>
              <a:rPr lang="en-US" dirty="0" err="1" smtClean="0"/>
              <a:t>Guinevere.among</a:t>
            </a:r>
            <a:r>
              <a:rPr lang="en-US" dirty="0" smtClean="0"/>
              <a:t> the regular characters that appear in many books, you can call the following knights: </a:t>
            </a:r>
            <a:br>
              <a:rPr lang="en-US" dirty="0" smtClean="0"/>
            </a:br>
            <a:r>
              <a:rPr lang="en-US" dirty="0" smtClean="0"/>
              <a:t>Gawain a nephew of Arthur, his "right hand", hero of many novels. </a:t>
            </a:r>
            <a:br>
              <a:rPr lang="en-US" dirty="0" smtClean="0"/>
            </a:br>
            <a:r>
              <a:rPr lang="en-US" dirty="0" smtClean="0"/>
              <a:t>Lancelot — the invincible knight, who performed many feats, but in the end fell in love with Arthur's wife Guinevere and caused the death of the Kingdom. </a:t>
            </a:r>
            <a:br>
              <a:rPr lang="en-US" dirty="0" smtClean="0"/>
            </a:br>
            <a:r>
              <a:rPr lang="en-US" dirty="0" smtClean="0"/>
              <a:t>Galahad — son of Lancelot, the Holy knight raised by monks. Seeker Of The Holy Grail. </a:t>
            </a:r>
            <a:br>
              <a:rPr lang="en-US" dirty="0" smtClean="0"/>
            </a:br>
            <a:r>
              <a:rPr lang="en-US" dirty="0" smtClean="0"/>
              <a:t>Percival (</a:t>
            </a:r>
            <a:r>
              <a:rPr lang="en-US" dirty="0" err="1" smtClean="0"/>
              <a:t>Peredur</a:t>
            </a:r>
            <a:r>
              <a:rPr lang="en-US" dirty="0" smtClean="0"/>
              <a:t>) is another seeker of the Grail. </a:t>
            </a:r>
            <a:br>
              <a:rPr lang="en-US" dirty="0" smtClean="0"/>
            </a:br>
            <a:r>
              <a:rPr lang="en-US" dirty="0" err="1" smtClean="0"/>
              <a:t>Lamorak</a:t>
            </a:r>
            <a:r>
              <a:rPr lang="en-US" dirty="0" smtClean="0"/>
              <a:t> — brother of Percival. </a:t>
            </a:r>
            <a:br>
              <a:rPr lang="en-US" dirty="0" smtClean="0"/>
            </a:br>
            <a:r>
              <a:rPr lang="en-US" dirty="0" smtClean="0"/>
              <a:t/>
            </a:r>
            <a:br>
              <a:rPr lang="en-US" dirty="0" smtClean="0"/>
            </a:br>
            <a:r>
              <a:rPr lang="en-US" dirty="0" smtClean="0"/>
              <a:t>Kay is the younger brother of Arthur and his Seneschal. The legends usually a comic character, a braggart and a coward. </a:t>
            </a:r>
            <a:endParaRPr lang="ru-RU" dirty="0"/>
          </a:p>
        </p:txBody>
      </p:sp>
      <p:sp>
        <p:nvSpPr>
          <p:cNvPr id="3" name="Заголовок 2"/>
          <p:cNvSpPr>
            <a:spLocks noGrp="1"/>
          </p:cNvSpPr>
          <p:nvPr>
            <p:ph type="title"/>
          </p:nvPr>
        </p:nvSpPr>
        <p:spPr/>
        <p:txBody>
          <a:bodyPr/>
          <a:lstStyle/>
          <a:p>
            <a:r>
              <a:rPr smtClean="0"/>
              <a:t>                    Characters</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85000" lnSpcReduction="10000"/>
          </a:bodyPr>
          <a:lstStyle/>
          <a:p>
            <a:r>
              <a:rPr lang="en-US" dirty="0" smtClean="0"/>
              <a:t>There was also a knight Geraint (Gerent), king of one of the regions of Britain. He fell in love with the beautiful Enid, and after the wedding was to sit in his castle. Some people, seeing this, began to engage in robbery and mock </a:t>
            </a:r>
            <a:r>
              <a:rPr lang="en-US" dirty="0" err="1" smtClean="0"/>
              <a:t>Garantom</a:t>
            </a:r>
            <a:r>
              <a:rPr lang="en-US" dirty="0" smtClean="0"/>
              <a:t>. When I heard about it Hereinto became ashamed, he put on his old rusty armor and went alone, bringing with him only one wife in my country to punish the robbers, while not revealing who he </a:t>
            </a:r>
            <a:r>
              <a:rPr lang="en-US" dirty="0" err="1" smtClean="0"/>
              <a:t>isThere</a:t>
            </a:r>
            <a:r>
              <a:rPr lang="en-US" dirty="0" smtClean="0"/>
              <a:t> was also a knight Geraint (Gerent), king of one of the regions of Britain. He fell in love with the beautiful Enid, and after the wedding was to sit in his castle. Some people, seeing this, began to engage in robbery and mock </a:t>
            </a:r>
            <a:r>
              <a:rPr lang="en-US" dirty="0" err="1" smtClean="0"/>
              <a:t>Garantom</a:t>
            </a:r>
            <a:r>
              <a:rPr lang="en-US" dirty="0" smtClean="0"/>
              <a:t>. When I heard about it Hereinto became ashamed, he put on his old rusty armor and went alone, bringing with him only one wife in my country to punish the robbers, while not revealing who is he.</a:t>
            </a:r>
            <a:endParaRPr lang="ru-RU" dirty="0"/>
          </a:p>
        </p:txBody>
      </p:sp>
      <p:sp>
        <p:nvSpPr>
          <p:cNvPr id="3" name="Заголовок 2"/>
          <p:cNvSpPr>
            <a:spLocks noGrp="1"/>
          </p:cNvSpPr>
          <p:nvPr>
            <p:ph type="title"/>
          </p:nvPr>
        </p:nvSpPr>
        <p:spPr/>
        <p:txBody>
          <a:bodyPr/>
          <a:lstStyle/>
          <a:p>
            <a:endParaRPr lang="ru-RU"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255</TotalTime>
  <Words>392</Words>
  <Application>Microsoft Office PowerPoint</Application>
  <PresentationFormat>Экран (4:3)</PresentationFormat>
  <Paragraphs>12</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Бумажная</vt:lpstr>
      <vt:lpstr>Фомина Елена Владимировна учитель английского языка ГБОУ гимназия 248 Санкт-Петербурга</vt:lpstr>
      <vt:lpstr>King Arthur and his Noble Knigts of the Round Table</vt:lpstr>
      <vt:lpstr>Слайд 3</vt:lpstr>
      <vt:lpstr>Слайд 4</vt:lpstr>
      <vt:lpstr>The Arthurian  period map </vt:lpstr>
      <vt:lpstr>                    Characters</vt:lpstr>
      <vt:lpstr>Слайд 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Knigts of the RO</dc:title>
  <dc:creator>Инга</dc:creator>
  <cp:lastModifiedBy>admin</cp:lastModifiedBy>
  <cp:revision>27</cp:revision>
  <dcterms:created xsi:type="dcterms:W3CDTF">2018-02-02T16:08:57Z</dcterms:created>
  <dcterms:modified xsi:type="dcterms:W3CDTF">2019-06-17T10:32:58Z</dcterms:modified>
</cp:coreProperties>
</file>