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7" r:id="rId5"/>
    <p:sldId id="268" r:id="rId6"/>
    <p:sldId id="269" r:id="rId7"/>
    <p:sldId id="259" r:id="rId8"/>
    <p:sldId id="270" r:id="rId9"/>
    <p:sldId id="260" r:id="rId10"/>
    <p:sldId id="265" r:id="rId11"/>
    <p:sldId id="271" r:id="rId12"/>
    <p:sldId id="273" r:id="rId13"/>
    <p:sldId id="261" r:id="rId14"/>
    <p:sldId id="262" r:id="rId15"/>
    <p:sldId id="263" r:id="rId16"/>
    <p:sldId id="274" r:id="rId17"/>
    <p:sldId id="275" r:id="rId18"/>
    <p:sldId id="276" r:id="rId19"/>
    <p:sldId id="264" r:id="rId20"/>
    <p:sldId id="26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4561403508771926E-2"/>
          <c:y val="9.7748279813219832E-2"/>
          <c:w val="0.76214313671317402"/>
          <c:h val="0.728277656772195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cat>
            <c:strRef>
              <c:f>Лист1!$A$2:$A$5</c:f>
              <c:strCache>
                <c:ptCount val="4"/>
                <c:pt idx="0">
                  <c:v>белый</c:v>
                </c:pt>
                <c:pt idx="1">
                  <c:v>черный</c:v>
                </c:pt>
                <c:pt idx="2">
                  <c:v>двухцветный</c:v>
                </c:pt>
                <c:pt idx="3">
                  <c:v>с начинкой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37</c:v>
                </c:pt>
                <c:pt idx="1">
                  <c:v>24</c:v>
                </c:pt>
                <c:pt idx="2">
                  <c:v>13</c:v>
                </c:pt>
                <c:pt idx="3">
                  <c:v>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белый</c:v>
                </c:pt>
                <c:pt idx="1">
                  <c:v>черный</c:v>
                </c:pt>
                <c:pt idx="2">
                  <c:v>двухцветный</c:v>
                </c:pt>
                <c:pt idx="3">
                  <c:v>с начинкой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5356928"/>
        <c:axId val="25231744"/>
      </c:barChart>
      <c:catAx>
        <c:axId val="25356928"/>
        <c:scaling>
          <c:orientation val="minMax"/>
        </c:scaling>
        <c:delete val="0"/>
        <c:axPos val="b"/>
        <c:majorTickMark val="out"/>
        <c:minorTickMark val="none"/>
        <c:tickLblPos val="nextTo"/>
        <c:crossAx val="25231744"/>
        <c:crosses val="autoZero"/>
        <c:auto val="1"/>
        <c:lblAlgn val="ctr"/>
        <c:lblOffset val="100"/>
        <c:noMultiLvlLbl val="0"/>
      </c:catAx>
      <c:valAx>
        <c:axId val="25231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356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каждый день</c:v>
                </c:pt>
                <c:pt idx="1">
                  <c:v>несколько раз в день</c:v>
                </c:pt>
                <c:pt idx="2">
                  <c:v>один раз в неделю</c:v>
                </c:pt>
                <c:pt idx="3">
                  <c:v>очень редко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29</c:v>
                </c:pt>
                <c:pt idx="1">
                  <c:v>10</c:v>
                </c:pt>
                <c:pt idx="2">
                  <c:v>53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каждый день</c:v>
                </c:pt>
                <c:pt idx="1">
                  <c:v>несколько раз в день</c:v>
                </c:pt>
                <c:pt idx="2">
                  <c:v>один раз в неделю</c:v>
                </c:pt>
                <c:pt idx="3">
                  <c:v>очень редко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каждый день</c:v>
                </c:pt>
                <c:pt idx="1">
                  <c:v>несколько раз в день</c:v>
                </c:pt>
                <c:pt idx="2">
                  <c:v>один раз в неделю</c:v>
                </c:pt>
                <c:pt idx="3">
                  <c:v>очень редко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287296"/>
        <c:axId val="25293184"/>
        <c:axId val="0"/>
      </c:bar3DChart>
      <c:catAx>
        <c:axId val="25287296"/>
        <c:scaling>
          <c:orientation val="minMax"/>
        </c:scaling>
        <c:delete val="0"/>
        <c:axPos val="b"/>
        <c:majorTickMark val="out"/>
        <c:minorTickMark val="none"/>
        <c:tickLblPos val="nextTo"/>
        <c:crossAx val="25293184"/>
        <c:crosses val="autoZero"/>
        <c:auto val="1"/>
        <c:lblAlgn val="ctr"/>
        <c:lblOffset val="100"/>
        <c:noMultiLvlLbl val="0"/>
      </c:catAx>
      <c:valAx>
        <c:axId val="252931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287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нет</c:v>
                </c:pt>
                <c:pt idx="1">
                  <c:v>да</c:v>
                </c:pt>
                <c:pt idx="2">
                  <c:v>ни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</c:v>
                </c:pt>
                <c:pt idx="1">
                  <c:v>29</c:v>
                </c:pt>
                <c:pt idx="2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</c:v>
                </c:pt>
                <c:pt idx="1">
                  <c:v>47</c:v>
                </c:pt>
                <c:pt idx="2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183360"/>
        <c:axId val="29193344"/>
        <c:axId val="0"/>
      </c:bar3DChart>
      <c:catAx>
        <c:axId val="29183360"/>
        <c:scaling>
          <c:orientation val="minMax"/>
        </c:scaling>
        <c:delete val="0"/>
        <c:axPos val="b"/>
        <c:majorTickMark val="out"/>
        <c:minorTickMark val="none"/>
        <c:tickLblPos val="nextTo"/>
        <c:crossAx val="29193344"/>
        <c:crosses val="autoZero"/>
        <c:auto val="1"/>
        <c:lblAlgn val="ctr"/>
        <c:lblOffset val="100"/>
        <c:noMultiLvlLbl val="0"/>
      </c:catAx>
      <c:valAx>
        <c:axId val="29193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183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Лист1!$A$2:$A$7</c:f>
              <c:strCache>
                <c:ptCount val="6"/>
                <c:pt idx="0">
                  <c:v>фундук</c:v>
                </c:pt>
                <c:pt idx="1">
                  <c:v>без начинки</c:v>
                </c:pt>
                <c:pt idx="2">
                  <c:v>миндаль</c:v>
                </c:pt>
                <c:pt idx="3">
                  <c:v>изюм</c:v>
                </c:pt>
                <c:pt idx="4">
                  <c:v>арахис</c:v>
                </c:pt>
                <c:pt idx="5">
                  <c:v>печенье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37</c:v>
                </c:pt>
                <c:pt idx="1">
                  <c:v>18</c:v>
                </c:pt>
                <c:pt idx="2">
                  <c:v>3</c:v>
                </c:pt>
                <c:pt idx="3">
                  <c:v>14</c:v>
                </c:pt>
                <c:pt idx="4">
                  <c:v>10</c:v>
                </c:pt>
                <c:pt idx="5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9217920"/>
        <c:axId val="29219456"/>
      </c:barChart>
      <c:catAx>
        <c:axId val="29217920"/>
        <c:scaling>
          <c:orientation val="minMax"/>
        </c:scaling>
        <c:delete val="0"/>
        <c:axPos val="b"/>
        <c:majorTickMark val="out"/>
        <c:minorTickMark val="none"/>
        <c:tickLblPos val="nextTo"/>
        <c:crossAx val="29219456"/>
        <c:crosses val="autoZero"/>
        <c:auto val="1"/>
        <c:lblAlgn val="ctr"/>
        <c:lblOffset val="100"/>
        <c:noMultiLvlLbl val="0"/>
      </c:catAx>
      <c:valAx>
        <c:axId val="292194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92179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0CB104E-65AA-40F3-A569-27B66597B576}" type="datetimeFigureOut">
              <a:rPr lang="ru-RU" smtClean="0"/>
              <a:t>15.03.2013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6E700B5-9422-4B5E-94DD-355A2F9479C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Исследование шоколада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484784"/>
            <a:ext cx="8458200" cy="19442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1"/>
            <a:ext cx="8424936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584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что следует обратить внимание при выборе шоколада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ГОСТ,ТУ.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Состав.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Пищевые добавки.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Упаковка.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Срок и условия хранения.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Стоимость шоколада.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16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Исследуемые образцы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1554163"/>
            <a:ext cx="2376263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556792"/>
            <a:ext cx="2304256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56792"/>
            <a:ext cx="201622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556791"/>
            <a:ext cx="1872208" cy="4464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309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5"/>
            <a:ext cx="8136904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145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Любите ли вы шоколад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6454315"/>
              </p:ext>
            </p:extLst>
          </p:nvPr>
        </p:nvGraphicFramePr>
        <p:xfrm>
          <a:off x="251520" y="1772816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0605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Какой шоколад вы предпочитаете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9219338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288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Как часто вы употребляете шоколад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0729804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332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вредны ли компоненты шоколада для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организма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5884408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7785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Обращаете ли вы внимание на состав шоколада указанный на этикетке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1626211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2182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Какие начинки вы предпочитаете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8879243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4713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71296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129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5" y="980727"/>
            <a:ext cx="6485003" cy="720081"/>
          </a:xfrm>
        </p:spPr>
        <p:txBody>
          <a:bodyPr>
            <a:noAutofit/>
          </a:bodyPr>
          <a:lstStyle/>
          <a:p>
            <a:pPr algn="just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88840"/>
            <a:ext cx="7016824" cy="2160240"/>
          </a:xfrm>
        </p:spPr>
        <p:txBody>
          <a:bodyPr>
            <a:noAutofit/>
          </a:bodyPr>
          <a:lstStyle/>
          <a:p>
            <a:pPr algn="just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исследование 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состава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наиболее предпочитаемых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сортов шоколада, влияние его на организм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21823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857250"/>
            <a:ext cx="6858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95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80920" cy="5328592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изучить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историю возникновения шоколада;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	познакомиться с производством шоколада и его видами;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	узнать, как влияет шоколад на организм человека;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       по результатам анкетирования определить, какие сорта шоколада наиболее предпочитаемы;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       выяснить, имеются ли в шоколаде добавки, вредные для здоровья;</a:t>
            </a:r>
          </a:p>
          <a:p>
            <a:pPr algn="just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       найти рецепты приготовления шоколада и приготовить его в домашних условиях.</a:t>
            </a:r>
          </a:p>
        </p:txBody>
      </p:sp>
    </p:spTree>
    <p:extLst>
      <p:ext uri="{BB962C8B-B14F-4D97-AF65-F5344CB8AC3E}">
        <p14:creationId xmlns:p14="http://schemas.microsoft.com/office/powerpoint/2010/main" val="3289524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78497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26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04824"/>
            <a:ext cx="7488831" cy="609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760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7398568" cy="4907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Какао - бобы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4162"/>
            <a:ext cx="8208912" cy="45259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279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Классификация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шоколада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87206"/>
          </a:xfrm>
        </p:spPr>
        <p:txBody>
          <a:bodyPr>
            <a:normAutofit/>
          </a:bodyPr>
          <a:lstStyle/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горький            молочный            белый</a:t>
            </a: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 rot="1860632">
            <a:off x="2771800" y="1507867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499992" y="1507867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742008">
            <a:off x="6417916" y="146481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194421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32528"/>
            <a:ext cx="1800200" cy="319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32528"/>
            <a:ext cx="1656184" cy="319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38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lient\Desktop\IMG_20170329_0851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7080787" cy="552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21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Свойства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шоколада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Здоровье сердца, сосудов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Повышение иммунитета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Улучшение настроения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Тонизирующее действие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Укрепление зубов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Источник энергии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71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194</TotalTime>
  <Words>116</Words>
  <Application>Microsoft Office PowerPoint</Application>
  <PresentationFormat>Экран (4:3)</PresentationFormat>
  <Paragraphs>36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Исследование шоколада</vt:lpstr>
      <vt:lpstr>Цель:</vt:lpstr>
      <vt:lpstr> Задачи: </vt:lpstr>
      <vt:lpstr>Презентация PowerPoint</vt:lpstr>
      <vt:lpstr>Презентация PowerPoint</vt:lpstr>
      <vt:lpstr>Какао - бобы</vt:lpstr>
      <vt:lpstr>Классификация шоколада</vt:lpstr>
      <vt:lpstr>Презентация PowerPoint</vt:lpstr>
      <vt:lpstr>Свойства шоколада</vt:lpstr>
      <vt:lpstr>На что следует обратить внимание при выборе шоколада</vt:lpstr>
      <vt:lpstr>Исследуемые образцы</vt:lpstr>
      <vt:lpstr>Презентация PowerPoint</vt:lpstr>
      <vt:lpstr>Любите ли вы шоколад</vt:lpstr>
      <vt:lpstr>Какой шоколад вы предпочитаете</vt:lpstr>
      <vt:lpstr>Как часто вы употребляете шоколад</vt:lpstr>
      <vt:lpstr> вредны ли компоненты шоколада для организма</vt:lpstr>
      <vt:lpstr>Обращаете ли вы внимание на состав шоколада указанный на этикетке</vt:lpstr>
      <vt:lpstr>Какие начинки вы предпочитаете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Исследование шоколада</dc:title>
  <dc:creator>Client</dc:creator>
  <cp:lastModifiedBy>Client</cp:lastModifiedBy>
  <cp:revision>20</cp:revision>
  <dcterms:created xsi:type="dcterms:W3CDTF">2017-03-27T06:01:28Z</dcterms:created>
  <dcterms:modified xsi:type="dcterms:W3CDTF">2013-03-15T04:15:56Z</dcterms:modified>
</cp:coreProperties>
</file>