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6" r:id="rId1"/>
  </p:sldMasterIdLst>
  <p:notesMasterIdLst>
    <p:notesMasterId r:id="rId25"/>
  </p:notesMasterIdLst>
  <p:sldIdLst>
    <p:sldId id="293" r:id="rId2"/>
    <p:sldId id="257" r:id="rId3"/>
    <p:sldId id="264" r:id="rId4"/>
    <p:sldId id="285" r:id="rId5"/>
    <p:sldId id="268" r:id="rId6"/>
    <p:sldId id="266" r:id="rId7"/>
    <p:sldId id="272" r:id="rId8"/>
    <p:sldId id="273" r:id="rId9"/>
    <p:sldId id="274" r:id="rId10"/>
    <p:sldId id="299" r:id="rId11"/>
    <p:sldId id="270" r:id="rId12"/>
    <p:sldId id="298" r:id="rId13"/>
    <p:sldId id="300" r:id="rId14"/>
    <p:sldId id="301" r:id="rId15"/>
    <p:sldId id="267" r:id="rId16"/>
    <p:sldId id="287" r:id="rId17"/>
    <p:sldId id="290" r:id="rId18"/>
    <p:sldId id="289" r:id="rId19"/>
    <p:sldId id="292" r:id="rId20"/>
    <p:sldId id="296" r:id="rId21"/>
    <p:sldId id="279" r:id="rId22"/>
    <p:sldId id="262" r:id="rId23"/>
    <p:sldId id="297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C6A1E"/>
    <a:srgbClr val="F5FA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87" d="100"/>
          <a:sy n="87" d="100"/>
        </p:scale>
        <p:origin x="-876" y="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A8626FF-C716-4003-BBB3-978B23E91CD6}" type="datetimeFigureOut">
              <a:rPr lang="ru-RU"/>
              <a:pPr>
                <a:defRPr/>
              </a:pPr>
              <a:t>25.03.2019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F8CE22E-8689-4F36-82C7-60819A5092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7070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347C8FD-884D-4D82-BAFA-06380888B97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A6D931-FACA-495E-B47B-D271EA358967}" type="datetime1">
              <a:rPr lang="ru-RU" smtClean="0"/>
              <a:t>25.03.2019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E2286-7766-4559-8D72-BD14B11854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5132E6A-0C29-4CC8-88C8-F16FF0611073}" type="datetime1">
              <a:rPr lang="ru-RU" smtClean="0"/>
              <a:t>25.03.2019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A75960-96F0-4825-A9B5-15EACCCA568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DD2A9DD-1609-4F88-BC84-FC2B8A49312B}" type="datetime1">
              <a:rPr lang="ru-RU" smtClean="0"/>
              <a:t>25.03.2019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6AF725-6BBC-4049-ABD7-D0805A5EED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0B9F1-839F-47A7-8C78-2A1F1572E03A}" type="datetime1">
              <a:rPr lang="ru-RU" smtClean="0"/>
              <a:t>25.03.2019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3AE8E-C3DD-4F36-9117-C921E03B7A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B82DB76-8B36-48F7-9FF5-471F81DFA650}" type="datetime1">
              <a:rPr lang="ru-RU" smtClean="0"/>
              <a:t>25.03.2019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2F4B63-4BCF-4733-B070-E84EFDA78F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66A872-E11A-4ECA-8C61-1FAB17B43FF0}" type="datetime1">
              <a:rPr lang="ru-RU" smtClean="0"/>
              <a:t>25.03.2019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280713-B095-47EF-A1EF-CBC8A45CD4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D2838E-405F-4A49-BDB1-B9B676711416}" type="datetime1">
              <a:rPr lang="ru-RU" smtClean="0"/>
              <a:t>25.03.2019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DE3D36-991C-4638-9ABE-A6C82891F59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ECACC0-3E79-4899-B9A5-94E55C5BB3E2}" type="datetime1">
              <a:rPr lang="ru-RU" smtClean="0"/>
              <a:t>25.03.2019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308A9D-CF43-4E1B-97B8-6E7C359839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7311F2-4308-4342-BB2B-A3CDC8660D6D}" type="datetime1">
              <a:rPr lang="ru-RU" smtClean="0"/>
              <a:t>25.03.2019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F7C4A5-614D-4309-B22F-8BA9803715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3C024B-DD7D-4331-A4A3-6AF0D40A26F3}" type="datetime1">
              <a:rPr lang="ru-RU" smtClean="0"/>
              <a:t>25.03.2019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2404-0AE4-4F5B-ABC7-30060C1731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4156BA-2AE0-4A49-B415-3DFF35130394}" type="datetime1">
              <a:rPr lang="ru-RU" smtClean="0"/>
              <a:t>25.03.2019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823F0C-C6A2-4F26-9EB3-AE66598F001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9DFA1F-9021-4828-AEA2-2DED296875E3}" type="datetime1">
              <a:rPr lang="ru-RU" smtClean="0"/>
              <a:t>25.03.2019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286072-C76D-48A1-B92D-0ECC7D8DFB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73510F08-CE2F-4C7E-A482-656EA37EC798}" type="datetime1">
              <a:rPr lang="ru-RU" smtClean="0"/>
              <a:t>25.03.2019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90749853-1916-4233-9489-4FE296AC2F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  <p:sldLayoutId id="2147483829" r:id="rId12"/>
  </p:sldLayoutIdLst>
  <p:transition spd="slow">
    <p:dissolve/>
    <p:sndAc>
      <p:stSnd>
        <p:snd r:embed="rId14" name="chimes.wav"/>
      </p:stSnd>
    </p:sndAc>
  </p:transition>
  <p:timing>
    <p:tnLst>
      <p:par>
        <p:cTn id="1" dur="indefinite" restart="never" nodeType="tmRoot"/>
      </p:par>
    </p:tnLst>
  </p:timing>
  <p:hf sldNum="0"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5.jpeg"/><Relationship Id="rId7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g"/><Relationship Id="rId3" Type="http://schemas.openxmlformats.org/officeDocument/2006/relationships/image" Target="../media/image5.jpeg"/><Relationship Id="rId7" Type="http://schemas.openxmlformats.org/officeDocument/2006/relationships/image" Target="../media/image4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5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g"/><Relationship Id="rId4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5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g"/><Relationship Id="rId5" Type="http://schemas.openxmlformats.org/officeDocument/2006/relationships/image" Target="../media/image55.png"/><Relationship Id="rId4" Type="http://schemas.openxmlformats.org/officeDocument/2006/relationships/image" Target="../media/image5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55;&#1086;&#1083;&#1100;&#1079;&#1086;&#1074;&#1072;&#1090;&#1077;&#1083;&#1100;\&#1056;&#1072;&#1073;&#1086;&#1095;&#1080;&#1081;%20&#1089;&#1090;&#1086;&#1083;\ALAN%20PARSONS%20-%20MAMMAGAMMA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g"/><Relationship Id="rId5" Type="http://schemas.openxmlformats.org/officeDocument/2006/relationships/image" Target="../media/image60.jpg"/><Relationship Id="rId4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6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g"/><Relationship Id="rId4" Type="http://schemas.openxmlformats.org/officeDocument/2006/relationships/image" Target="../media/image6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69.png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image" Target="../media/image68.jpe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wmf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5.jpeg"/><Relationship Id="rId7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истратор\Мои документы\през\image1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42910" y="785794"/>
            <a:ext cx="8219738" cy="5016758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Есть веселый край на свете, </a:t>
            </a:r>
          </a:p>
          <a:p>
            <a:pPr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Счастлив тот, кто там живет. </a:t>
            </a:r>
          </a:p>
          <a:p>
            <a:pPr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Там стихает в окнах ветер, </a:t>
            </a:r>
          </a:p>
          <a:p>
            <a:pPr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Чудо будущего ждет. </a:t>
            </a:r>
          </a:p>
          <a:p>
            <a:pPr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Там веселые ребята, </a:t>
            </a:r>
          </a:p>
          <a:p>
            <a:pPr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Скуке вход туда закрыт, </a:t>
            </a:r>
          </a:p>
          <a:p>
            <a:pPr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От рассвета до заката</a:t>
            </a:r>
          </a:p>
          <a:p>
            <a:pPr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Там веселый смех звенит! </a:t>
            </a:r>
          </a:p>
        </p:txBody>
      </p:sp>
      <p:pic>
        <p:nvPicPr>
          <p:cNvPr id="3" name="Детский день рождения - Лучший день рождения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5.12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14066">
    <p:dissolve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8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3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 build="p" advAuto="1000"/>
    </p:bldLst>
  </p:timing>
  <p:extLst mod="1">
    <p:ext uri="{E180D4A7-C9FB-4DFB-919C-405C955672EB}">
      <p14:showEvtLst xmlns:p14="http://schemas.microsoft.com/office/powerpoint/2010/main">
        <p14:playEvt time="11516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/>
          <p:cNvSpPr/>
          <p:nvPr/>
        </p:nvSpPr>
        <p:spPr>
          <a:xfrm>
            <a:off x="467544" y="4625347"/>
            <a:ext cx="3960440" cy="16987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i="1" dirty="0">
              <a:solidFill>
                <a:srgbClr val="FFFF00"/>
              </a:solidFill>
              <a:latin typeface="Georgia" pitchFamily="18" charset="0"/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4671" y="0"/>
            <a:ext cx="9430577" cy="7072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194796"/>
            <a:ext cx="5157787" cy="287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864" y="378928"/>
            <a:ext cx="4219575" cy="3157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216" y="2912713"/>
            <a:ext cx="2805113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трелка вправо 9"/>
          <p:cNvSpPr/>
          <p:nvPr/>
        </p:nvSpPr>
        <p:spPr>
          <a:xfrm>
            <a:off x="683568" y="247219"/>
            <a:ext cx="3744416" cy="1728192"/>
          </a:xfrm>
          <a:prstGeom prst="rightArrow">
            <a:avLst/>
          </a:prstGeom>
          <a:ln>
            <a:solidFill>
              <a:srgbClr val="7C6A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rgbClr val="C00000"/>
                </a:solidFill>
              </a:rPr>
              <a:t>Сюжетно-ролевая игра</a:t>
            </a:r>
            <a:endParaRPr lang="ru-RU" sz="2400" i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39753" y="3861047"/>
            <a:ext cx="16921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0873578"/>
      </p:ext>
    </p:extLst>
  </p:cSld>
  <p:clrMapOvr>
    <a:masterClrMapping/>
  </p:clrMapOvr>
  <p:transition spd="slow" advTm="3638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Администратор\Мои документы\през\image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933" y="4259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Рисунок 1" descr="C:\Documents and Settings\Пользователь\Рабочий стол\фффффффффффффффф\IMG_1939.jpg"/>
          <p:cNvPicPr>
            <a:picLocks noChangeArrowheads="1"/>
          </p:cNvPicPr>
          <p:nvPr/>
        </p:nvPicPr>
        <p:blipFill>
          <a:blip r:embed="rId4" cstate="screen"/>
          <a:stretch>
            <a:fillRect/>
          </a:stretch>
        </p:blipFill>
        <p:spPr bwMode="auto">
          <a:xfrm>
            <a:off x="214313" y="5157192"/>
            <a:ext cx="2178843" cy="1259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57158" y="500042"/>
            <a:ext cx="8286807" cy="92333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«Детский сад - будущего</a:t>
            </a:r>
            <a:r>
              <a:rPr lang="ru-RU" sz="5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40768"/>
            <a:ext cx="2355726" cy="31409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4189935"/>
            <a:ext cx="3168352" cy="23762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372" y="2911251"/>
            <a:ext cx="2741210" cy="36549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426" y="1486363"/>
            <a:ext cx="2974225" cy="2230669"/>
          </a:xfrm>
          <a:prstGeom prst="rect">
            <a:avLst/>
          </a:prstGeom>
        </p:spPr>
      </p:pic>
    </p:spTree>
  </p:cSld>
  <p:clrMapOvr>
    <a:masterClrMapping/>
  </p:clrMapOvr>
  <p:transition spd="slow" advTm="5619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2150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" y="-567083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564904"/>
            <a:ext cx="3600400" cy="27003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188602"/>
            <a:ext cx="3851920" cy="288894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96" y="0"/>
            <a:ext cx="4535487" cy="270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866920"/>
            <a:ext cx="3621087" cy="2713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1318261"/>
      </p:ext>
    </p:extLst>
  </p:cSld>
  <p:clrMapOvr>
    <a:masterClrMapping/>
  </p:clrMapOvr>
  <p:transition spd="slow" advTm="5781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26673"/>
            <a:ext cx="3590172" cy="26926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42646"/>
            <a:ext cx="3744416" cy="280831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422991"/>
            <a:ext cx="3662180" cy="2745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945" y="3153094"/>
            <a:ext cx="4224469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660940"/>
      </p:ext>
    </p:extLst>
  </p:cSld>
  <p:clrMapOvr>
    <a:masterClrMapping/>
  </p:clrMapOvr>
  <p:transition spd="slow" advTm="6474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429000"/>
            <a:ext cx="3567113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177757"/>
            <a:ext cx="2213297" cy="2951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46194"/>
            <a:ext cx="3637161" cy="2725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471265"/>
            <a:ext cx="3108579" cy="2331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72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629">
        <p:dissolve/>
        <p:sndAc>
          <p:stSnd>
            <p:snd r:embed="rId2" name="chimes.wav"/>
          </p:stSnd>
        </p:sndAc>
      </p:transition>
    </mc:Choice>
    <mc:Fallback xmlns="">
      <p:transition spd="slow" advTm="6629">
        <p:dissolv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Администратор\Мои документы\през\image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Горизонтальный свиток 8"/>
          <p:cNvSpPr/>
          <p:nvPr/>
        </p:nvSpPr>
        <p:spPr>
          <a:xfrm>
            <a:off x="755576" y="260648"/>
            <a:ext cx="8136904" cy="936104"/>
          </a:xfrm>
          <a:prstGeom prst="horizontalScroll">
            <a:avLst/>
          </a:prstGeom>
          <a:gradFill flip="none" rotWithShape="1">
            <a:gsLst>
              <a:gs pos="23000">
                <a:schemeClr val="bg1">
                  <a:alpha val="53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  <a:effectLst>
            <a:outerShdw blurRad="40000" dist="20000" dir="5400000" rotWithShape="0">
              <a:srgbClr val="000000">
                <a:alpha val="38000"/>
              </a:srgbClr>
            </a:outerShdw>
            <a:softEdge rad="3175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Выставка </a:t>
            </a:r>
            <a:endParaRPr lang="ru-RU" sz="2800" b="1" u="sng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Georgi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ln w="1905">
                  <a:solidFill>
                    <a:srgbClr val="FF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на </a:t>
            </a:r>
            <a:r>
              <a:rPr lang="ru-RU" sz="1600" b="1" dirty="0">
                <a:ln w="1905">
                  <a:solidFill>
                    <a:srgbClr val="FF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тему: </a:t>
            </a:r>
            <a:r>
              <a:rPr lang="ru-RU" sz="2800" b="1" dirty="0" smtClean="0">
                <a:ln w="10541" cmpd="sng">
                  <a:solidFill>
                    <a:srgbClr val="FF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«С днем рождения Детский сад</a:t>
            </a:r>
            <a:r>
              <a:rPr lang="ru-RU" sz="3200" b="1" dirty="0" smtClean="0">
                <a:ln w="10541" cmpd="sng">
                  <a:solidFill>
                    <a:srgbClr val="FF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»</a:t>
            </a:r>
            <a:endParaRPr lang="ru-RU" sz="3200" b="1" dirty="0">
              <a:ln w="10541" cmpd="sng">
                <a:solidFill>
                  <a:srgbClr val="FF000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153" y="1268760"/>
            <a:ext cx="3855063" cy="26642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557" y="4121424"/>
            <a:ext cx="1761659" cy="23488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058" y="4093769"/>
            <a:ext cx="1941679" cy="23765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33866"/>
            <a:ext cx="2661153" cy="37833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862" y="1821689"/>
            <a:ext cx="2653138" cy="3695543"/>
          </a:xfrm>
          <a:prstGeom prst="rect">
            <a:avLst/>
          </a:prstGeom>
        </p:spPr>
      </p:pic>
    </p:spTree>
  </p:cSld>
  <p:clrMapOvr>
    <a:masterClrMapping/>
  </p:clrMapOvr>
  <p:transition spd="slow" advTm="5365">
    <p:newsfla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Администратор\Мои документы\през\image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764705"/>
            <a:ext cx="3672407" cy="275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596" y="3667826"/>
            <a:ext cx="3975360" cy="28575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596" y="683835"/>
            <a:ext cx="3656923" cy="27426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586328"/>
            <a:ext cx="3918688" cy="2939016"/>
          </a:xfrm>
          <a:prstGeom prst="rect">
            <a:avLst/>
          </a:prstGeom>
        </p:spPr>
      </p:pic>
    </p:spTree>
  </p:cSld>
  <p:clrMapOvr>
    <a:masterClrMapping/>
  </p:clrMapOvr>
  <p:transition spd="slow" advTm="6491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Администратор\Мои документы\през\image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Documents and Settings\Администратор\Мои документы\през\image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" y="188640"/>
            <a:ext cx="7493000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01252"/>
            <a:ext cx="8532440" cy="4799498"/>
          </a:xfrm>
          <a:prstGeom prst="rect">
            <a:avLst/>
          </a:prstGeom>
        </p:spPr>
      </p:pic>
    </p:spTree>
  </p:cSld>
  <p:clrMapOvr>
    <a:masterClrMapping/>
  </p:clrMapOvr>
  <p:transition spd="slow" advTm="5788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Администратор\Мои документы\през\image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784" y="836712"/>
            <a:ext cx="4320480" cy="324036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80" y="3933056"/>
            <a:ext cx="4689958" cy="2640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1486" y="908720"/>
            <a:ext cx="4067944" cy="25202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264" y="3428999"/>
            <a:ext cx="4032448" cy="3144299"/>
          </a:xfrm>
          <a:prstGeom prst="rect">
            <a:avLst/>
          </a:prstGeom>
        </p:spPr>
      </p:pic>
    </p:spTree>
  </p:cSld>
  <p:clrMapOvr>
    <a:masterClrMapping/>
  </p:clrMapOvr>
  <p:transition spd="slow" advTm="7333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Администратор\Мои документы\през\image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826">
    <p:split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6" name="Picture 5" descr="наде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-71438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7" name="Text Box 6"/>
          <p:cNvSpPr txBox="1">
            <a:spLocks noChangeArrowheads="1"/>
          </p:cNvSpPr>
          <p:nvPr/>
        </p:nvSpPr>
        <p:spPr bwMode="auto">
          <a:xfrm>
            <a:off x="642910" y="2214554"/>
            <a:ext cx="7429552" cy="1754326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1002">
            <a:schemeClr val="lt2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>
                <a:rot lat="0" lon="21299999" rev="0"/>
              </a:camera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spc="200" dirty="0">
                <a:ln w="9000" cmpd="sng">
                  <a:noFill/>
                  <a:prstDash val="solid"/>
                </a:ln>
                <a:gradFill>
                  <a:gsLst>
                    <a:gs pos="0">
                      <a:srgbClr val="FFFF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«День </a:t>
            </a:r>
            <a:r>
              <a:rPr lang="ru-RU" sz="5400" b="1" cap="all" spc="200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rgbClr val="FFFF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рождение </a:t>
            </a:r>
            <a:r>
              <a:rPr lang="ru-RU" sz="5400" b="1" cap="all" spc="200" dirty="0">
                <a:ln w="9000" cmpd="sng">
                  <a:noFill/>
                  <a:prstDash val="solid"/>
                </a:ln>
                <a:gradFill>
                  <a:gsLst>
                    <a:gs pos="0">
                      <a:srgbClr val="FFFF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детского сада»</a:t>
            </a:r>
            <a:endParaRPr lang="ru-RU" sz="5400" b="1" spc="200" dirty="0">
              <a:ln w="9000" cmpd="sng">
                <a:noFill/>
                <a:prstDash val="solid"/>
              </a:ln>
              <a:gradFill>
                <a:gsLst>
                  <a:gs pos="0">
                    <a:srgbClr val="FFFF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Monotype Corsiva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00562" y="214290"/>
            <a:ext cx="4000528" cy="571504"/>
          </a:xfrm>
          <a:prstGeom prst="roundRect">
            <a:avLst/>
          </a:prstGeom>
          <a:gradFill>
            <a:gsLst>
              <a:gs pos="0">
                <a:srgbClr val="FF0000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/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ГБ ДОУ </a:t>
            </a:r>
            <a:r>
              <a:rPr lang="ru-RU" sz="20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«Детский сад № </a:t>
            </a:r>
            <a:r>
              <a:rPr lang="ru-RU" sz="2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78»</a:t>
            </a:r>
            <a:endParaRPr lang="ru-RU" sz="2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47664" y="3861048"/>
            <a:ext cx="4953162" cy="304698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905">
                  <a:solidFill>
                    <a:srgbClr val="00B05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Авторы-разработчики:</a:t>
            </a:r>
            <a:endParaRPr lang="ru-RU" sz="3200" b="1" dirty="0">
              <a:ln w="1905">
                <a:solidFill>
                  <a:srgbClr val="00B05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905">
                  <a:solidFill>
                    <a:srgbClr val="00B05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воспитатели</a:t>
            </a:r>
            <a:endParaRPr lang="ru-RU" sz="3200" b="1" dirty="0">
              <a:ln w="1905">
                <a:solidFill>
                  <a:srgbClr val="00B05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mtClean="0">
                <a:ln w="1905">
                  <a:solidFill>
                    <a:srgbClr val="00B05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Аверкова Н.С.</a:t>
            </a:r>
            <a:endParaRPr lang="ru-RU" sz="3200" b="1" dirty="0" smtClean="0">
              <a:ln w="1905">
                <a:solidFill>
                  <a:srgbClr val="00B05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 smtClean="0">
                <a:ln w="1905">
                  <a:solidFill>
                    <a:srgbClr val="00B05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Исхакова</a:t>
            </a:r>
            <a:r>
              <a:rPr lang="ru-RU" sz="3200" b="1" dirty="0" smtClean="0">
                <a:ln w="1905">
                  <a:solidFill>
                    <a:srgbClr val="00B05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 Н. 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 smtClean="0">
                <a:ln w="1905">
                  <a:solidFill>
                    <a:srgbClr val="00B05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Вицке</a:t>
            </a:r>
            <a:r>
              <a:rPr lang="ru-RU" sz="3200" b="1" dirty="0" smtClean="0">
                <a:ln w="1905">
                  <a:solidFill>
                    <a:srgbClr val="00B05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И.Н.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905">
                  <a:solidFill>
                    <a:srgbClr val="00B05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Тимофеева Г.И.</a:t>
            </a:r>
            <a:endParaRPr lang="ru-RU" sz="3200" b="1" dirty="0">
              <a:ln w="1905">
                <a:solidFill>
                  <a:srgbClr val="00B05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28728" y="1071546"/>
            <a:ext cx="6152646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" pitchFamily="18" charset="0"/>
              </a:rPr>
              <a:t>Педагогический проект</a:t>
            </a:r>
          </a:p>
        </p:txBody>
      </p:sp>
      <p:pic>
        <p:nvPicPr>
          <p:cNvPr id="11" name="ALAN PARSONS - MAMMAGAMM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358188" y="42862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3377">
    <p:dissolve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155" decel="100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155" decel="100000"/>
                                        <p:tgtEl>
                                          <p:spTgt spid="307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1155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1155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Администратор\Мои документы\през\image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86" y="404664"/>
            <a:ext cx="3536042" cy="5040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769" y="3439885"/>
            <a:ext cx="4463663" cy="323571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887" y="260648"/>
            <a:ext cx="4450545" cy="3019012"/>
          </a:xfrm>
          <a:prstGeom prst="rect">
            <a:avLst/>
          </a:prstGeom>
        </p:spPr>
      </p:pic>
    </p:spTree>
  </p:cSld>
  <p:clrMapOvr>
    <a:masterClrMapping/>
  </p:clrMapOvr>
  <p:transition spd="slow" advTm="3526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 descr="C:\Documents and Settings\Администратор\Мои документы\през\image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4016" y="0"/>
            <a:ext cx="9288016" cy="6529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53" y="701147"/>
            <a:ext cx="4803776" cy="27021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5" y="672076"/>
            <a:ext cx="3672408" cy="27543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5" t="19854"/>
          <a:stretch/>
        </p:blipFill>
        <p:spPr>
          <a:xfrm>
            <a:off x="6084168" y="3607160"/>
            <a:ext cx="2304256" cy="26679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36" y="3573016"/>
            <a:ext cx="4691187" cy="2638793"/>
          </a:xfrm>
          <a:prstGeom prst="rect">
            <a:avLst/>
          </a:prstGeom>
        </p:spPr>
      </p:pic>
    </p:spTree>
  </p:cSld>
  <p:clrMapOvr>
    <a:masterClrMapping/>
  </p:clrMapOvr>
  <p:transition spd="slow" advTm="5361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C:\Documents and Settings\Пользователь\Рабочий стол\Анимашки\ris.gif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31643" y="10818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57158" y="1000108"/>
            <a:ext cx="8429684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</a:rPr>
              <a:t>Желаем крепкого здоровья, творческих успехов </a:t>
            </a:r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</a:rPr>
              <a:t>всему коллективу детского сада </a:t>
            </a:r>
            <a:r>
              <a:rPr lang="ru-RU" sz="6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</a:rPr>
              <a:t>!</a:t>
            </a:r>
          </a:p>
        </p:txBody>
      </p:sp>
      <p:pic>
        <p:nvPicPr>
          <p:cNvPr id="2050" name="Picture 2" descr="C:\Documents and Settings\Пользователь\Рабочий стол\Анимашки\6e6ba0b303d78c3329eaed4cb2b6a61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50" y="4714875"/>
            <a:ext cx="150495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4691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7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3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900"/>
                            </p:stCondLst>
                            <p:childTnLst>
                              <p:par>
                                <p:cTn id="1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Пользователь\Desktop\пп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1428736"/>
            <a:ext cx="8643966" cy="175432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СПАСИБО ЗА ВНИМАНИЕ !</a:t>
            </a:r>
          </a:p>
        </p:txBody>
      </p:sp>
      <p:pic>
        <p:nvPicPr>
          <p:cNvPr id="2" name="Детский день рождения - Лучший день рождения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Tm="18421">
    <p:dissolve/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944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истратор\Мои документы\през\image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2976" y="785794"/>
            <a:ext cx="5643602" cy="796908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scaled="0"/>
          </a:gra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l"/>
          </a:scene3d>
          <a:sp3d extrusionH="76200" prstMaterial="plastic">
            <a:bevelT prst="convex"/>
            <a:bevelB prst="convex"/>
            <a:extrusionClr>
              <a:schemeClr val="tx2">
                <a:lumMod val="60000"/>
                <a:lumOff val="40000"/>
              </a:schemeClr>
            </a:extrusion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Autofit/>
            <a:sp3d extrusionH="57150" contourW="25400" prstMaterial="flat">
              <a:bevelT w="25400" h="55880" prst="convex"/>
              <a:extrusionClr>
                <a:schemeClr val="tx1"/>
              </a:extrusionClr>
              <a:contourClr>
                <a:schemeClr val="bg1"/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Цель проекта</a:t>
            </a:r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: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3"/>
          </p:nvPr>
        </p:nvSpPr>
        <p:spPr>
          <a:xfrm>
            <a:off x="357158" y="1928802"/>
            <a:ext cx="8358246" cy="3786213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" indent="0">
              <a:buNone/>
              <a:defRPr/>
            </a:pPr>
            <a:r>
              <a:rPr lang="ru-RU" sz="2800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Ф</a:t>
            </a:r>
            <a:r>
              <a:rPr lang="ru-RU" sz="2800" dirty="0" smtClean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ормирование и систематизация представления детей о детском саде:</a:t>
            </a:r>
          </a:p>
          <a:p>
            <a:pPr marL="45720" indent="0">
              <a:buNone/>
              <a:defRPr/>
            </a:pPr>
            <a:r>
              <a:rPr lang="ru-RU" sz="2800" dirty="0" smtClean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его истории; традициях;</a:t>
            </a:r>
          </a:p>
          <a:p>
            <a:pPr marL="45720" indent="0">
              <a:buNone/>
              <a:defRPr/>
            </a:pPr>
            <a:r>
              <a:rPr lang="ru-RU" sz="2800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о</a:t>
            </a:r>
            <a:r>
              <a:rPr lang="ru-RU" sz="2800" dirty="0" smtClean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 значимости </a:t>
            </a:r>
            <a:r>
              <a:rPr lang="ru-RU" sz="2800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и </a:t>
            </a:r>
            <a:r>
              <a:rPr lang="ru-RU" sz="2800" dirty="0" smtClean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необходимости </a:t>
            </a:r>
            <a:r>
              <a:rPr lang="ru-RU" sz="2800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каждой профессии сотрудников </a:t>
            </a:r>
            <a:r>
              <a:rPr lang="ru-RU" sz="2800" dirty="0" smtClean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ДОУ;</a:t>
            </a:r>
          </a:p>
          <a:p>
            <a:pPr marL="45720" indent="0">
              <a:buNone/>
              <a:defRPr/>
            </a:pPr>
            <a:r>
              <a:rPr lang="ru-RU" sz="2800" dirty="0" smtClean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воспитание у детей любви и уважения </a:t>
            </a:r>
            <a:r>
              <a:rPr lang="ru-RU" sz="2800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к сотрудникам </a:t>
            </a:r>
            <a:r>
              <a:rPr lang="ru-RU" sz="2800" dirty="0" smtClean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д/сада.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124" name="Picture 2" descr="C:\Program Files\Microsoft Office\MEDIA\CAGCAT10\j0185604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9500" y="428625"/>
            <a:ext cx="142875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4805363"/>
            <a:ext cx="1816100" cy="163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15029">
    <p:newsfla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85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85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385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385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85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85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385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385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85" decel="100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385" decel="100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4" dur="385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385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истратор\Мои документы\през\image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3603"/>
            <a:ext cx="9144000" cy="6858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131840" y="476672"/>
            <a:ext cx="2016224" cy="720080"/>
          </a:xfrm>
          <a:blipFill>
            <a:blip r:embed="rId4"/>
            <a:tile tx="0" ty="0" sx="100000" sy="100000" flip="none" algn="tl"/>
          </a:blipFill>
          <a:effectLst>
            <a:innerShdw blurRad="114300">
              <a:prstClr val="black"/>
            </a:innerShdw>
          </a:effectLst>
          <a:scene3d>
            <a:camera prst="orthographicFront"/>
            <a:lightRig rig="threePt" dir="tl"/>
          </a:scene3d>
          <a:sp3d extrusionH="76200" prstMaterial="plastic">
            <a:bevelT prst="convex"/>
            <a:bevelB prst="convex"/>
            <a:extrusionClr>
              <a:schemeClr val="tx2">
                <a:lumMod val="60000"/>
                <a:lumOff val="40000"/>
              </a:schemeClr>
            </a:extrusion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Autofit/>
            <a:sp3d extrusionH="57150" contourW="25400" prstMaterial="flat">
              <a:bevelT w="25400" h="55880" prst="convex"/>
              <a:extrusionClr>
                <a:schemeClr val="tx1"/>
              </a:extrusionClr>
              <a:contourClr>
                <a:schemeClr val="bg1"/>
              </a:contourClr>
            </a:sp3d>
          </a:bodyPr>
          <a:lstStyle/>
          <a:p>
            <a:pPr marL="0" indent="0">
              <a:buNone/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Задачи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3"/>
          </p:nvPr>
        </p:nvSpPr>
        <p:spPr>
          <a:xfrm>
            <a:off x="500034" y="1357298"/>
            <a:ext cx="8143932" cy="1357322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" indent="0" eaLnBrk="1" fontAlgn="auto" hangingPunct="1">
              <a:spcAft>
                <a:spcPts val="0"/>
              </a:spcAft>
              <a:buClr>
                <a:srgbClr val="0070C0"/>
              </a:buClr>
              <a:buNone/>
              <a:defRPr/>
            </a:pPr>
            <a:r>
              <a:rPr lang="ru-RU" sz="2000" dirty="0" smtClean="0">
                <a:latin typeface="Comic Sans MS" pitchFamily="66" charset="0"/>
              </a:rPr>
              <a:t>*Воспитывать  </a:t>
            </a:r>
            <a:r>
              <a:rPr lang="ru-RU" sz="2000" dirty="0" smtClean="0">
                <a:latin typeface="Comic Sans MS" pitchFamily="66" charset="0"/>
              </a:rPr>
              <a:t>любовь к своему детскому саду, гордость за детский сад, бережное отношение к ценностям детского сада. </a:t>
            </a:r>
          </a:p>
          <a:p>
            <a:pPr marL="45720" indent="0">
              <a:spcAft>
                <a:spcPts val="0"/>
              </a:spcAft>
              <a:buClr>
                <a:srgbClr val="0070C0"/>
              </a:buClr>
              <a:buNone/>
              <a:defRPr/>
            </a:pPr>
            <a:r>
              <a:rPr lang="ru-RU" sz="2000" dirty="0" smtClean="0">
                <a:latin typeface="Comic Sans MS" pitchFamily="66" charset="0"/>
              </a:rPr>
              <a:t>*Формировать </a:t>
            </a:r>
            <a:r>
              <a:rPr lang="ru-RU" sz="2000" dirty="0">
                <a:latin typeface="Comic Sans MS" pitchFamily="66" charset="0"/>
              </a:rPr>
              <a:t>у детей </a:t>
            </a:r>
            <a:r>
              <a:rPr lang="ru-RU" sz="2000" dirty="0" smtClean="0">
                <a:latin typeface="Comic Sans MS" pitchFamily="66" charset="0"/>
              </a:rPr>
              <a:t>умение  </a:t>
            </a:r>
            <a:r>
              <a:rPr lang="ru-RU" sz="2000" dirty="0">
                <a:latin typeface="Comic Sans MS" pitchFamily="66" charset="0"/>
              </a:rPr>
              <a:t>отражать знания и впечатления в художественно – продуктивной, конструктивной, игровой </a:t>
            </a:r>
            <a:r>
              <a:rPr lang="ru-RU" sz="2000" dirty="0" smtClean="0">
                <a:latin typeface="Comic Sans MS" pitchFamily="66" charset="0"/>
              </a:rPr>
              <a:t>деятельности.</a:t>
            </a:r>
          </a:p>
          <a:p>
            <a:pPr marL="45720" indent="0">
              <a:spcAft>
                <a:spcPts val="0"/>
              </a:spcAft>
              <a:buClr>
                <a:srgbClr val="0070C0"/>
              </a:buClr>
              <a:buNone/>
              <a:defRPr/>
            </a:pPr>
            <a:r>
              <a:rPr lang="ru-RU" sz="2000" dirty="0" smtClean="0">
                <a:latin typeface="Comic Sans MS" pitchFamily="66" charset="0"/>
              </a:rPr>
              <a:t>*Создавать  </a:t>
            </a:r>
            <a:r>
              <a:rPr lang="ru-RU" sz="2000" dirty="0">
                <a:latin typeface="Comic Sans MS" pitchFamily="66" charset="0"/>
              </a:rPr>
              <a:t>благоприятные условия для развития и </a:t>
            </a:r>
          </a:p>
          <a:p>
            <a:pPr marL="45720" indent="0">
              <a:spcAft>
                <a:spcPts val="0"/>
              </a:spcAft>
              <a:buClr>
                <a:srgbClr val="0070C0"/>
              </a:buClr>
              <a:buNone/>
              <a:defRPr/>
            </a:pPr>
            <a:r>
              <a:rPr lang="ru-RU" sz="2000" dirty="0">
                <a:latin typeface="Comic Sans MS" pitchFamily="66" charset="0"/>
              </a:rPr>
              <a:t>становления основ нравственно – патриотического </a:t>
            </a:r>
            <a:r>
              <a:rPr lang="ru-RU" sz="2000" dirty="0" smtClean="0">
                <a:latin typeface="Comic Sans MS" pitchFamily="66" charset="0"/>
              </a:rPr>
              <a:t>сознания.</a:t>
            </a:r>
          </a:p>
          <a:p>
            <a:pPr marL="45720" indent="0">
              <a:spcAft>
                <a:spcPts val="0"/>
              </a:spcAft>
              <a:buClr>
                <a:srgbClr val="0070C0"/>
              </a:buClr>
              <a:buNone/>
              <a:defRPr/>
            </a:pPr>
            <a:r>
              <a:rPr lang="ru-RU" sz="2000" dirty="0" smtClean="0">
                <a:latin typeface="Comic Sans MS" pitchFamily="66" charset="0"/>
              </a:rPr>
              <a:t>*Создавать  </a:t>
            </a:r>
            <a:r>
              <a:rPr lang="ru-RU" sz="2000" dirty="0">
                <a:latin typeface="Comic Sans MS" pitchFamily="66" charset="0"/>
              </a:rPr>
              <a:t>оптимальные условия для развития свободной творческой личности ребёнка, </a:t>
            </a:r>
            <a:r>
              <a:rPr lang="ru-RU" sz="2000" dirty="0" smtClean="0">
                <a:latin typeface="Comic Sans MS" pitchFamily="66" charset="0"/>
              </a:rPr>
              <a:t>его эмоциональной </a:t>
            </a:r>
            <a:r>
              <a:rPr lang="ru-RU" sz="2000" dirty="0">
                <a:latin typeface="Comic Sans MS" pitchFamily="66" charset="0"/>
              </a:rPr>
              <a:t>сферы и двигательной </a:t>
            </a:r>
            <a:r>
              <a:rPr lang="ru-RU" sz="2000" dirty="0" smtClean="0">
                <a:latin typeface="Comic Sans MS" pitchFamily="66" charset="0"/>
              </a:rPr>
              <a:t>активности.</a:t>
            </a:r>
            <a:endParaRPr lang="ru-RU" sz="2000" dirty="0">
              <a:latin typeface="Comic Sans MS" pitchFamily="66" charset="0"/>
            </a:endParaRPr>
          </a:p>
          <a:p>
            <a:pPr marL="45720" indent="0">
              <a:spcAft>
                <a:spcPts val="0"/>
              </a:spcAft>
              <a:buClr>
                <a:srgbClr val="0070C0"/>
              </a:buClr>
              <a:buNone/>
              <a:defRPr/>
            </a:pPr>
            <a:r>
              <a:rPr lang="ru-RU" sz="2000" dirty="0" smtClean="0">
                <a:latin typeface="Comic Sans MS" pitchFamily="66" charset="0"/>
              </a:rPr>
              <a:t>*Заинтересовать </a:t>
            </a:r>
            <a:r>
              <a:rPr lang="ru-RU" sz="2000" dirty="0">
                <a:latin typeface="Comic Sans MS" pitchFamily="66" charset="0"/>
              </a:rPr>
              <a:t>и привлечь сотрудников, родителей к активному участию в реализации проекта, в </a:t>
            </a:r>
            <a:r>
              <a:rPr lang="ru-RU" sz="2000" dirty="0" smtClean="0">
                <a:latin typeface="Comic Sans MS" pitchFamily="66" charset="0"/>
              </a:rPr>
              <a:t>сборе</a:t>
            </a:r>
          </a:p>
          <a:p>
            <a:pPr marL="45720" indent="0">
              <a:spcAft>
                <a:spcPts val="0"/>
              </a:spcAft>
              <a:buClr>
                <a:srgbClr val="0070C0"/>
              </a:buClr>
              <a:buNone/>
              <a:defRPr/>
            </a:pPr>
            <a:r>
              <a:rPr lang="ru-RU" sz="2000" dirty="0" smtClean="0">
                <a:latin typeface="Comic Sans MS" pitchFamily="66" charset="0"/>
              </a:rPr>
              <a:t> </a:t>
            </a:r>
            <a:r>
              <a:rPr lang="ru-RU" sz="2000" dirty="0">
                <a:latin typeface="Comic Sans MS" pitchFamily="66" charset="0"/>
              </a:rPr>
              <a:t>материала к 27-летию детского сада.</a:t>
            </a:r>
          </a:p>
          <a:p>
            <a:pPr marL="45720" indent="0">
              <a:spcAft>
                <a:spcPts val="0"/>
              </a:spcAft>
              <a:buClr>
                <a:srgbClr val="0070C0"/>
              </a:buClr>
              <a:buNone/>
              <a:defRPr/>
            </a:pPr>
            <a:r>
              <a:rPr lang="ru-RU" sz="2000" dirty="0" smtClean="0">
                <a:latin typeface="Comic Sans MS" pitchFamily="66" charset="0"/>
              </a:rPr>
              <a:t>.</a:t>
            </a:r>
          </a:p>
          <a:p>
            <a:pPr marL="45720" indent="0">
              <a:spcAft>
                <a:spcPts val="0"/>
              </a:spcAft>
              <a:buClr>
                <a:srgbClr val="0070C0"/>
              </a:buClr>
              <a:buNone/>
              <a:defRPr/>
            </a:pPr>
            <a:endParaRPr lang="ru-RU" sz="2000" dirty="0" smtClean="0">
              <a:latin typeface="Comic Sans MS" pitchFamily="66" charset="0"/>
            </a:endParaRPr>
          </a:p>
          <a:p>
            <a:pPr marL="45720" indent="0">
              <a:spcAft>
                <a:spcPts val="0"/>
              </a:spcAft>
              <a:buClr>
                <a:srgbClr val="0070C0"/>
              </a:buClr>
              <a:buNone/>
              <a:defRPr/>
            </a:pPr>
            <a:endParaRPr lang="ru-RU" sz="2000" dirty="0" smtClean="0">
              <a:latin typeface="Comic Sans MS" pitchFamily="66" charset="0"/>
            </a:endParaRPr>
          </a:p>
          <a:p>
            <a:pPr>
              <a:spcAft>
                <a:spcPts val="0"/>
              </a:spcAft>
              <a:buClr>
                <a:srgbClr val="0070C0"/>
              </a:buClr>
              <a:buFont typeface="Wingdings" pitchFamily="2" charset="2"/>
              <a:buChar char="ü"/>
              <a:defRPr/>
            </a:pPr>
            <a:endParaRPr lang="ru-RU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148" name="Picture 3" descr="C:\Program Files\Microsoft Office\MEDIA\CAGCAT10\j0205462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24725" y="4544551"/>
            <a:ext cx="1819275" cy="163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8175">
    <p:newsfla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истратор\Мои документы\през\image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Лента лицом вверх 2"/>
          <p:cNvSpPr/>
          <p:nvPr/>
        </p:nvSpPr>
        <p:spPr>
          <a:xfrm>
            <a:off x="428596" y="571480"/>
            <a:ext cx="8501122" cy="612648"/>
          </a:xfrm>
          <a:prstGeom prst="ribbon2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>
                  <a:solidFill>
                    <a:srgbClr val="0070C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ramond" pitchFamily="18" charset="0"/>
              </a:rPr>
              <a:t>Работа с детьми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1214414" y="1357298"/>
            <a:ext cx="567278" cy="1578746"/>
          </a:xfrm>
          <a:prstGeom prst="down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obliqueTopRight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3786182" y="1357298"/>
            <a:ext cx="567278" cy="1603832"/>
          </a:xfrm>
          <a:prstGeom prst="down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obliqueTopRight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6215074" y="1428736"/>
            <a:ext cx="567278" cy="1532394"/>
          </a:xfrm>
          <a:prstGeom prst="down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obliqueTopRight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4429124" y="1357298"/>
            <a:ext cx="567278" cy="3000396"/>
          </a:xfrm>
          <a:prstGeom prst="down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obliqueTopRight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1857356" y="1357298"/>
            <a:ext cx="567278" cy="3929090"/>
          </a:xfrm>
          <a:prstGeom prst="down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obliqueTopRight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428596" y="3071810"/>
            <a:ext cx="2643206" cy="714380"/>
          </a:xfrm>
          <a:prstGeom prst="round2DiagRect">
            <a:avLst/>
          </a:prstGeom>
          <a:gradFill flip="none"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  <a:tileRect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obliqueBottomLeft"/>
            <a:lightRig rig="flood" dir="t">
              <a:rot lat="0" lon="0" rev="13800000"/>
            </a:lightRig>
          </a:scene3d>
          <a:sp3d extrusionH="107950" prstMaterial="clear">
            <a:bevelT w="82550" h="63500"/>
            <a:bevelB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Экскурсии</a:t>
            </a: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500430" y="3071810"/>
            <a:ext cx="2000264" cy="714380"/>
          </a:xfrm>
          <a:prstGeom prst="round2DiagRect">
            <a:avLst/>
          </a:prstGeom>
          <a:gradFill flip="none"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  <a:tileRect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obliqueBottomLeft"/>
            <a:lightRig rig="flood" dir="t">
              <a:rot lat="0" lon="0" rev="13800000"/>
            </a:lightRig>
          </a:scene3d>
          <a:sp3d extrusionH="107950" prstMaterial="clear">
            <a:bevelT w="82550" h="63500"/>
            <a:bevelB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Беседы</a:t>
            </a:r>
          </a:p>
        </p:txBody>
      </p:sp>
      <p:sp>
        <p:nvSpPr>
          <p:cNvPr id="18" name="Стрелка вниз 17"/>
          <p:cNvSpPr/>
          <p:nvPr/>
        </p:nvSpPr>
        <p:spPr>
          <a:xfrm>
            <a:off x="6786578" y="1428736"/>
            <a:ext cx="567278" cy="3786214"/>
          </a:xfrm>
          <a:prstGeom prst="down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obliqueTopRight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6072198" y="3071810"/>
            <a:ext cx="2428892" cy="714380"/>
          </a:xfrm>
          <a:prstGeom prst="round2DiagRect">
            <a:avLst/>
          </a:prstGeom>
          <a:gradFill flip="none"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  <a:tileRect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obliqueBottomLeft"/>
            <a:lightRig rig="flood" dir="t">
              <a:rot lat="0" lon="0" rev="13800000"/>
            </a:lightRig>
          </a:scene3d>
          <a:sp3d extrusionH="107950" prstMaterial="clear">
            <a:bevelT w="82550" h="63500"/>
            <a:bevelB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НОД</a:t>
            </a: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85720" y="5357826"/>
            <a:ext cx="3286148" cy="1071570"/>
          </a:xfrm>
          <a:prstGeom prst="round2DiagRect">
            <a:avLst>
              <a:gd name="adj1" fmla="val 15579"/>
              <a:gd name="adj2" fmla="val 0"/>
            </a:avLst>
          </a:prstGeom>
          <a:gradFill flip="none"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  <a:tileRect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obliqueBottomLeft"/>
            <a:lightRig rig="flood" dir="t">
              <a:rot lat="0" lon="0" rev="13800000"/>
            </a:lightRig>
          </a:scene3d>
          <a:sp3d extrusionH="107950" prstMaterial="clear">
            <a:bevelT w="82550" h="63500"/>
            <a:bevelB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Дидактические игры</a:t>
            </a: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714612" y="4429132"/>
            <a:ext cx="3857652" cy="714380"/>
          </a:xfrm>
          <a:prstGeom prst="round2DiagRect">
            <a:avLst/>
          </a:prstGeom>
          <a:gradFill flip="none"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  <a:tileRect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obliqueBottomLeft"/>
            <a:lightRig rig="flood" dir="t">
              <a:rot lat="0" lon="0" rev="13800000"/>
            </a:lightRig>
          </a:scene3d>
          <a:sp3d extrusionH="107950" prstMaterial="clear">
            <a:bevelT w="82550" h="63500"/>
            <a:bevelB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Целевые прогулки</a:t>
            </a: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4857752" y="5357826"/>
            <a:ext cx="4143404" cy="1071570"/>
          </a:xfrm>
          <a:prstGeom prst="round2DiagRect">
            <a:avLst/>
          </a:prstGeom>
          <a:gradFill flip="none"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  <a:tileRect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obliqueBottomLeft"/>
            <a:lightRig rig="flood" dir="t">
              <a:rot lat="0" lon="0" rev="13800000"/>
            </a:lightRig>
          </a:scene3d>
          <a:sp3d extrusionH="107950" prstMaterial="clear">
            <a:bevelT w="82550" h="63500"/>
            <a:bevelB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Сюжет. ролевые игры</a:t>
            </a:r>
          </a:p>
        </p:txBody>
      </p:sp>
    </p:spTree>
  </p:cSld>
  <p:clrMapOvr>
    <a:masterClrMapping/>
  </p:clrMapOvr>
  <p:transition spd="med" advTm="12756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00"/>
                            </p:stCondLst>
                            <p:childTnLst>
                              <p:par>
                                <p:cTn id="1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00"/>
                            </p:stCondLst>
                            <p:childTnLst>
                              <p:par>
                                <p:cTn id="2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00"/>
                            </p:stCondLst>
                            <p:childTnLst>
                              <p:par>
                                <p:cTn id="3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200"/>
                            </p:stCondLst>
                            <p:childTnLst>
                              <p:par>
                                <p:cTn id="4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200"/>
                            </p:stCondLst>
                            <p:childTnLst>
                              <p:par>
                                <p:cTn id="5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200"/>
                            </p:stCondLst>
                            <p:childTnLst>
                              <p:par>
                                <p:cTn id="6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Администратор\Мои документы\през\image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28728" y="428604"/>
            <a:ext cx="6595075" cy="92333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>
            <a:spAutoFit/>
            <a:sp3d extrusionH="57150">
              <a:bevelT w="50800" h="38100" prst="rible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Garamond" pitchFamily="18" charset="0"/>
              </a:rPr>
              <a:t>Работа с родителями</a:t>
            </a:r>
          </a:p>
        </p:txBody>
      </p:sp>
      <p:sp>
        <p:nvSpPr>
          <p:cNvPr id="4" name="Стрелка вниз 3"/>
          <p:cNvSpPr/>
          <p:nvPr/>
        </p:nvSpPr>
        <p:spPr>
          <a:xfrm rot="1151084">
            <a:off x="2108220" y="1404850"/>
            <a:ext cx="964571" cy="1253798"/>
          </a:xfrm>
          <a:prstGeom prst="downArrow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16200000" scaled="0"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obliqueTopRight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071934" y="1785926"/>
            <a:ext cx="1000132" cy="2643206"/>
          </a:xfrm>
          <a:prstGeom prst="downArrow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16200000" scaled="0"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Above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20154563">
            <a:off x="5925720" y="1422093"/>
            <a:ext cx="949241" cy="1212781"/>
          </a:xfrm>
          <a:prstGeom prst="downArrow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16200000" scaled="0"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Right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285922" y="2782319"/>
            <a:ext cx="3286148" cy="1928826"/>
          </a:xfrm>
          <a:prstGeom prst="flowChartPunchedTape">
            <a:avLst/>
          </a:prstGeom>
          <a:gradFill flip="none" rotWithShape="1">
            <a:gsLst>
              <a:gs pos="53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3000000" scaled="0"/>
            <a:tileRect/>
          </a:gra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isometricOffAxis1Right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Оформление газеты </a:t>
            </a:r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1857355" y="4493730"/>
            <a:ext cx="6747093" cy="1935666"/>
          </a:xfrm>
          <a:prstGeom prst="flowChartPunchedTape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3000000" scaled="0"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obliqueBottomLeft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Участие в выставке поздравительных открыток</a:t>
            </a:r>
          </a:p>
        </p:txBody>
      </p:sp>
      <p:sp>
        <p:nvSpPr>
          <p:cNvPr id="11" name="Блок-схема: перфолента 10"/>
          <p:cNvSpPr/>
          <p:nvPr/>
        </p:nvSpPr>
        <p:spPr>
          <a:xfrm>
            <a:off x="5357818" y="2564904"/>
            <a:ext cx="3500462" cy="1928826"/>
          </a:xfrm>
          <a:prstGeom prst="flowChartPunchedTape">
            <a:avLst/>
          </a:prstGeom>
          <a:gradFill>
            <a:gsLst>
              <a:gs pos="66000">
                <a:srgbClr val="FFF200">
                  <a:alpha val="21000"/>
                </a:srgb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3000000" scaled="0"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isometricOffAxis2Left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Консультации</a:t>
            </a:r>
          </a:p>
        </p:txBody>
      </p:sp>
    </p:spTree>
  </p:cSld>
  <p:clrMapOvr>
    <a:masterClrMapping/>
  </p:clrMapOvr>
  <p:transition spd="slow" advTm="7060">
    <p:newsfla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00"/>
                            </p:stCondLst>
                            <p:childTnLst>
                              <p:par>
                                <p:cTn id="1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800"/>
                            </p:stCondLst>
                            <p:childTnLst>
                              <p:par>
                                <p:cTn id="20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300"/>
                            </p:stCondLst>
                            <p:childTnLst>
                              <p:par>
                                <p:cTn id="23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300"/>
                            </p:stCondLst>
                            <p:childTnLst>
                              <p:par>
                                <p:cTn id="2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800"/>
                            </p:stCondLst>
                            <p:childTnLst>
                              <p:par>
                                <p:cTn id="3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Администратор\Мои документы\през\image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00068" y="142852"/>
            <a:ext cx="8143932" cy="200054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Рассматривание 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альбома «Выпускники детского сада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» и фотографий 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сотрудников детского сада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717032"/>
            <a:ext cx="3611893" cy="27089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131263"/>
            <a:ext cx="2736304" cy="20522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5142" y="4326125"/>
            <a:ext cx="2843808" cy="2132856"/>
          </a:xfrm>
          <a:prstGeom prst="rect">
            <a:avLst/>
          </a:prstGeom>
        </p:spPr>
      </p:pic>
    </p:spTree>
  </p:cSld>
  <p:clrMapOvr>
    <a:masterClrMapping/>
  </p:clrMapOvr>
  <p:transition spd="slow" advTm="4229">
    <p:newsfla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Администратор\Мои документы\през\image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71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5072067" y="404664"/>
            <a:ext cx="3748406" cy="1152815"/>
          </a:xfrm>
          <a:prstGeom prst="rect">
            <a:avLst/>
          </a:prstGeom>
          <a:noFill/>
        </p:spPr>
        <p:txBody>
          <a:bodyPr wrap="none">
            <a:prstTxWarp prst="textWave2">
              <a:avLst>
                <a:gd name="adj1" fmla="val 12500"/>
                <a:gd name="adj2" fmla="val 1414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softRound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прогулка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404664"/>
            <a:ext cx="4143974" cy="1008112"/>
          </a:xfrm>
          <a:prstGeom prst="rect">
            <a:avLst/>
          </a:prstGeom>
          <a:noFill/>
        </p:spPr>
        <p:txBody>
          <a:bodyPr wrap="none">
            <a:prstTxWarp prst="textWave2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softRound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Целевая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373785"/>
            <a:ext cx="2304256" cy="307234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50" r="16827" b="35481"/>
          <a:stretch/>
        </p:blipFill>
        <p:spPr>
          <a:xfrm>
            <a:off x="2796208" y="1637686"/>
            <a:ext cx="2275858" cy="178525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112"/>
          <a:stretch/>
        </p:blipFill>
        <p:spPr>
          <a:xfrm>
            <a:off x="5072066" y="1557479"/>
            <a:ext cx="3244350" cy="18163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00" y="3373785"/>
            <a:ext cx="2159135" cy="30723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535" y="3377388"/>
            <a:ext cx="2301553" cy="30687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09" y="1585397"/>
            <a:ext cx="2691499" cy="1903850"/>
          </a:xfrm>
          <a:prstGeom prst="rect">
            <a:avLst/>
          </a:prstGeom>
        </p:spPr>
      </p:pic>
    </p:spTree>
  </p:cSld>
  <p:clrMapOvr>
    <a:masterClrMapping/>
  </p:clrMapOvr>
  <p:transition spd="slow" advTm="6131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3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8571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Администратор\Мои документы\през\image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71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Блок-схема: перфолента 6"/>
          <p:cNvSpPr/>
          <p:nvPr/>
        </p:nvSpPr>
        <p:spPr>
          <a:xfrm>
            <a:off x="1714480" y="0"/>
            <a:ext cx="5357850" cy="1500174"/>
          </a:xfrm>
          <a:prstGeom prst="flowChartPunchedTape">
            <a:avLst/>
          </a:prstGeom>
          <a:noFill/>
        </p:spPr>
        <p:txBody>
          <a:bodyPr>
            <a:prstTxWarp prst="textInflateTop">
              <a:avLst>
                <a:gd name="adj" fmla="val 22005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НОД</a:t>
            </a: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1000101" y="928671"/>
            <a:ext cx="6164188" cy="1683603"/>
          </a:xfrm>
          <a:prstGeom prst="flowChartPunchedTape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«Наш детский сад» </a:t>
            </a:r>
          </a:p>
        </p:txBody>
      </p:sp>
      <p:pic>
        <p:nvPicPr>
          <p:cNvPr id="1029" name="Picture 5" descr="C:\Documents and Settings\Пользователь\Рабочий стол\Анимашки\sw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9563" y="428625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068960"/>
            <a:ext cx="4416491" cy="33123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3" y="2276872"/>
            <a:ext cx="4320480" cy="3240360"/>
          </a:xfrm>
          <a:prstGeom prst="rect">
            <a:avLst/>
          </a:prstGeom>
        </p:spPr>
      </p:pic>
    </p:spTree>
  </p:cSld>
  <p:clrMapOvr>
    <a:masterClrMapping/>
  </p:clrMapOvr>
  <p:transition spd="slow" advTm="5203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"/>
</p:tagLst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2651</TotalTime>
  <Words>290</Words>
  <Application>Microsoft Office PowerPoint</Application>
  <PresentationFormat>Экран (4:3)</PresentationFormat>
  <Paragraphs>57</Paragraphs>
  <Slides>23</Slides>
  <Notes>1</Notes>
  <HiddenSlides>1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Воздушный поток</vt:lpstr>
      <vt:lpstr>Презентация PowerPoint</vt:lpstr>
      <vt:lpstr>Презентация PowerPoint</vt:lpstr>
      <vt:lpstr>Цель проекта:</vt:lpstr>
      <vt:lpstr>Задачи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Admin</cp:lastModifiedBy>
  <cp:revision>356</cp:revision>
  <dcterms:created xsi:type="dcterms:W3CDTF">2009-02-21T19:10:08Z</dcterms:created>
  <dcterms:modified xsi:type="dcterms:W3CDTF">2019-03-25T19:55:48Z</dcterms:modified>
</cp:coreProperties>
</file>