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317" r:id="rId2"/>
    <p:sldId id="348" r:id="rId3"/>
    <p:sldId id="318" r:id="rId4"/>
    <p:sldId id="321" r:id="rId5"/>
    <p:sldId id="322" r:id="rId6"/>
    <p:sldId id="350" r:id="rId7"/>
    <p:sldId id="324" r:id="rId8"/>
    <p:sldId id="325" r:id="rId9"/>
    <p:sldId id="323" r:id="rId10"/>
    <p:sldId id="326" r:id="rId11"/>
    <p:sldId id="327" r:id="rId12"/>
    <p:sldId id="347" r:id="rId13"/>
    <p:sldId id="345" r:id="rId14"/>
    <p:sldId id="328" r:id="rId15"/>
    <p:sldId id="329" r:id="rId16"/>
    <p:sldId id="330" r:id="rId17"/>
    <p:sldId id="333" r:id="rId18"/>
    <p:sldId id="344" r:id="rId19"/>
    <p:sldId id="351" r:id="rId20"/>
    <p:sldId id="346" r:id="rId21"/>
  </p:sldIdLst>
  <p:sldSz cx="9144000" cy="6858000" type="screen4x3"/>
  <p:notesSz cx="994727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57DF"/>
    <a:srgbClr val="0000FF"/>
    <a:srgbClr val="33CC33"/>
    <a:srgbClr val="00FF00"/>
    <a:srgbClr val="FF9900"/>
    <a:srgbClr val="FFFF21"/>
    <a:srgbClr val="F0F7FA"/>
    <a:srgbClr val="3366FF"/>
    <a:srgbClr val="A52B96"/>
    <a:srgbClr val="ED3F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765" autoAdjust="0"/>
    <p:restoredTop sz="94660"/>
  </p:normalViewPr>
  <p:slideViewPr>
    <p:cSldViewPr>
      <p:cViewPr>
        <p:scale>
          <a:sx n="66" d="100"/>
          <a:sy n="66" d="100"/>
        </p:scale>
        <p:origin x="-145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4487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F370A-174A-4B10-B29E-2D35932A5C0C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BE257C-72A3-4B58-9406-3121D4A2C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4487" y="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C79CC-DB4B-48EA-9B85-6561E2B4689C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59138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728" y="3257550"/>
            <a:ext cx="795782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A4A347-B8E5-42F4-B9CA-C74AAB343E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C30AA0-F36D-46A1-8C51-86FC6136D06F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DC18B1D-EDDF-4251-A92B-D1D3F5C72980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6571B9-E228-41F7-8D7E-8694BA2C2A27}" type="slidenum">
              <a:rPr lang="ru-RU" smtClean="0"/>
              <a:pPr/>
              <a:t>17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20.05.2019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0339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Заголовок 3"/>
          <p:cNvSpPr>
            <a:spLocks noGrp="1"/>
          </p:cNvSpPr>
          <p:nvPr>
            <p:ph type="ctrTitle"/>
          </p:nvPr>
        </p:nvSpPr>
        <p:spPr>
          <a:xfrm>
            <a:off x="285720" y="4071942"/>
            <a:ext cx="885828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36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Студия коррекции речи «Говорун»</a:t>
            </a:r>
            <a:br>
              <a:rPr lang="ru-RU" altLang="ru-RU" sz="36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altLang="ru-RU" sz="36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Старшая логопедическая группа «Ручеек»</a:t>
            </a:r>
          </a:p>
        </p:txBody>
      </p:sp>
      <p:pic>
        <p:nvPicPr>
          <p:cNvPr id="20482" name="Picture 2" descr="https://avatars1.githubusercontent.com/u/10829127?v=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857488" y="500042"/>
            <a:ext cx="3595682" cy="3595683"/>
          </a:xfrm>
          <a:prstGeom prst="round2Diag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МАДОУ ЦРР – </a:t>
            </a:r>
            <a:r>
              <a:rPr lang="ru-RU" sz="20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 №35 «Родничок» п. Краснознаменский ЩМР МО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7686" y="5429264"/>
            <a:ext cx="4214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</a:p>
          <a:p>
            <a:pPr algn="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кв. категории</a:t>
            </a: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Жихарева Е.В.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" y="1"/>
            <a:ext cx="9143998" cy="692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Прямоугольник 10"/>
          <p:cNvSpPr>
            <a:spLocks noChangeArrowheads="1"/>
          </p:cNvSpPr>
          <p:nvPr/>
        </p:nvSpPr>
        <p:spPr bwMode="auto">
          <a:xfrm>
            <a:off x="1214414" y="0"/>
            <a:ext cx="7643866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endParaRPr lang="ru-RU" dirty="0">
              <a:solidFill>
                <a:srgbClr val="0000FF"/>
              </a:solidFill>
            </a:endParaRPr>
          </a:p>
          <a:p>
            <a:pPr algn="r"/>
            <a:r>
              <a:rPr lang="ru-RU" sz="28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«Движения руки всегда были тесно связаны с речью и способствовали ее развитию”. </a:t>
            </a:r>
          </a:p>
          <a:p>
            <a:pPr algn="r"/>
            <a:r>
              <a:rPr lang="ru-RU" sz="28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В. М.Бехтерев</a:t>
            </a:r>
          </a:p>
        </p:txBody>
      </p:sp>
      <p:pic>
        <p:nvPicPr>
          <p:cNvPr id="10" name="Picture 41" descr="C:\Users\Анютка\Desktop\фото\IMG-20190423-WA0007.jpg"/>
          <p:cNvPicPr>
            <a:picLocks noChangeAspect="1" noChangeArrowheads="1"/>
          </p:cNvPicPr>
          <p:nvPr/>
        </p:nvPicPr>
        <p:blipFill>
          <a:blip r:embed="rId3"/>
          <a:srcRect l="4372"/>
          <a:stretch>
            <a:fillRect/>
          </a:stretch>
        </p:blipFill>
        <p:spPr bwMode="auto">
          <a:xfrm>
            <a:off x="5786446" y="2285992"/>
            <a:ext cx="3125414" cy="4357718"/>
          </a:xfrm>
          <a:prstGeom prst="rect">
            <a:avLst/>
          </a:prstGeom>
          <a:noFill/>
        </p:spPr>
      </p:pic>
      <p:pic>
        <p:nvPicPr>
          <p:cNvPr id="11" name="Picture 10" descr="C:\Users\Анютка\Desktop\фото\P_20190423_162338.jpg"/>
          <p:cNvPicPr>
            <a:picLocks noChangeAspect="1" noChangeArrowheads="1"/>
          </p:cNvPicPr>
          <p:nvPr/>
        </p:nvPicPr>
        <p:blipFill>
          <a:blip r:embed="rId4" cstate="print"/>
          <a:srcRect t="12500" r="7894" b="17187"/>
          <a:stretch>
            <a:fillRect/>
          </a:stretch>
        </p:blipFill>
        <p:spPr bwMode="auto">
          <a:xfrm>
            <a:off x="3357554" y="1428736"/>
            <a:ext cx="2500330" cy="3393307"/>
          </a:xfrm>
          <a:prstGeom prst="rect">
            <a:avLst/>
          </a:prstGeom>
          <a:noFill/>
        </p:spPr>
      </p:pic>
      <p:pic>
        <p:nvPicPr>
          <p:cNvPr id="12" name="Picture 21" descr="C:\Users\Анютка\Desktop\фото\1555334323113.jpg"/>
          <p:cNvPicPr>
            <a:picLocks noChangeAspect="1" noChangeArrowheads="1"/>
          </p:cNvPicPr>
          <p:nvPr/>
        </p:nvPicPr>
        <p:blipFill>
          <a:blip r:embed="rId5"/>
          <a:srcRect l="21569" t="14489" b="29165"/>
          <a:stretch>
            <a:fillRect/>
          </a:stretch>
        </p:blipFill>
        <p:spPr bwMode="auto">
          <a:xfrm>
            <a:off x="214282" y="2571744"/>
            <a:ext cx="3143240" cy="40076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92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6" descr="C:\Users\Анютка\Desktop\фото\IMG-20190423-WA00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5828" y="3500439"/>
            <a:ext cx="2518172" cy="3357562"/>
          </a:xfrm>
          <a:prstGeom prst="rect">
            <a:avLst/>
          </a:prstGeom>
          <a:noFill/>
        </p:spPr>
      </p:pic>
      <p:pic>
        <p:nvPicPr>
          <p:cNvPr id="11" name="Picture 12" descr="C:\Users\Анютка\Desktop\фото\15495145919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57166"/>
            <a:ext cx="5324930" cy="3000396"/>
          </a:xfrm>
          <a:prstGeom prst="rect">
            <a:avLst/>
          </a:prstGeom>
          <a:noFill/>
        </p:spPr>
      </p:pic>
      <p:pic>
        <p:nvPicPr>
          <p:cNvPr id="13" name="Picture 22" descr="C:\Users\Анютка\Desktop\фото\1555334787793.jpg"/>
          <p:cNvPicPr>
            <a:picLocks noChangeAspect="1" noChangeArrowheads="1"/>
          </p:cNvPicPr>
          <p:nvPr/>
        </p:nvPicPr>
        <p:blipFill>
          <a:blip r:embed="rId5"/>
          <a:srcRect l="19149" t="10790" b="18478"/>
          <a:stretch>
            <a:fillRect/>
          </a:stretch>
        </p:blipFill>
        <p:spPr bwMode="auto">
          <a:xfrm>
            <a:off x="214282" y="1000108"/>
            <a:ext cx="3214710" cy="4991260"/>
          </a:xfrm>
          <a:prstGeom prst="rect">
            <a:avLst/>
          </a:prstGeom>
          <a:noFill/>
        </p:spPr>
      </p:pic>
      <p:pic>
        <p:nvPicPr>
          <p:cNvPr id="16" name="Picture 40" descr="C:\Users\Анютка\Desktop\фото\IMG-20190423-WA00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06" y="3524229"/>
            <a:ext cx="2500330" cy="33337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5" descr="C:\Users\Анютка\Desktop\фото\1555333633993.jpg"/>
          <p:cNvPicPr>
            <a:picLocks noChangeAspect="1" noChangeArrowheads="1"/>
          </p:cNvPicPr>
          <p:nvPr/>
        </p:nvPicPr>
        <p:blipFill>
          <a:blip r:embed="rId3"/>
          <a:srcRect t="16096" b="31227"/>
          <a:stretch>
            <a:fillRect/>
          </a:stretch>
        </p:blipFill>
        <p:spPr bwMode="auto">
          <a:xfrm>
            <a:off x="5072066" y="214290"/>
            <a:ext cx="3822480" cy="3573557"/>
          </a:xfrm>
          <a:prstGeom prst="rect">
            <a:avLst/>
          </a:prstGeom>
          <a:noFill/>
        </p:spPr>
      </p:pic>
      <p:pic>
        <p:nvPicPr>
          <p:cNvPr id="4" name="Picture 13" descr="C:\Users\Анютка\Desktop\фото\1552312529439.jpg"/>
          <p:cNvPicPr>
            <a:picLocks noChangeAspect="1" noChangeArrowheads="1"/>
          </p:cNvPicPr>
          <p:nvPr/>
        </p:nvPicPr>
        <p:blipFill>
          <a:blip r:embed="rId4"/>
          <a:srcRect l="6596" t="20966" b="41866"/>
          <a:stretch>
            <a:fillRect/>
          </a:stretch>
        </p:blipFill>
        <p:spPr bwMode="auto">
          <a:xfrm>
            <a:off x="357158" y="3714752"/>
            <a:ext cx="4046296" cy="2857520"/>
          </a:xfrm>
          <a:prstGeom prst="rect">
            <a:avLst/>
          </a:prstGeom>
          <a:noFill/>
        </p:spPr>
      </p:pic>
      <p:pic>
        <p:nvPicPr>
          <p:cNvPr id="6" name="Picture 45" descr="C:\Users\Анютка\Desktop\фото\IMG-20190423-WA0011.jpg"/>
          <p:cNvPicPr>
            <a:picLocks noChangeAspect="1" noChangeArrowheads="1"/>
          </p:cNvPicPr>
          <p:nvPr/>
        </p:nvPicPr>
        <p:blipFill>
          <a:blip r:embed="rId5" cstate="print"/>
          <a:srcRect b="9302"/>
          <a:stretch>
            <a:fillRect/>
          </a:stretch>
        </p:blipFill>
        <p:spPr bwMode="auto">
          <a:xfrm>
            <a:off x="5929322" y="3857628"/>
            <a:ext cx="2303858" cy="278608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11218" t="22897" b="34375"/>
          <a:stretch>
            <a:fillRect/>
          </a:stretch>
        </p:blipFill>
        <p:spPr bwMode="auto">
          <a:xfrm>
            <a:off x="500034" y="285728"/>
            <a:ext cx="3786214" cy="323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692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41" name="Picture 17" descr="C:\Users\Анютка\Desktop\фото\1555333749380.jpg"/>
          <p:cNvPicPr>
            <a:picLocks noChangeAspect="1" noChangeArrowheads="1"/>
          </p:cNvPicPr>
          <p:nvPr/>
        </p:nvPicPr>
        <p:blipFill>
          <a:blip r:embed="rId3"/>
          <a:srcRect r="11262" b="37499"/>
          <a:stretch>
            <a:fillRect/>
          </a:stretch>
        </p:blipFill>
        <p:spPr bwMode="auto">
          <a:xfrm>
            <a:off x="4643438" y="857232"/>
            <a:ext cx="4286280" cy="5357854"/>
          </a:xfrm>
          <a:prstGeom prst="rect">
            <a:avLst/>
          </a:prstGeom>
          <a:noFill/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857232"/>
            <a:ext cx="401838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9143999" cy="114300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Книжный центр</a:t>
            </a:r>
          </a:p>
        </p:txBody>
      </p:sp>
      <p:sp>
        <p:nvSpPr>
          <p:cNvPr id="13321" name="Прямоугольник 8"/>
          <p:cNvSpPr>
            <a:spLocks noChangeArrowheads="1"/>
          </p:cNvSpPr>
          <p:nvPr/>
        </p:nvSpPr>
        <p:spPr bwMode="auto">
          <a:xfrm>
            <a:off x="1500166" y="1142984"/>
            <a:ext cx="350046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В библиотеке для ребят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На полках книги в ряд стоят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Бери, читай и много знай,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Но книгу ты не обижай.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Она откроет мир большой,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А если сделаешь больной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Ты книжку – навсегда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Страницы замолчат тогда.</a:t>
            </a:r>
            <a:b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000" b="1" i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(</a:t>
            </a: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Т. </a:t>
            </a:r>
            <a:r>
              <a:rPr lang="ru-RU" sz="2000" b="1" dirty="0" err="1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Блажнова</a:t>
            </a:r>
            <a:r>
              <a:rPr lang="ru-RU" sz="20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)</a:t>
            </a:r>
          </a:p>
        </p:txBody>
      </p:sp>
      <p:pic>
        <p:nvPicPr>
          <p:cNvPr id="12" name="Picture 9" descr="C:\Users\Анютка\Desktop\фото\P_20190423_161946.jpg"/>
          <p:cNvPicPr>
            <a:picLocks noChangeAspect="1" noChangeArrowheads="1"/>
          </p:cNvPicPr>
          <p:nvPr/>
        </p:nvPicPr>
        <p:blipFill>
          <a:blip r:embed="rId3" cstate="print"/>
          <a:srcRect l="12499" t="9523" r="19648"/>
          <a:stretch>
            <a:fillRect/>
          </a:stretch>
        </p:blipFill>
        <p:spPr bwMode="auto">
          <a:xfrm>
            <a:off x="1500166" y="4000504"/>
            <a:ext cx="3143272" cy="2357636"/>
          </a:xfrm>
          <a:prstGeom prst="rect">
            <a:avLst/>
          </a:prstGeom>
          <a:noFill/>
        </p:spPr>
      </p:pic>
      <p:pic>
        <p:nvPicPr>
          <p:cNvPr id="2050" name="Picture 2" descr="C:\Users\Анютка\Desktop\фото\IMG-20190423-WA00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1071546"/>
            <a:ext cx="3821889" cy="5095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5472122" cy="77787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Театральный центр</a:t>
            </a:r>
          </a:p>
        </p:txBody>
      </p:sp>
      <p:sp>
        <p:nvSpPr>
          <p:cNvPr id="14345" name="Прямоугольник 10"/>
          <p:cNvSpPr>
            <a:spLocks noChangeArrowheads="1"/>
          </p:cNvSpPr>
          <p:nvPr/>
        </p:nvSpPr>
        <p:spPr bwMode="auto">
          <a:xfrm>
            <a:off x="1571604" y="1268413"/>
            <a:ext cx="528641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Любимый наш театр</a:t>
            </a:r>
            <a:b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Со сценою-малышкой,</a:t>
            </a:r>
            <a:b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Он сказку открывает</a:t>
            </a:r>
            <a:b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b="1" dirty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И дружит с детской книжкой.</a:t>
            </a:r>
          </a:p>
        </p:txBody>
      </p:sp>
      <p:pic>
        <p:nvPicPr>
          <p:cNvPr id="11" name="Picture 3" descr="C:\Users\Анютка\Desktop\фото\P_20190418_081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000108"/>
            <a:ext cx="3071802" cy="5460981"/>
          </a:xfrm>
          <a:prstGeom prst="rect">
            <a:avLst/>
          </a:prstGeom>
          <a:noFill/>
        </p:spPr>
      </p:pic>
      <p:pic>
        <p:nvPicPr>
          <p:cNvPr id="15" name="Picture 23" descr="C:\Users\Анютка\Desktop\фото\15553426319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429000"/>
            <a:ext cx="4630546" cy="2609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9" descr="C:\Users\Анютка\Desktop\фото\IMG-20190423-WA0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14290"/>
            <a:ext cx="2000264" cy="2667018"/>
          </a:xfrm>
          <a:prstGeom prst="rect">
            <a:avLst/>
          </a:prstGeom>
          <a:noFill/>
        </p:spPr>
      </p:pic>
      <p:pic>
        <p:nvPicPr>
          <p:cNvPr id="7" name="Picture 36" descr="C:\Users\Анютка\Desktop\фото\IMG-20190423-WA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4714908" cy="3536183"/>
          </a:xfrm>
          <a:prstGeom prst="rect">
            <a:avLst/>
          </a:prstGeom>
          <a:noFill/>
        </p:spPr>
      </p:pic>
      <p:pic>
        <p:nvPicPr>
          <p:cNvPr id="8" name="Picture 38" descr="C:\Users\Анютка\Desktop\фото\IMG-20190423-WA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3857628"/>
            <a:ext cx="2071702" cy="2762269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 t="32813" r="8653" b="24639"/>
          <a:stretch>
            <a:fillRect/>
          </a:stretch>
        </p:blipFill>
        <p:spPr bwMode="auto">
          <a:xfrm>
            <a:off x="4286248" y="3000348"/>
            <a:ext cx="465859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/>
          <a:lstStyle/>
          <a:p>
            <a:pPr algn="ctr"/>
            <a:r>
              <a:rPr lang="ru-RU" alt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Некоторые дидактические игры </a:t>
            </a:r>
            <a:br>
              <a:rPr lang="ru-RU" alt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alt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по развитию речи.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4294967295"/>
          </p:nvPr>
        </p:nvSpPr>
        <p:spPr>
          <a:xfrm>
            <a:off x="7586663" y="1412875"/>
            <a:ext cx="1557337" cy="936625"/>
          </a:xfrm>
        </p:spPr>
        <p:txBody>
          <a:bodyPr/>
          <a:lstStyle/>
          <a:p>
            <a:pPr algn="r">
              <a:buFont typeface="Arial" panose="020B0604020202020204" pitchFamily="34" charset="0"/>
              <a:buChar char="•"/>
              <a:defRPr/>
            </a:pPr>
            <a:endParaRPr lang="ru-RU" sz="2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sz="28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endParaRPr lang="ru-RU" dirty="0"/>
          </a:p>
        </p:txBody>
      </p:sp>
      <p:pic>
        <p:nvPicPr>
          <p:cNvPr id="9" name="Picture 6" descr="C:\Users\Анютка\Desktop\фото\P_20190423_161742.jpg"/>
          <p:cNvPicPr>
            <a:picLocks noChangeAspect="1" noChangeArrowheads="1"/>
          </p:cNvPicPr>
          <p:nvPr/>
        </p:nvPicPr>
        <p:blipFill>
          <a:blip r:embed="rId4" cstate="print"/>
          <a:srcRect r="18750"/>
          <a:stretch>
            <a:fillRect/>
          </a:stretch>
        </p:blipFill>
        <p:spPr bwMode="auto">
          <a:xfrm>
            <a:off x="428596" y="2143116"/>
            <a:ext cx="4540287" cy="3143272"/>
          </a:xfrm>
          <a:prstGeom prst="rect">
            <a:avLst/>
          </a:prstGeom>
          <a:noFill/>
        </p:spPr>
      </p:pic>
      <p:pic>
        <p:nvPicPr>
          <p:cNvPr id="10" name="Picture 2" descr="C:\Users\Анютка\Desktop\фото\P_20190418_073915.jpg"/>
          <p:cNvPicPr>
            <a:picLocks noChangeAspect="1" noChangeArrowheads="1"/>
          </p:cNvPicPr>
          <p:nvPr/>
        </p:nvPicPr>
        <p:blipFill>
          <a:blip r:embed="rId5" cstate="print"/>
          <a:srcRect b="26562"/>
          <a:stretch>
            <a:fillRect/>
          </a:stretch>
        </p:blipFill>
        <p:spPr bwMode="auto">
          <a:xfrm>
            <a:off x="5143504" y="1571612"/>
            <a:ext cx="3714744" cy="484982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71480"/>
            <a:ext cx="3286148" cy="584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2" descr="C:\Users\Анютка\Desktop\фото\IMG-20190423-WA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642918"/>
            <a:ext cx="4572030" cy="3429024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 l="26562" t="9134" r="26562" b="9134"/>
          <a:stretch>
            <a:fillRect/>
          </a:stretch>
        </p:blipFill>
        <p:spPr bwMode="auto">
          <a:xfrm rot="5400000">
            <a:off x="5643570" y="4071942"/>
            <a:ext cx="185738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571604" y="760930"/>
            <a:ext cx="71768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того, что бы речь детей была правильной, красивой и разнообразной, дети должны слышать такую речь от взрослых и прежде всего от своих педагогов.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Удачи Нам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коллеги!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0339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t="10995" r="2263" b="5754"/>
          <a:stretch>
            <a:fillRect/>
          </a:stretch>
        </p:blipFill>
        <p:spPr bwMode="auto">
          <a:xfrm>
            <a:off x="2786050" y="-1"/>
            <a:ext cx="3357586" cy="508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540" t="12857" b="7143"/>
          <a:stretch>
            <a:fillRect/>
          </a:stretch>
        </p:blipFill>
        <p:spPr bwMode="auto">
          <a:xfrm>
            <a:off x="0" y="1857364"/>
            <a:ext cx="3143240" cy="458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3315" t="5263" b="14035"/>
          <a:stretch>
            <a:fillRect/>
          </a:stretch>
        </p:blipFill>
        <p:spPr bwMode="auto">
          <a:xfrm>
            <a:off x="6072166" y="1913434"/>
            <a:ext cx="3071834" cy="455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9143999" cy="692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sadulibka.ru/wp-content/uploads/2018/01/0015-015-Spasibo-za-vniman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57166"/>
            <a:ext cx="8143900" cy="574031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Заголовок 4"/>
          <p:cNvSpPr>
            <a:spLocks noGrp="1"/>
          </p:cNvSpPr>
          <p:nvPr>
            <p:ph type="ctrTitle"/>
          </p:nvPr>
        </p:nvSpPr>
        <p:spPr>
          <a:xfrm>
            <a:off x="0" y="404813"/>
            <a:ext cx="9144000" cy="1368425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Задачи речевого развития</a:t>
            </a:r>
            <a:r>
              <a:rPr lang="ru-RU" altLang="ru-RU" dirty="0" smtClean="0">
                <a:solidFill>
                  <a:srgbClr val="0000FF"/>
                </a:solidFill>
                <a:latin typeface="Book Antiqua" pitchFamily="18" charset="0"/>
              </a:rPr>
              <a:t/>
            </a:r>
            <a:br>
              <a:rPr lang="ru-RU" altLang="ru-RU" dirty="0" smtClean="0">
                <a:solidFill>
                  <a:srgbClr val="0000FF"/>
                </a:solidFill>
                <a:latin typeface="Book Antiqua" pitchFamily="18" charset="0"/>
              </a:rPr>
            </a:br>
            <a:endParaRPr lang="ru-RU" altLang="ru-RU" dirty="0" smtClean="0">
              <a:solidFill>
                <a:srgbClr val="0000FF"/>
              </a:solidFill>
              <a:latin typeface="Book Antiqua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142976" y="1643050"/>
            <a:ext cx="7000924" cy="3500462"/>
          </a:xfrm>
        </p:spPr>
        <p:txBody>
          <a:bodyPr>
            <a:norm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свободного общения с взрослыми и детьми, овладение конструктивными способами и средствами взаимодействия с окружающими.</a:t>
            </a:r>
          </a:p>
          <a:p>
            <a:pPr marL="457200" indent="-457200" algn="just">
              <a:buFont typeface="Wingdings" panose="05000000000000000000" pitchFamily="2" charset="2"/>
              <a:buChar char="v"/>
              <a:defRPr/>
            </a:pP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всех компонентов устной речи детей: грамматического строя речи, 	связной речи – диалогической и монологической форм, формирование словаря, воспитание звуковой культуры речи.</a:t>
            </a:r>
          </a:p>
          <a:p>
            <a:pPr marL="514350" indent="-514350" algn="l">
              <a:buFont typeface="Arial" panose="020B0604020202020204" pitchFamily="34" charset="0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" name="Заголовок 4"/>
          <p:cNvSpPr>
            <a:spLocks noGrp="1"/>
          </p:cNvSpPr>
          <p:nvPr>
            <p:ph type="ctrTitle"/>
          </p:nvPr>
        </p:nvSpPr>
        <p:spPr>
          <a:xfrm>
            <a:off x="0" y="404813"/>
            <a:ext cx="9144000" cy="107950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Содержание речевого центра: </a:t>
            </a:r>
            <a:r>
              <a:rPr lang="ru-RU" altLang="ru-RU" sz="4000" dirty="0" smtClean="0">
                <a:solidFill>
                  <a:srgbClr val="0000FF"/>
                </a:solidFill>
                <a:latin typeface="Book Antiqua" pitchFamily="18" charset="0"/>
              </a:rPr>
              <a:t/>
            </a:r>
            <a:br>
              <a:rPr lang="ru-RU" altLang="ru-RU" sz="4000" dirty="0" smtClean="0">
                <a:solidFill>
                  <a:srgbClr val="0000FF"/>
                </a:solidFill>
                <a:latin typeface="Book Antiqua" pitchFamily="18" charset="0"/>
              </a:rPr>
            </a:br>
            <a:endParaRPr lang="ru-RU" altLang="ru-RU" sz="4000" dirty="0" smtClean="0">
              <a:solidFill>
                <a:srgbClr val="0000FF"/>
              </a:solidFill>
              <a:latin typeface="Book Antiqua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28728" y="1071546"/>
            <a:ext cx="7246960" cy="5040312"/>
          </a:xfrm>
        </p:spPr>
        <p:txBody>
          <a:bodyPr>
            <a:norm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артикуляционных упражнений.</a:t>
            </a: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дыхательных упражнений с играми для поддувания.</a:t>
            </a: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Картотеки пальчиковых игр   с мячами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су-джок</a:t>
            </a:r>
            <a:endParaRPr lang="ru-RU" sz="2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оздоровительных пауз со стихотворным текстом (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на совершенствование ЗКР.</a:t>
            </a: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на обогащение и активизацию словарного запаса.</a:t>
            </a: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 на развитие грамматического</a:t>
            </a:r>
          </a:p>
          <a:p>
            <a:pPr marL="457200" indent="-457200" algn="l"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строя речи.</a:t>
            </a:r>
          </a:p>
          <a:p>
            <a:pPr algn="l">
              <a:buFont typeface="Arial" panose="020B0604020202020204" pitchFamily="34" charset="0"/>
              <a:buNone/>
              <a:defRPr/>
            </a:pPr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None/>
              <a:defRPr/>
            </a:pPr>
            <a:endParaRPr lang="ru-RU" sz="28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>
              <a:buFont typeface="Arial" panose="020B0604020202020204" pitchFamily="34" charset="0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Заголовок 4"/>
          <p:cNvSpPr>
            <a:spLocks noGrp="1"/>
          </p:cNvSpPr>
          <p:nvPr>
            <p:ph type="ctrTitle"/>
          </p:nvPr>
        </p:nvSpPr>
        <p:spPr>
          <a:xfrm>
            <a:off x="685800" y="404813"/>
            <a:ext cx="7772400" cy="1079500"/>
          </a:xfrm>
        </p:spPr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> </a:t>
            </a:r>
            <a:r>
              <a:rPr lang="ru-RU" altLang="ru-RU" sz="40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4000" dirty="0" smtClean="0">
                <a:solidFill>
                  <a:srgbClr val="FF0000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altLang="ru-RU" sz="4000" dirty="0" smtClean="0">
              <a:solidFill>
                <a:srgbClr val="FF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428728" y="714356"/>
            <a:ext cx="7143800" cy="5667394"/>
          </a:xfrm>
        </p:spPr>
        <p:txBody>
          <a:bodyPr/>
          <a:lstStyle/>
          <a:p>
            <a:pPr marL="342900" indent="-342900" algn="just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Дидактические игры на формирование связной речи.</a:t>
            </a:r>
          </a:p>
          <a:p>
            <a:pPr marL="457200" indent="-457200" algn="just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картинки, фотографии и открытки по всем лексическим темам на обогащение словарного запаса, на развитие грамматического строя речи, на развитие связной речи.</a:t>
            </a:r>
          </a:p>
          <a:p>
            <a:pPr marL="457200" indent="-457200" algn="just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Сюжетные картинки и иллюстрации к сказкам для обучения детей </a:t>
            </a:r>
            <a:r>
              <a:rPr lang="ru-RU" sz="22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пересказыванию</a:t>
            </a: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знакомых сказок и на составление рассказов с последовательно развивающимся действием.</a:t>
            </a:r>
          </a:p>
          <a:p>
            <a:pPr marL="457200" indent="-457200" algn="l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Пособия для подготовки к обучению грамоте.</a:t>
            </a:r>
          </a:p>
          <a:p>
            <a:pPr marL="457200" indent="-457200" algn="just">
              <a:buFont typeface="Wingdings" panose="05000000000000000000" pitchFamily="2" charset="2"/>
              <a:buChar char="v"/>
              <a:defRPr/>
            </a:pPr>
            <a:r>
              <a:rPr 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и игры для развития мелкой моторики рук.</a:t>
            </a:r>
          </a:p>
          <a:p>
            <a:pPr marL="457200" indent="-457200" algn="l">
              <a:defRPr/>
            </a:pPr>
            <a:endParaRPr lang="ru-RU" sz="2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None/>
              <a:defRPr/>
            </a:pPr>
            <a:endParaRPr lang="ru-RU" sz="24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None/>
              <a:defRPr/>
            </a:pPr>
            <a:endParaRPr lang="ru-RU" sz="28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>
              <a:buFont typeface="Arial" panose="020B0604020202020204" pitchFamily="34" charset="0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Анютка\Desktop\фото\P_20190426_131125.jpg"/>
          <p:cNvPicPr>
            <a:picLocks noChangeAspect="1" noChangeArrowheads="1"/>
          </p:cNvPicPr>
          <p:nvPr/>
        </p:nvPicPr>
        <p:blipFill>
          <a:blip r:embed="rId3" cstate="print"/>
          <a:srcRect l="15246" t="14505"/>
          <a:stretch>
            <a:fillRect/>
          </a:stretch>
        </p:blipFill>
        <p:spPr bwMode="auto">
          <a:xfrm>
            <a:off x="285720" y="428604"/>
            <a:ext cx="5035969" cy="2857496"/>
          </a:xfrm>
          <a:prstGeom prst="rect">
            <a:avLst/>
          </a:prstGeom>
          <a:noFill/>
        </p:spPr>
      </p:pic>
      <p:pic>
        <p:nvPicPr>
          <p:cNvPr id="5123" name="Picture 3" descr="C:\Users\Анютка\Desktop\фото\P_20190426_131200.jpg"/>
          <p:cNvPicPr>
            <a:picLocks noChangeAspect="1" noChangeArrowheads="1"/>
          </p:cNvPicPr>
          <p:nvPr/>
        </p:nvPicPr>
        <p:blipFill>
          <a:blip r:embed="rId4" cstate="print"/>
          <a:srcRect l="16501" r="13205"/>
          <a:stretch>
            <a:fillRect/>
          </a:stretch>
        </p:blipFill>
        <p:spPr bwMode="auto">
          <a:xfrm>
            <a:off x="857224" y="3429000"/>
            <a:ext cx="3928004" cy="3143248"/>
          </a:xfrm>
          <a:prstGeom prst="rect">
            <a:avLst/>
          </a:prstGeom>
          <a:noFill/>
        </p:spPr>
      </p:pic>
      <p:pic>
        <p:nvPicPr>
          <p:cNvPr id="5124" name="Picture 4" descr="C:\Users\Анютка\Desktop\фото\P_20190426_131236.jpg"/>
          <p:cNvPicPr>
            <a:picLocks noChangeAspect="1" noChangeArrowheads="1"/>
          </p:cNvPicPr>
          <p:nvPr/>
        </p:nvPicPr>
        <p:blipFill>
          <a:blip r:embed="rId5" cstate="print"/>
          <a:srcRect l="17154" t="11158" r="15063" b="5159"/>
          <a:stretch>
            <a:fillRect/>
          </a:stretch>
        </p:blipFill>
        <p:spPr bwMode="auto">
          <a:xfrm>
            <a:off x="5786446" y="285728"/>
            <a:ext cx="3029006" cy="2103476"/>
          </a:xfrm>
          <a:prstGeom prst="rect">
            <a:avLst/>
          </a:prstGeom>
          <a:noFill/>
        </p:spPr>
      </p:pic>
      <p:pic>
        <p:nvPicPr>
          <p:cNvPr id="5125" name="Picture 5" descr="C:\Users\Анютка\Desktop\фото\P_20190426_130945.jpg"/>
          <p:cNvPicPr>
            <a:picLocks noChangeAspect="1" noChangeArrowheads="1"/>
          </p:cNvPicPr>
          <p:nvPr/>
        </p:nvPicPr>
        <p:blipFill>
          <a:blip r:embed="rId6" cstate="print"/>
          <a:srcRect t="16946" b="13388"/>
          <a:stretch>
            <a:fillRect/>
          </a:stretch>
        </p:blipFill>
        <p:spPr bwMode="auto">
          <a:xfrm>
            <a:off x="5429256" y="2455735"/>
            <a:ext cx="3554495" cy="4402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70339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2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altLang="ru-RU" sz="40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Хозяин речевого центра – Говорун</a:t>
            </a:r>
            <a: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altLang="ru-RU" sz="4000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altLang="ru-RU" sz="4000" dirty="0" smtClean="0">
              <a:solidFill>
                <a:srgbClr val="0000FF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pic>
        <p:nvPicPr>
          <p:cNvPr id="9219" name="Содержимое 3" descr="буратино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509366" y="3141518"/>
            <a:ext cx="1350818" cy="1413164"/>
          </a:xfrm>
        </p:spPr>
      </p:pic>
      <p:sp>
        <p:nvSpPr>
          <p:cNvPr id="2" name="Подзаголовок 1"/>
          <p:cNvSpPr>
            <a:spLocks noGrp="1"/>
          </p:cNvSpPr>
          <p:nvPr>
            <p:ph type="subTitle" idx="4294967295"/>
          </p:nvPr>
        </p:nvSpPr>
        <p:spPr>
          <a:xfrm>
            <a:off x="7586663" y="1412875"/>
            <a:ext cx="1557337" cy="936625"/>
          </a:xfrm>
        </p:spPr>
        <p:txBody>
          <a:bodyPr/>
          <a:lstStyle/>
          <a:p>
            <a:pPr algn="r">
              <a:buFont typeface="Arial" panose="020B0604020202020204" pitchFamily="34" charset="0"/>
              <a:buChar char="•"/>
              <a:defRPr/>
            </a:pPr>
            <a:endParaRPr lang="ru-RU" sz="22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ru-RU" sz="28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endParaRPr lang="ru-RU" dirty="0"/>
          </a:p>
        </p:txBody>
      </p:sp>
      <p:pic>
        <p:nvPicPr>
          <p:cNvPr id="8" name="Picture 37" descr="C:\Users\Анютка\Desktop\фото\IMG-20190423-WA0003.jpg"/>
          <p:cNvPicPr>
            <a:picLocks noChangeAspect="1" noChangeArrowheads="1"/>
          </p:cNvPicPr>
          <p:nvPr/>
        </p:nvPicPr>
        <p:blipFill>
          <a:blip r:embed="rId5"/>
          <a:srcRect l="19580" t="33567" r="28672" b="17133"/>
          <a:stretch>
            <a:fillRect/>
          </a:stretch>
        </p:blipFill>
        <p:spPr bwMode="auto">
          <a:xfrm>
            <a:off x="2786050" y="1071546"/>
            <a:ext cx="3786214" cy="48095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42" name="Заголовок 4"/>
          <p:cNvSpPr>
            <a:spLocks noGrp="1"/>
          </p:cNvSpPr>
          <p:nvPr>
            <p:ph type="ctrTitle"/>
          </p:nvPr>
        </p:nvSpPr>
        <p:spPr>
          <a:xfrm>
            <a:off x="1500166" y="285729"/>
            <a:ext cx="7643833" cy="492922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>
                <a:latin typeface="Times New Roman" pitchFamily="16" charset="0"/>
                <a:cs typeface="Times New Roman" pitchFamily="16" charset="0"/>
              </a:rPr>
              <a:t/>
            </a:r>
            <a:br>
              <a:rPr lang="en-US" sz="2800" dirty="0" smtClean="0">
                <a:latin typeface="Times New Roman" pitchFamily="16" charset="0"/>
                <a:cs typeface="Times New Roman" pitchFamily="16" charset="0"/>
              </a:rPr>
            </a:br>
            <a:r>
              <a:rPr lang="en-US" sz="2800" dirty="0" smtClean="0">
                <a:latin typeface="Times New Roman" pitchFamily="16" charset="0"/>
                <a:cs typeface="Times New Roman" pitchFamily="16" charset="0"/>
              </a:rPr>
              <a:t/>
            </a:r>
            <a:br>
              <a:rPr lang="en-US" sz="2800" dirty="0" smtClean="0">
                <a:latin typeface="Times New Roman" pitchFamily="16" charset="0"/>
                <a:cs typeface="Times New Roman" pitchFamily="16" charset="0"/>
              </a:rPr>
            </a:br>
            <a:r>
              <a:rPr lang="en-US" sz="2800" dirty="0" smtClean="0">
                <a:latin typeface="Times New Roman" pitchFamily="16" charset="0"/>
                <a:cs typeface="Times New Roman" pitchFamily="16" charset="0"/>
              </a:rPr>
              <a:t/>
            </a:r>
            <a:br>
              <a:rPr lang="en-US" sz="2800" dirty="0" smtClean="0">
                <a:latin typeface="Times New Roman" pitchFamily="16" charset="0"/>
                <a:cs typeface="Times New Roman" pitchFamily="16" charset="0"/>
              </a:rPr>
            </a:br>
            <a:r>
              <a:rPr lang="en-US" sz="2800" dirty="0" smtClean="0">
                <a:latin typeface="Times New Roman" pitchFamily="16" charset="0"/>
                <a:cs typeface="Times New Roman" pitchFamily="16" charset="0"/>
              </a:rPr>
              <a:t/>
            </a:r>
            <a:br>
              <a:rPr lang="en-US" sz="2800" dirty="0" smtClean="0">
                <a:latin typeface="Times New Roman" pitchFamily="16" charset="0"/>
                <a:cs typeface="Times New Roman" pitchFamily="16" charset="0"/>
              </a:rPr>
            </a:br>
            <a:r>
              <a:rPr lang="en-US" sz="2800" dirty="0" smtClean="0">
                <a:latin typeface="Times New Roman" pitchFamily="16" charset="0"/>
                <a:cs typeface="Times New Roman" pitchFamily="16" charset="0"/>
              </a:rPr>
              <a:t/>
            </a:r>
            <a:br>
              <a:rPr lang="en-US" sz="2800" dirty="0" smtClean="0">
                <a:latin typeface="Times New Roman" pitchFamily="16" charset="0"/>
                <a:cs typeface="Times New Roman" pitchFamily="16" charset="0"/>
              </a:rPr>
            </a:br>
            <a:r>
              <a:rPr lang="en-US" sz="2800" dirty="0" smtClean="0">
                <a:latin typeface="Times New Roman" pitchFamily="16" charset="0"/>
                <a:cs typeface="Times New Roman" pitchFamily="16" charset="0"/>
              </a:rPr>
              <a:t/>
            </a:r>
            <a:br>
              <a:rPr lang="en-US" sz="2800" dirty="0" smtClean="0">
                <a:latin typeface="Times New Roman" pitchFamily="16" charset="0"/>
                <a:cs typeface="Times New Roman" pitchFamily="16" charset="0"/>
              </a:rPr>
            </a:br>
            <a:r>
              <a:rPr lang="ru-RU" sz="2800" b="1" dirty="0" smtClean="0">
                <a:solidFill>
                  <a:srgbClr val="0000FF"/>
                </a:solidFill>
                <a:latin typeface="Times New Roman" pitchFamily="16" charset="0"/>
                <a:cs typeface="Times New Roman" pitchFamily="16" charset="0"/>
              </a:rPr>
              <a:t>Для развития речевого дыхания и мелкой моторики пальцев рук в нашем центре имеются различные тренажёры: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мыльные пузыри;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воздушные шары;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султанчики и тренажёры для дыхания;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карандаши и ручки;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наборы различных камешков для выкладывания букв;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крышки;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прищепки, резинки;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трафареты;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  <a:t>- бусы и т.д.</a:t>
            </a:r>
            <a:br>
              <a:rPr lang="ru-RU" sz="2400" dirty="0" smtClean="0">
                <a:solidFill>
                  <a:schemeClr val="tx2"/>
                </a:solidFill>
                <a:latin typeface="Times New Roman" pitchFamily="16" charset="0"/>
                <a:cs typeface="Times New Roman" pitchFamily="16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altLang="ru-RU" sz="2400" dirty="0" smtClean="0">
              <a:solidFill>
                <a:schemeClr val="tx2"/>
              </a:solidFill>
              <a:latin typeface="Times New Roman" pitchFamily="16" charset="0"/>
              <a:cs typeface="Times New Roman" pitchFamily="16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d29fhpw069ctt2.cloudfront.net/clipart/116977/preview/uno_first_preview_3a1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4" descr="C:\Users\Анютка\Desktop\фото\IMG-20190423-WA0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928802"/>
            <a:ext cx="4286279" cy="3214710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928670"/>
            <a:ext cx="3929090" cy="523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1625</TotalTime>
  <Words>256</Words>
  <Application>Microsoft Office PowerPoint</Application>
  <PresentationFormat>Экран (4:3)</PresentationFormat>
  <Paragraphs>45</Paragraphs>
  <Slides>20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Студия коррекции речи «Говорун» Старшая логопедическая группа «Ручеек»</vt:lpstr>
      <vt:lpstr>Слайд 2</vt:lpstr>
      <vt:lpstr>Задачи речевого развития </vt:lpstr>
      <vt:lpstr>Содержание речевого центра:  </vt:lpstr>
      <vt:lpstr>  </vt:lpstr>
      <vt:lpstr>Слайд 6</vt:lpstr>
      <vt:lpstr>  Хозяин речевого центра – Говорун   </vt:lpstr>
      <vt:lpstr>      Для развития речевого дыхания и мелкой моторики пальцев рук в нашем центре имеются различные тренажёры: - мыльные пузыри; - воздушные шары; - султанчики и тренажёры для дыхания; - карандаши и ручки; - наборы различных камешков для выкладывания букв; - крышки; - прищепки, резинки; - трафареты; - бусы и т.д.  </vt:lpstr>
      <vt:lpstr>Слайд 9</vt:lpstr>
      <vt:lpstr>Слайд 10</vt:lpstr>
      <vt:lpstr>Слайд 11</vt:lpstr>
      <vt:lpstr>Слайд 12</vt:lpstr>
      <vt:lpstr>Слайд 13</vt:lpstr>
      <vt:lpstr>Книжный центр</vt:lpstr>
      <vt:lpstr>Театральный центр</vt:lpstr>
      <vt:lpstr>Слайд 16</vt:lpstr>
      <vt:lpstr>Некоторые дидактические игры  по развитию речи.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Анютка</cp:lastModifiedBy>
  <cp:revision>136</cp:revision>
  <dcterms:created xsi:type="dcterms:W3CDTF">2015-10-18T11:35:22Z</dcterms:created>
  <dcterms:modified xsi:type="dcterms:W3CDTF">2019-05-20T10:01:14Z</dcterms:modified>
</cp:coreProperties>
</file>