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7" r:id="rId3"/>
    <p:sldId id="275" r:id="rId4"/>
    <p:sldId id="259" r:id="rId5"/>
    <p:sldId id="260" r:id="rId6"/>
    <p:sldId id="261" r:id="rId7"/>
    <p:sldId id="273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doo.ru/ugolok-matematiki-v-mladshej-gruppe" TargetMode="External"/><Relationship Id="rId2" Type="http://schemas.openxmlformats.org/officeDocument/2006/relationships/hyperlink" Target="https://melkie.net/oformlenie-gruppy/ugolok-matematiki-v-detskom-sadu-oformlenie-foto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000240"/>
            <a:ext cx="6143668" cy="1143000"/>
          </a:xfrm>
        </p:spPr>
        <p:txBody>
          <a:bodyPr>
            <a:noAutofit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928670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 Рекомендации по     организации        уголка   занимательной математики</a:t>
            </a:r>
            <a:endParaRPr lang="ru-RU" sz="4000" b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ds04.infourok.ru/uploads/ex/096a/000623e9-9ae7dbc9/hello_html_m25aa4e8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357562"/>
            <a:ext cx="46672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xisorg.ru/userfiles/clauses/large/827_risunok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2786058"/>
            <a:ext cx="5000659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Ð£Ð³Ð¾Ð»Ð¾Ðº Ð¼Ð°ÑÐµÐ¼Ð°ÑÐ¸ÐºÐ¸ Ð² Ð¼Ð»Ð°Ð´ÑÐµÐ¹ Ð³ÑÑÐ¿Ð¿Ð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142984"/>
            <a:ext cx="335758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ello_html_62e3311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85728"/>
            <a:ext cx="392909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Средняя группа ( 4 – 5 лет )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3000" dirty="0" smtClean="0">
                <a:solidFill>
                  <a:schemeClr val="tx1"/>
                </a:solidFill>
              </a:rPr>
              <a:t>Центр познавательного развития по математике средней группы может содержать: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дидактические игрушки и настольные игры, развивающие у детей умения: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- ориентироваться в</a:t>
            </a:r>
            <a:r>
              <a:rPr lang="ru-RU" sz="3000" b="1" dirty="0" smtClean="0">
                <a:solidFill>
                  <a:schemeClr val="tx1"/>
                </a:solidFill>
              </a:rPr>
              <a:t> пространстве и времени</a:t>
            </a:r>
            <a:r>
              <a:rPr lang="ru-RU" sz="3000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- сравнивать предметы по различным признакам - </a:t>
            </a:r>
            <a:r>
              <a:rPr lang="ru-RU" sz="3000" b="1" dirty="0" smtClean="0">
                <a:solidFill>
                  <a:schemeClr val="tx1"/>
                </a:solidFill>
              </a:rPr>
              <a:t>размеру, форме, </a:t>
            </a:r>
            <a:r>
              <a:rPr lang="ru-RU" sz="3000" b="1" dirty="0" err="1" smtClean="0">
                <a:solidFill>
                  <a:schemeClr val="tx1"/>
                </a:solidFill>
              </a:rPr>
              <a:t>цвету</a:t>
            </a:r>
            <a:r>
              <a:rPr lang="ru-RU" sz="3000" dirty="0" err="1" smtClean="0">
                <a:solidFill>
                  <a:schemeClr val="tx1"/>
                </a:solidFill>
              </a:rPr>
              <a:t>,</a:t>
            </a:r>
            <a:r>
              <a:rPr lang="ru-RU" sz="3000" b="1" dirty="0" err="1" smtClean="0">
                <a:solidFill>
                  <a:schemeClr val="tx1"/>
                </a:solidFill>
              </a:rPr>
              <a:t>назначению</a:t>
            </a:r>
            <a:r>
              <a:rPr lang="ru-RU" sz="3000" dirty="0" smtClean="0">
                <a:solidFill>
                  <a:schemeClr val="tx1"/>
                </a:solidFill>
              </a:rPr>
              <a:t> и т.д.;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- составлять ряды из одинаковых предметов по убыванию или возрастанию того или иного признака: </a:t>
            </a:r>
            <a:r>
              <a:rPr lang="ru-RU" sz="3000" b="1" dirty="0" smtClean="0">
                <a:solidFill>
                  <a:schemeClr val="tx1"/>
                </a:solidFill>
              </a:rPr>
              <a:t>объема, высоты, интенсивности цвета</a:t>
            </a:r>
            <a:r>
              <a:rPr lang="ru-RU" sz="3000" dirty="0" smtClean="0">
                <a:solidFill>
                  <a:schemeClr val="tx1"/>
                </a:solidFill>
              </a:rPr>
              <a:t> и т.д.;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Дидактические игры</a:t>
            </a:r>
            <a:r>
              <a:rPr lang="ru-RU" sz="3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-игры для понимания символики, схематичности и условности («На что похоже?», «Дострой»);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-модели: числовая лесенка, ряд величин, спиралевидные модели на </a:t>
            </a:r>
            <a:r>
              <a:rPr lang="ru-RU" sz="3000" dirty="0" smtClean="0">
                <a:solidFill>
                  <a:schemeClr val="tx1"/>
                </a:solidFill>
              </a:rPr>
              <a:t>познание </a:t>
            </a:r>
            <a:r>
              <a:rPr lang="ru-RU" sz="3000" b="1" dirty="0" smtClean="0">
                <a:solidFill>
                  <a:schemeClr val="tx1"/>
                </a:solidFill>
              </a:rPr>
              <a:t>временных </a:t>
            </a:r>
            <a:r>
              <a:rPr lang="ru-RU" sz="3000" b="1" dirty="0" smtClean="0">
                <a:solidFill>
                  <a:schemeClr val="tx1"/>
                </a:solidFill>
              </a:rPr>
              <a:t>отношений</a:t>
            </a:r>
            <a:r>
              <a:rPr lang="ru-RU" sz="3000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-игры для освоения </a:t>
            </a:r>
            <a:r>
              <a:rPr lang="ru-RU" sz="3000" b="1" dirty="0" err="1" smtClean="0">
                <a:solidFill>
                  <a:schemeClr val="tx1"/>
                </a:solidFill>
              </a:rPr>
              <a:t>величинных</a:t>
            </a:r>
            <a:r>
              <a:rPr lang="ru-RU" sz="3000" b="1" dirty="0" smtClean="0">
                <a:solidFill>
                  <a:schemeClr val="tx1"/>
                </a:solidFill>
              </a:rPr>
              <a:t>, числовых, </a:t>
            </a:r>
            <a:r>
              <a:rPr lang="ru-RU" sz="3000" b="1" dirty="0" err="1" smtClean="0">
                <a:solidFill>
                  <a:schemeClr val="tx1"/>
                </a:solidFill>
              </a:rPr>
              <a:t>пространственно-временныхотношений</a:t>
            </a:r>
            <a:r>
              <a:rPr lang="ru-RU" sz="3000" dirty="0" smtClean="0">
                <a:solidFill>
                  <a:schemeClr val="tx1"/>
                </a:solidFill>
              </a:rPr>
              <a:t> («Составь такой же узор»);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-игры с алгоритмами, включающие 3-5 элементов («Выращивание дерева») и т.п.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Развивающие игры</a:t>
            </a:r>
            <a:r>
              <a:rPr lang="ru-RU" sz="3000" dirty="0" smtClean="0">
                <a:solidFill>
                  <a:schemeClr val="tx1"/>
                </a:solidFill>
              </a:rPr>
              <a:t>: «Сложи узор», «Точки», «Уголки», «</a:t>
            </a:r>
            <a:r>
              <a:rPr lang="ru-RU" sz="3000" dirty="0" err="1" smtClean="0">
                <a:solidFill>
                  <a:schemeClr val="tx1"/>
                </a:solidFill>
              </a:rPr>
              <a:t>Уникуб</a:t>
            </a:r>
            <a:r>
              <a:rPr lang="ru-RU" sz="3000" dirty="0" smtClean="0">
                <a:solidFill>
                  <a:schemeClr val="tx1"/>
                </a:solidFill>
              </a:rPr>
              <a:t>», «Блоки </a:t>
            </a:r>
            <a:r>
              <a:rPr lang="ru-RU" sz="3000" dirty="0" err="1" smtClean="0">
                <a:solidFill>
                  <a:schemeClr val="tx1"/>
                </a:solidFill>
              </a:rPr>
              <a:t>Дьенеша</a:t>
            </a:r>
            <a:r>
              <a:rPr lang="ru-RU" sz="3000" dirty="0" smtClean="0">
                <a:solidFill>
                  <a:schemeClr val="tx1"/>
                </a:solidFill>
              </a:rPr>
              <a:t>», «Палочки </a:t>
            </a:r>
            <a:r>
              <a:rPr lang="ru-RU" sz="3000" dirty="0" err="1" smtClean="0">
                <a:solidFill>
                  <a:schemeClr val="tx1"/>
                </a:solidFill>
              </a:rPr>
              <a:t>Кюизенера</a:t>
            </a:r>
            <a:r>
              <a:rPr lang="ru-RU" sz="3000" dirty="0" smtClean="0">
                <a:solidFill>
                  <a:schemeClr val="tx1"/>
                </a:solidFill>
              </a:rPr>
              <a:t>», рамки-вкладыши </a:t>
            </a:r>
            <a:r>
              <a:rPr lang="ru-RU" sz="3000" dirty="0" err="1" smtClean="0">
                <a:solidFill>
                  <a:schemeClr val="tx1"/>
                </a:solidFill>
              </a:rPr>
              <a:t>Монтессори</a:t>
            </a:r>
            <a:r>
              <a:rPr lang="ru-RU" sz="3000" dirty="0" smtClean="0">
                <a:solidFill>
                  <a:schemeClr val="tx1"/>
                </a:solidFill>
              </a:rPr>
              <a:t> и т.д. в соответствии с возрастными задачами.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ello_html_6afd64ed.png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659380"/>
            <a:ext cx="4343400" cy="26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old.eduvluki.ru/data/detsad/13/42/publ/56300/3273883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201341"/>
            <a:ext cx="3143272" cy="215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ivushka98.ru/wp-content/gallery/ugolki/SAM_328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50099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Страшая</a:t>
            </a:r>
            <a:r>
              <a:rPr lang="ru-RU" b="1" dirty="0" smtClean="0">
                <a:solidFill>
                  <a:srgbClr val="FF0000"/>
                </a:solidFill>
              </a:rPr>
              <a:t> группа ( 5 – 6 лет )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142984"/>
            <a:ext cx="4191000" cy="5715016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В группах старшего дошкольного возраста центр занимательной математики может содержать: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Трафареты, линейки и другие измерительные эталоны;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дидактические игры, развивающие умения: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-</a:t>
            </a:r>
            <a:r>
              <a:rPr lang="ru-RU" sz="4800" b="1" dirty="0" smtClean="0">
                <a:solidFill>
                  <a:schemeClr val="tx1"/>
                </a:solidFill>
              </a:rPr>
              <a:t>создавать множества</a:t>
            </a:r>
            <a:r>
              <a:rPr lang="ru-RU" sz="4800" dirty="0" smtClean="0">
                <a:solidFill>
                  <a:schemeClr val="tx1"/>
                </a:solidFill>
              </a:rPr>
              <a:t> ( группы предметов) из разных по качеству элементов (предметов разного цвета, размера, формы, назначения; звуков, движений);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умение понимать </a:t>
            </a:r>
            <a:r>
              <a:rPr lang="ru-RU" sz="4800" b="1" dirty="0" smtClean="0">
                <a:solidFill>
                  <a:schemeClr val="tx1"/>
                </a:solidFill>
              </a:rPr>
              <a:t>отношение рядом стоящих чисел</a:t>
            </a:r>
            <a:r>
              <a:rPr lang="ru-RU" sz="4800" dirty="0" smtClean="0">
                <a:solidFill>
                  <a:schemeClr val="tx1"/>
                </a:solidFill>
              </a:rPr>
              <a:t> </a:t>
            </a:r>
            <a:r>
              <a:rPr lang="ru-RU" sz="4800" b="1" dirty="0" smtClean="0">
                <a:solidFill>
                  <a:schemeClr val="tx1"/>
                </a:solidFill>
              </a:rPr>
              <a:t>;</a:t>
            </a:r>
            <a:endParaRPr lang="ru-RU" sz="4800" dirty="0" smtClean="0">
              <a:solidFill>
                <a:schemeClr val="tx1"/>
              </a:solidFill>
            </a:endParaRPr>
          </a:p>
          <a:p>
            <a:r>
              <a:rPr lang="ru-RU" sz="4800" dirty="0" smtClean="0">
                <a:solidFill>
                  <a:schemeClr val="tx1"/>
                </a:solidFill>
              </a:rPr>
              <a:t>умение устанавливать </a:t>
            </a:r>
            <a:r>
              <a:rPr lang="ru-RU" sz="4800" b="1" dirty="0" smtClean="0">
                <a:solidFill>
                  <a:schemeClr val="tx1"/>
                </a:solidFill>
              </a:rPr>
              <a:t>последовательность различных событий.</a:t>
            </a:r>
            <a:endParaRPr lang="ru-RU" sz="4800" dirty="0" smtClean="0">
              <a:solidFill>
                <a:schemeClr val="tx1"/>
              </a:solidFill>
            </a:endParaRPr>
          </a:p>
          <a:p>
            <a:r>
              <a:rPr lang="ru-RU" sz="4800" b="1" dirty="0" smtClean="0">
                <a:solidFill>
                  <a:schemeClr val="tx1"/>
                </a:solidFill>
              </a:rPr>
              <a:t>Дидактические игры</a:t>
            </a:r>
            <a:r>
              <a:rPr lang="ru-RU" sz="4800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- игры для деления целого предмета на части и составление целого из частей («Дроби», «Составь круг»);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- игры с цифрами, монетами;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- игры для развития числовых представлений и умений количественно оценивать разные величины. («Сравни и подбери») ;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- Игры с алгоритмами («Вычислительные машины»).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- Модели числовых и временных отношений («Числовая лесенка», «Дни недели»).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- Календарь, модель календаря.</a:t>
            </a:r>
          </a:p>
          <a:p>
            <a:r>
              <a:rPr lang="ru-RU" sz="4800" b="1" dirty="0" smtClean="0">
                <a:solidFill>
                  <a:schemeClr val="tx1"/>
                </a:solidFill>
              </a:rPr>
              <a:t>Развивающие игры:</a:t>
            </a:r>
            <a:endParaRPr lang="ru-RU" sz="4800" dirty="0" smtClean="0">
              <a:solidFill>
                <a:schemeClr val="tx1"/>
              </a:solidFill>
            </a:endParaRPr>
          </a:p>
          <a:p>
            <a:r>
              <a:rPr lang="ru-RU" sz="4800" dirty="0" smtClean="0">
                <a:solidFill>
                  <a:schemeClr val="tx1"/>
                </a:solidFill>
              </a:rPr>
              <a:t>- игры, развивающие психические процессы: шахматы, шашки, нарды, лото-бочонки и т.п.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часы-конструктор, весы;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- игры Никитина, блоки </a:t>
            </a:r>
            <a:r>
              <a:rPr lang="ru-RU" sz="4800" dirty="0" err="1" smtClean="0">
                <a:solidFill>
                  <a:schemeClr val="tx1"/>
                </a:solidFill>
              </a:rPr>
              <a:t>Дьенеша</a:t>
            </a:r>
            <a:r>
              <a:rPr lang="ru-RU" sz="4800" dirty="0" smtClean="0">
                <a:solidFill>
                  <a:schemeClr val="tx1"/>
                </a:solidFill>
              </a:rPr>
              <a:t>, палочки </a:t>
            </a:r>
            <a:r>
              <a:rPr lang="ru-RU" sz="4800" dirty="0" err="1" smtClean="0">
                <a:solidFill>
                  <a:schemeClr val="tx1"/>
                </a:solidFill>
              </a:rPr>
              <a:t>Кюизенера</a:t>
            </a:r>
            <a:r>
              <a:rPr lang="ru-RU" sz="4800" dirty="0" smtClean="0">
                <a:solidFill>
                  <a:schemeClr val="tx1"/>
                </a:solidFill>
              </a:rPr>
              <a:t>, игры </a:t>
            </a:r>
            <a:r>
              <a:rPr lang="ru-RU" sz="4800" dirty="0" err="1" smtClean="0">
                <a:solidFill>
                  <a:schemeClr val="tx1"/>
                </a:solidFill>
              </a:rPr>
              <a:t>Воскобовича</a:t>
            </a:r>
            <a:r>
              <a:rPr lang="ru-RU" sz="4800" dirty="0" smtClean="0">
                <a:solidFill>
                  <a:schemeClr val="tx1"/>
                </a:solidFill>
              </a:rPr>
              <a:t> и др. в соответствии с возрастными задачами- игры Никитина, блоки </a:t>
            </a:r>
            <a:r>
              <a:rPr lang="ru-RU" sz="4800" dirty="0" err="1" smtClean="0">
                <a:solidFill>
                  <a:schemeClr val="tx1"/>
                </a:solidFill>
              </a:rPr>
              <a:t>Дьенеша</a:t>
            </a:r>
            <a:r>
              <a:rPr lang="ru-RU" sz="4800" dirty="0" smtClean="0">
                <a:solidFill>
                  <a:schemeClr val="tx1"/>
                </a:solidFill>
              </a:rPr>
              <a:t>, палочки </a:t>
            </a:r>
            <a:r>
              <a:rPr lang="ru-RU" sz="4800" dirty="0" err="1" smtClean="0">
                <a:solidFill>
                  <a:schemeClr val="tx1"/>
                </a:solidFill>
              </a:rPr>
              <a:t>Кюизенера</a:t>
            </a:r>
            <a:r>
              <a:rPr lang="ru-RU" sz="4800" dirty="0" smtClean="0">
                <a:solidFill>
                  <a:schemeClr val="tx1"/>
                </a:solidFill>
              </a:rPr>
              <a:t>, игры </a:t>
            </a:r>
            <a:r>
              <a:rPr lang="ru-RU" sz="4800" dirty="0" err="1" smtClean="0">
                <a:solidFill>
                  <a:schemeClr val="tx1"/>
                </a:solidFill>
              </a:rPr>
              <a:t>Воскобовича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smtClean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hello_html_m8291216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14876" y="1142984"/>
            <a:ext cx="1823599" cy="1516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vbb.ru/domain_dependent/ivbb.ru/uploadify/78eec9d0a04cd87daa59e4c34976b6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500174"/>
            <a:ext cx="24574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zhukds19.edumsko.ru/uploads/3000/2323/section/141514/WP_20171130_13_42_04_Pro.jpg?151205808452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071810"/>
            <a:ext cx="27241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rodnichok460nn.edusite.ru/images/p22_sdc165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4619625"/>
            <a:ext cx="2028820" cy="1809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maam.ru/upload/blogs/detsad-445389-145871322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143248"/>
            <a:ext cx="5011731" cy="35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static.tildacdn.com/tild3061-3133-4566-b931-393939663331/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521497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Подготовительная группа ( 6 – 7 лет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767266" cy="5110178"/>
          </a:xfrm>
        </p:spPr>
        <p:txBody>
          <a:bodyPr>
            <a:normAutofit fontScale="25000" lnSpcReduction="20000"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группах старшего дошкольного возраста центр познавательного развития по математике может содержать: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дидактические игры, формирующие умения: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ориентироваться на ограниченной территории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(лист бумаги, страница тетради и т.д.);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 работать с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планом ,схемой, маршрутом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 «читать»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простейшую графическую информацию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 определять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время по часам;</a:t>
            </a:r>
            <a:endParaRPr lang="ru-RU" sz="4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 анализировать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форму предметов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целом и отдельных его частей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 называть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числа в прямом и обратном порядке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Трафареты, линейки и другие измерительные эталоны.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Дидактические игры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игры для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деления целого предмета на части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и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составление целого из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частей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(«Дроби», «Составь круг»);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игры с цифрами, монетами;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игры для развития 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числовых представлений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и умений количественно оценивать разные величины. («Сравни и подбери») 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игры с алгоритмами («Вычислительные машины»).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модели числовых и временных отношений («Числовая лесенка», «Дни недели»).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Календарь, модель календаря.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Развивающие игры:</a:t>
            </a:r>
            <a:endParaRPr lang="ru-RU" sz="4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игры, развивающие психические процессы: шахматы, шашки, нарды, лото-бочонки и т.п.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часы-конструктор, </a:t>
            </a:r>
            <a:r>
              <a:rPr lang="ru-RU" sz="4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весы,лупа,рулетка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игры Никитина, блоки </a:t>
            </a:r>
            <a:r>
              <a:rPr lang="ru-RU" sz="4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Дьенеша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палочки </a:t>
            </a:r>
            <a:r>
              <a:rPr lang="ru-RU" sz="4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Кюизенера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игры </a:t>
            </a:r>
            <a:r>
              <a:rPr lang="ru-RU" sz="4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Воскобовича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др. в соответствии с возрастными задачами.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Трафареты, линейки и другие измерительные эталон</a:t>
            </a:r>
            <a: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ello_html_6e35d58d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29322" y="3071810"/>
            <a:ext cx="2714105" cy="178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ello_html_642f6bb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714884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ello_html_c3744e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714488"/>
            <a:ext cx="1714512" cy="15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ello_html_m3d0837f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1500175"/>
            <a:ext cx="2000264" cy="171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dn2.arhivurokov.ru/multiurok/gallery/2017/11/25/16257/b503285fc7258ef01d935ee420cbb0c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vanteevka.today/wp-content/uploads/2014/12/img_695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786058"/>
            <a:ext cx="485299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642918"/>
            <a:ext cx="785818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Для того, чтобы были реализованы задачи развития детей средствами занимательного материала, необходимо организовать педагогический процесс так, чтобы ребенок играл, развивался и обучался одновременно. Непременным условием развития детского математического творчества является обогащенная предметно-пространственная среда. Это, прежде всего, наличие интересных развивающих игр, разнообразных игровых материалов. «Уголок» - это не только возможность обеспечения детей материалами для творчества и возможности в любую минуту действовать с ними, но и атмосфера в коллективе. Она сплетается из чувства внешней безопасности, когда ребенок знает, что его проявления не получат отрицательной оценки взрослых, и чувства внутренней раскованности и свободы за счет поддержки взрослыми его творческих начинаний.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https://ds04.infourok.ru/uploads/ex/114b/00044382-81200b94/hello_html_1e89f84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5" y="4286256"/>
            <a:ext cx="457203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Литература: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600" dirty="0" smtClean="0">
                <a:solidFill>
                  <a:schemeClr val="tx1"/>
                </a:solidFill>
              </a:rPr>
              <a:t>1.Нищева Н.В. Предметно-пространственная развивающая среда в детском саду. – СПб. : «Детство-Пресс», 2006 г.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2. Смирнова Е.О. Детский сад. Оценка предметно-развивающей среды. //Дошкольное воспитание.- №4, 2010.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3. ОТ РОЖДЕНИЯ ДО ШКОЛЫ. Примерная общеобразовательная</a:t>
            </a:r>
          </a:p>
          <a:p>
            <a:pPr fontAlgn="base"/>
            <a:r>
              <a:rPr lang="ru-RU" sz="2600" dirty="0" smtClean="0">
                <a:solidFill>
                  <a:schemeClr val="tx1"/>
                </a:solidFill>
              </a:rPr>
              <a:t>программа дошкольного образования / Под ред. Н. Е. </a:t>
            </a:r>
            <a:r>
              <a:rPr lang="ru-RU" sz="2600" dirty="0" err="1" smtClean="0">
                <a:solidFill>
                  <a:schemeClr val="tx1"/>
                </a:solidFill>
              </a:rPr>
              <a:t>Вераксы</a:t>
            </a:r>
            <a:r>
              <a:rPr lang="ru-RU" sz="2600" dirty="0" smtClean="0">
                <a:solidFill>
                  <a:schemeClr val="tx1"/>
                </a:solidFill>
              </a:rPr>
              <a:t>, Т. С. .Комаровой, М. А. Васильевой. — М.: МОЗАИКА$СИНТЕЗ, 2014.</a:t>
            </a:r>
            <a:r>
              <a:rPr lang="ru-RU" sz="2800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1. 4.Тамбовцева Е. Считать раньше, чем говорить. Как развить математические способности у детей. От года до пяти лет: - </a:t>
            </a:r>
            <a:r>
              <a:rPr lang="ru-RU" sz="2400" dirty="0" err="1" smtClean="0">
                <a:solidFill>
                  <a:schemeClr val="tx1"/>
                </a:solidFill>
              </a:rPr>
              <a:t>Эксмо</a:t>
            </a:r>
            <a:r>
              <a:rPr lang="ru-RU" sz="2400" dirty="0" smtClean="0">
                <a:solidFill>
                  <a:schemeClr val="tx1"/>
                </a:solidFill>
              </a:rPr>
              <a:t>; 2010 г., 224 стр.</a:t>
            </a:r>
          </a:p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5. </a:t>
            </a:r>
            <a:r>
              <a:rPr lang="ru-RU" sz="2400" dirty="0" err="1" smtClean="0">
                <a:solidFill>
                  <a:schemeClr val="tx1"/>
                </a:solidFill>
              </a:rPr>
              <a:t>Фрейлах</a:t>
            </a:r>
            <a:r>
              <a:rPr lang="ru-RU" sz="2400" dirty="0" smtClean="0">
                <a:solidFill>
                  <a:schemeClr val="tx1"/>
                </a:solidFill>
              </a:rPr>
              <a:t> Н. И. Методика математического развития: - Форум; 2011 г., 208 стр.</a:t>
            </a:r>
          </a:p>
          <a:p>
            <a:endParaRPr lang="ru-RU" sz="2800" dirty="0" smtClean="0">
              <a:solidFill>
                <a:schemeClr val="tx1"/>
              </a:solidFill>
              <a:hlinkClick r:id="rId2"/>
            </a:endParaRPr>
          </a:p>
          <a:p>
            <a:r>
              <a:rPr lang="ru-RU" sz="2800" dirty="0" smtClean="0">
                <a:solidFill>
                  <a:schemeClr val="tx1"/>
                </a:solidFill>
                <a:hlinkClick r:id="rId2"/>
              </a:rPr>
              <a:t>https://melkie.net/oformlenie-gruppy/ugolok-matematiki-v-detskom-sadu-oformlenie-foto.html#hcq=SLVYM7r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400" dirty="0" err="1" smtClean="0">
                <a:solidFill>
                  <a:schemeClr val="tx1"/>
                </a:solidFill>
              </a:rPr>
              <a:t>doo.ru</a:t>
            </a:r>
            <a:r>
              <a:rPr lang="ru-RU" sz="2400" dirty="0" smtClean="0">
                <a:solidFill>
                  <a:schemeClr val="tx1"/>
                </a:solidFill>
              </a:rPr>
              <a:t>/</a:t>
            </a:r>
            <a:r>
              <a:rPr lang="ru-RU" sz="2400" dirty="0" err="1" smtClean="0">
                <a:solidFill>
                  <a:schemeClr val="tx1"/>
                </a:solidFill>
              </a:rPr>
              <a:t>ugolok-matematiki-v-mladshej-gruppe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  <a:hlinkClick r:id="rId3"/>
              </a:rPr>
              <a:t>https://info </a:t>
            </a:r>
            <a:r>
              <a:rPr lang="ru-RU" sz="2400" dirty="0" err="1" smtClean="0">
                <a:solidFill>
                  <a:schemeClr val="tx1"/>
                </a:solidFill>
                <a:hlinkClick r:id="rId3"/>
              </a:rPr>
              <a:t>doo.ru</a:t>
            </a:r>
            <a:r>
              <a:rPr lang="ru-RU" sz="2400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ru-RU" sz="2400" dirty="0" err="1" smtClean="0">
                <a:solidFill>
                  <a:schemeClr val="tx1"/>
                </a:solidFill>
                <a:hlinkClick r:id="rId3"/>
              </a:rPr>
              <a:t>ugolok-matematiki-v-mladshej-gruppe</a:t>
            </a:r>
            <a:endParaRPr lang="ru-RU" sz="2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4429125"/>
            <a:ext cx="20550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Предметно-развивающая среда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 математике в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400" dirty="0" smtClean="0">
                <a:solidFill>
                  <a:schemeClr val="tx1"/>
                </a:solidFill>
              </a:rPr>
              <a:t>ФГОС ДО устанавливает требования к развивающей предметно-пространственной среде как одному из условий реализации основной образовательной программы дошкольного образования.</a:t>
            </a:r>
          </a:p>
          <a:p>
            <a:r>
              <a:rPr lang="ru-RU" sz="3400" dirty="0" smtClean="0">
                <a:solidFill>
                  <a:schemeClr val="tx1"/>
                </a:solidFill>
              </a:rPr>
              <a:t>Развивающая предметно-пространственная среда должна позволять организовать как совместную деятельность педагога с детьми, так и самостоятельную детскую деятельность, направленную на саморазвитие ребенка под наблюдением и при поддержке взрослого.</a:t>
            </a:r>
          </a:p>
          <a:p>
            <a:r>
              <a:rPr lang="ru-RU" sz="3400" dirty="0" err="1" smtClean="0">
                <a:solidFill>
                  <a:schemeClr val="tx1"/>
                </a:solidFill>
              </a:rPr>
              <a:t>Инновационность</a:t>
            </a:r>
            <a:r>
              <a:rPr lang="ru-RU" sz="3400" dirty="0" smtClean="0">
                <a:solidFill>
                  <a:schemeClr val="tx1"/>
                </a:solidFill>
              </a:rPr>
              <a:t> подхода к организации развивающей предметно-пространственной среды развития ребенка определяется актуальностью интеграции не только образовательных областей, определенных ФГОС, но и необходимостью организации центров активности на принципах развития и интеграции.</a:t>
            </a:r>
          </a:p>
          <a:p>
            <a:endParaRPr lang="ru-RU" dirty="0"/>
          </a:p>
        </p:txBody>
      </p:sp>
      <p:pic>
        <p:nvPicPr>
          <p:cNvPr id="5" name="Рисунок 4" descr="https://www.maam.ru/upload/blogs/detsad-184257-142192249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5357825"/>
            <a:ext cx="2366965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1439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Для реализации образовательной области «Познавательное развитие» через процесс формирования элементарных математических представлений в группах ДОУ организуются центры занимательной математики.</a:t>
            </a:r>
          </a:p>
          <a:p>
            <a:r>
              <a:rPr lang="ru-RU" sz="2400" dirty="0" smtClean="0"/>
              <a:t>Центр занимательной математики должен быть оснащён материалами и атрибутами, позволяющими детям в самостоятельной деятельности отрабатывать навыки, закреплять уже имеющиеся знания, открывать для себя новое в области математики через своеобразные детские виды деятельности: игровую, поисково-исследовательскую, конструктивную, речевую и т.д.</a:t>
            </a:r>
          </a:p>
        </p:txBody>
      </p:sp>
      <p:pic>
        <p:nvPicPr>
          <p:cNvPr id="3" name="Рисунок 2" descr="https://forum.sibmama.ru/usrpx/242808/242808_800x676_4459479b6840c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5072074"/>
            <a:ext cx="207170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100book.ru/b161535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786322"/>
            <a:ext cx="22145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forum.sibmama.ru/usrpx/242808/242808_800x676_4459479b6840c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4598" y="4929198"/>
            <a:ext cx="2419368" cy="179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Содержание центра познавательного развития в </a:t>
            </a:r>
            <a:r>
              <a:rPr lang="ru-RU" sz="3100" b="1" dirty="0" smtClean="0">
                <a:solidFill>
                  <a:srgbClr val="FF0000"/>
                </a:solidFill>
              </a:rPr>
              <a:t>группах  </a:t>
            </a:r>
            <a:r>
              <a:rPr lang="ru-RU" sz="3100" b="1" dirty="0" smtClean="0">
                <a:solidFill>
                  <a:srgbClr val="FF0000"/>
                </a:solidFill>
              </a:rPr>
              <a:t>ДОУ</a:t>
            </a:r>
            <a:r>
              <a:rPr lang="ru-RU" sz="3100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214842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 smtClean="0">
                <a:solidFill>
                  <a:schemeClr val="tx1"/>
                </a:solidFill>
              </a:rPr>
              <a:t>1.Разнообразные игры на развитие сенсорных чувств в соответствии с возрастом и развитием детей: игры на формирование элементарных математических представлений по количеству и счету, величине и форме предметов, ориентировке в пространстве и времени.</a:t>
            </a:r>
          </a:p>
          <a:p>
            <a:r>
              <a:rPr lang="ru-RU" sz="3400" dirty="0" smtClean="0">
                <a:solidFill>
                  <a:schemeClr val="tx1"/>
                </a:solidFill>
              </a:rPr>
              <a:t>2.Разнообразный счетный, наглядный материал: плоскостные предметные картинки для счета; мелкие игрушки и предметы – матрешки, грибочки, рыбки и др.; счетные палочки; комплекты геометрических фигур разных размеров, разного цвета; природный материал для счета; комплекты цифр и т.д.</a:t>
            </a:r>
          </a:p>
          <a:p>
            <a:r>
              <a:rPr lang="ru-RU" sz="3400" dirty="0" smtClean="0">
                <a:solidFill>
                  <a:schemeClr val="tx1"/>
                </a:solidFill>
              </a:rPr>
              <a:t>3.Занимательный материал математического содержания:</a:t>
            </a:r>
          </a:p>
          <a:p>
            <a:r>
              <a:rPr lang="ru-RU" sz="3400" dirty="0" smtClean="0">
                <a:solidFill>
                  <a:schemeClr val="tx1"/>
                </a:solidFill>
              </a:rPr>
              <a:t>- задачи–шутки, головоломки, ребусы, игр на нахождение сходства и различия и др.;</a:t>
            </a:r>
          </a:p>
          <a:p>
            <a:r>
              <a:rPr lang="ru-RU" sz="3400" dirty="0" smtClean="0">
                <a:solidFill>
                  <a:schemeClr val="tx1"/>
                </a:solidFill>
              </a:rPr>
              <a:t>- математические загадки;</a:t>
            </a:r>
          </a:p>
          <a:p>
            <a:r>
              <a:rPr lang="ru-RU" sz="3400" dirty="0" smtClean="0">
                <a:solidFill>
                  <a:schemeClr val="tx1"/>
                </a:solidFill>
              </a:rPr>
              <a:t>- математические считалки;</a:t>
            </a:r>
          </a:p>
          <a:p>
            <a:r>
              <a:rPr lang="ru-RU" sz="3400" dirty="0" smtClean="0">
                <a:solidFill>
                  <a:schemeClr val="tx1"/>
                </a:solidFill>
              </a:rPr>
              <a:t>- математические развивающие, логические игры, соответствующие возрасту детей (игры Никитина, рамки-вкладыши </a:t>
            </a:r>
            <a:r>
              <a:rPr lang="ru-RU" sz="3400" dirty="0" err="1" smtClean="0">
                <a:solidFill>
                  <a:schemeClr val="tx1"/>
                </a:solidFill>
              </a:rPr>
              <a:t>Монтессори</a:t>
            </a:r>
            <a:r>
              <a:rPr lang="ru-RU" sz="3400" dirty="0" smtClean="0">
                <a:solidFill>
                  <a:schemeClr val="tx1"/>
                </a:solidFill>
              </a:rPr>
              <a:t>, </a:t>
            </a:r>
            <a:r>
              <a:rPr lang="ru-RU" sz="3400" dirty="0" err="1" smtClean="0">
                <a:solidFill>
                  <a:schemeClr val="tx1"/>
                </a:solidFill>
              </a:rPr>
              <a:t>Танграм</a:t>
            </a:r>
            <a:r>
              <a:rPr lang="ru-RU" sz="3400" dirty="0" smtClean="0">
                <a:solidFill>
                  <a:schemeClr val="tx1"/>
                </a:solidFill>
              </a:rPr>
              <a:t>, Монгольская игра, </a:t>
            </a:r>
            <a:r>
              <a:rPr lang="ru-RU" sz="3400" dirty="0" err="1" smtClean="0">
                <a:solidFill>
                  <a:schemeClr val="tx1"/>
                </a:solidFill>
              </a:rPr>
              <a:t>Колумбово</a:t>
            </a:r>
            <a:r>
              <a:rPr lang="ru-RU" sz="3400" dirty="0" smtClean="0">
                <a:solidFill>
                  <a:schemeClr val="tx1"/>
                </a:solidFill>
              </a:rPr>
              <a:t> яйцо, Вьетнамская игра, Волшебный круг, </a:t>
            </a:r>
            <a:r>
              <a:rPr lang="ru-RU" sz="3400" dirty="0" err="1" smtClean="0">
                <a:solidFill>
                  <a:schemeClr val="tx1"/>
                </a:solidFill>
              </a:rPr>
              <a:t>Пентамино,Геоконт</a:t>
            </a:r>
            <a:r>
              <a:rPr lang="ru-RU" sz="3400" dirty="0" smtClean="0">
                <a:solidFill>
                  <a:schemeClr val="tx1"/>
                </a:solidFill>
              </a:rPr>
              <a:t>, </a:t>
            </a:r>
            <a:r>
              <a:rPr lang="ru-RU" sz="3400" dirty="0" err="1" smtClean="0">
                <a:solidFill>
                  <a:schemeClr val="tx1"/>
                </a:solidFill>
              </a:rPr>
              <a:t>Уникуб</a:t>
            </a:r>
            <a:r>
              <a:rPr lang="ru-RU" sz="3400" dirty="0" smtClean="0">
                <a:solidFill>
                  <a:schemeClr val="tx1"/>
                </a:solidFill>
              </a:rPr>
              <a:t>, блоки </a:t>
            </a:r>
            <a:r>
              <a:rPr lang="ru-RU" sz="3400" dirty="0" err="1" smtClean="0">
                <a:solidFill>
                  <a:schemeClr val="tx1"/>
                </a:solidFill>
              </a:rPr>
              <a:t>Дьенеша</a:t>
            </a:r>
            <a:r>
              <a:rPr lang="ru-RU" sz="3400" dirty="0" smtClean="0">
                <a:solidFill>
                  <a:schemeClr val="tx1"/>
                </a:solidFill>
              </a:rPr>
              <a:t>, палочки </a:t>
            </a:r>
            <a:r>
              <a:rPr lang="ru-RU" sz="3400" dirty="0" err="1" smtClean="0">
                <a:solidFill>
                  <a:schemeClr val="tx1"/>
                </a:solidFill>
              </a:rPr>
              <a:t>Кюизенера</a:t>
            </a:r>
            <a:r>
              <a:rPr lang="ru-RU" sz="3400" dirty="0" smtClean="0">
                <a:solidFill>
                  <a:schemeClr val="tx1"/>
                </a:solidFill>
              </a:rPr>
              <a:t>, игры </a:t>
            </a:r>
            <a:r>
              <a:rPr lang="ru-RU" sz="3400" dirty="0" err="1" smtClean="0">
                <a:solidFill>
                  <a:schemeClr val="tx1"/>
                </a:solidFill>
              </a:rPr>
              <a:t>Воскобовича</a:t>
            </a:r>
            <a:r>
              <a:rPr lang="ru-RU" sz="3400" dirty="0" smtClean="0">
                <a:solidFill>
                  <a:schemeClr val="tx1"/>
                </a:solidFill>
              </a:rPr>
              <a:t> и др.)</a:t>
            </a:r>
          </a:p>
          <a:p>
            <a:r>
              <a:rPr lang="ru-RU" sz="3400" dirty="0" smtClean="0">
                <a:solidFill>
                  <a:schemeClr val="tx1"/>
                </a:solidFill>
              </a:rPr>
              <a:t>- приборы-помощники: увеличительное стекло, песочные часы, магниты, мерные ложки.</a:t>
            </a:r>
          </a:p>
          <a:p>
            <a:endParaRPr lang="ru-RU" dirty="0"/>
          </a:p>
        </p:txBody>
      </p:sp>
      <p:pic>
        <p:nvPicPr>
          <p:cNvPr id="4" name="Рисунок 3" descr="http://gktroner.ru/assets/images/igrushki/razvivayushhie-igrushki/schetnyj-material/schetnyj-material-matreshk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000636"/>
            <a:ext cx="328614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g.tttcdn.com/product/xy/2000/2000/p/gu1/M/0/MT290/MT290-1-be05-xlp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5" y="5214950"/>
            <a:ext cx="192882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e01.alicdn.com/kf/HTB1sl0iNXXXXXbBXXXXq6xXFXXXu/1Pcs-Children-s-Mental-Development-Tangram-Wooden-Jigsaw-Puzzle-Baby-Boys-Girls-Gifts-Wood-Educational-Toy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072074"/>
            <a:ext cx="1785950" cy="13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200"/>
            <a:ext cx="8705880" cy="61434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Задачи организации математических уголков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ранних группах детского сада организуют не уголки математики, а сенсомоторные зоны, оборудование которые знакомит малышей с цветом, формой, величиной предметов, способствует развитию мелкой и крупной моторики, ориентированию в пространстве, но не касается собственно математических понятий и операций, таких как количество, сопоставление предметов в группе, образование множеств и т. д. </a:t>
            </a:r>
          </a:p>
          <a:p>
            <a:r>
              <a:rPr lang="ru-RU" dirty="0" smtClean="0"/>
              <a:t>Математические уголки обустраивают в группах для детей четвёртого года жизни и старше. Цель их создания: стимулировать познавательную активность детей и побуждать их к разнообразной деятельности в области овладения математическими представлениями, умениями, навыками согласно возрастным психофизиологическим особенностям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Задачи, которые преследует организация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математического </a:t>
            </a:r>
            <a:r>
              <a:rPr lang="ru-RU" dirty="0" smtClean="0">
                <a:solidFill>
                  <a:srgbClr val="FF0000"/>
                </a:solidFill>
              </a:rPr>
              <a:t>уголка </a:t>
            </a:r>
            <a:r>
              <a:rPr lang="ru-RU" dirty="0" smtClean="0">
                <a:solidFill>
                  <a:srgbClr val="FF0000"/>
                </a:solidFill>
              </a:rPr>
              <a:t>    в </a:t>
            </a:r>
            <a:r>
              <a:rPr lang="ru-RU" dirty="0" smtClean="0">
                <a:solidFill>
                  <a:srgbClr val="FF0000"/>
                </a:solidFill>
              </a:rPr>
              <a:t>группе детского сада:</a:t>
            </a:r>
          </a:p>
          <a:p>
            <a:r>
              <a:rPr lang="ru-RU" dirty="0" smtClean="0"/>
              <a:t> Обогатить развивающую среду группы материалами и оборудованием, направленными на формирование математических представлений. Развивать мышление детей не менее важно, чем способствовать их физическому или речевому развитию. </a:t>
            </a:r>
          </a:p>
          <a:p>
            <a:r>
              <a:rPr lang="ru-RU" dirty="0" smtClean="0"/>
              <a:t>Упорядочить работу по формированию математических представлений детей.. </a:t>
            </a:r>
          </a:p>
          <a:p>
            <a:endParaRPr lang="ru-RU" dirty="0"/>
          </a:p>
        </p:txBody>
      </p:sp>
      <p:pic>
        <p:nvPicPr>
          <p:cNvPr id="4" name="Рисунок 3" descr="https://teetulevikku.ee/wp-content/uploads/2014/10/%D0%BC%D0%B0%D1%82%D0%B5%D0%BC%D0%B0%D1%82%D0%B8%D0%BA%D0%B0-%D0%BC%D1%83%D0%BB%D1%8C%D1%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3286124"/>
            <a:ext cx="1157286" cy="120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900igr.net/up/datai/248862/0003-002-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5786454"/>
            <a:ext cx="157163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57166"/>
            <a:ext cx="84296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Повышать интерес детей к занятиям разнообразной деятельностью, связанной с математикой. Яркое, занимательное наполнение уголка обязательно привлечёт внимание даже тех детишек, которые не проявляют интереса к организованной деятельности по ФЭМП, и позволит развивать их математические способности исподволь, косвенно.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       Способствовать развитию одарённых детей, удовлетворять их повышенную потребность в познании нового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.            Способствовать появлению у детей потребности не только в действиях с игрушками, забавах, развлечениях, но и в играх, где требуется проявить мыслительные способности, интеллект, раскрыть смысл таких игр: добиться победы, стать первым благодаря своим знаниям, уму, смекалке.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     Формировать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умение организовывать своё свободное время, выбирать занятие по интересам, заниматься любимой деятельностью вместе с товарищами, помогать им в овладении умениями (выложить узор из фигур, последовательность, соотнести число и цифру)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.     </a:t>
            </a:r>
            <a:r>
              <a:rPr lang="ru-RU" sz="1600" dirty="0" smtClean="0"/>
              <a:t> </a:t>
            </a:r>
            <a:r>
              <a:rPr lang="ru-RU" sz="1600" dirty="0" smtClean="0"/>
              <a:t>Развивать мыслительные процессы, сообразительность, находчивость, воспитывать самостоятельность, организованность и даже смелость..</a:t>
            </a:r>
            <a:br>
              <a:rPr lang="ru-RU" sz="1600" dirty="0" smtClean="0"/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http://tktochka.ru/uploads/product/200000/200073/20007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714884"/>
            <a:ext cx="207620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1000108"/>
            <a:ext cx="807249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Художественное оформление</a:t>
            </a: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Arial" pitchFamily="34" charset="0"/>
              </a:rPr>
              <a:t>Художественное оформление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уголков должно отвечать их назначению, привлекать и заинтересовывать детей. Для этого можно использовать геометрические орнаменты или сюжетные изображения из геометрических фигур. Приемлемы сюжеты, действующими лицами которых являются любимые герои детской литературы: Незнайка, Буратино, Карандаш и др. В оформлении можно использовать фотографии, увеличенные иллюстрации из книг по занимательной математике для дошкольников и родителей, детской художественной литературы.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Организация уголка осуществляется с посильным участием детей, что создаёт у них положительное отношение к материалу, интерес, желание играть.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3" name="Рисунок 2" descr="https://static.goods.ru/medias/images/900/100022833110b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857760"/>
            <a:ext cx="321470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ds03.infourok.ru/uploads/ex/020b/0000b1d2-2afe9191/640/img1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17859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557216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              </a:t>
            </a:r>
            <a:r>
              <a:rPr lang="ru-RU" b="1" dirty="0" smtClean="0">
                <a:solidFill>
                  <a:srgbClr val="FF0000"/>
                </a:solidFill>
              </a:rPr>
              <a:t>Руководство самостоятельной    математической                    деятельностью </a:t>
            </a:r>
          </a:p>
          <a:p>
            <a:r>
              <a:rPr lang="ru-RU" dirty="0" smtClean="0"/>
              <a:t>Руководство</a:t>
            </a:r>
            <a:r>
              <a:rPr lang="ru-RU" b="1" dirty="0" smtClean="0"/>
              <a:t> </a:t>
            </a:r>
            <a:r>
              <a:rPr lang="ru-RU" dirty="0" smtClean="0"/>
              <a:t>самостоятельной математической деятельностью в уголке занимательной математики направлено на поддержание и дальнейшее развитие у детей интереса к занимательным играм. Всю работу в уголке педагог организует с учётом индивидуальных особенностей воспитанников. Он предлагает ребёнку игру, ориентируясь на уровень его умственного и нравственно - волевого развития, проявления активности. Привлекает малоактивных детей, заинтересовывает их игрой и помогает освоить её. Интерес к игре становится устойчивым тогда, когда ребёнок видит с вои успехи. Тот, кто составил интересный силуэт, решил задачу, стремится к новым достижениям. Руководство со стороны педагога направлено на постепенное развитие детской самостоятельности, инициативы, </a:t>
            </a:r>
            <a:r>
              <a:rPr lang="ru-RU" dirty="0" smtClean="0"/>
              <a:t>творчества.</a:t>
            </a:r>
            <a:endParaRPr lang="ru-RU" dirty="0"/>
          </a:p>
        </p:txBody>
      </p:sp>
      <p:pic>
        <p:nvPicPr>
          <p:cNvPr id="3" name="Рисунок 2" descr="http://xn--14-6kchkfmc2a3b1g.xn--p1ai/wp-content/uploads/2015/12/%D1%84%D0%BE%D1%82%D0%BE-%E2%84%96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357298"/>
            <a:ext cx="292895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2-ая младшая группа (3—4 года)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центре познавательного развития по математике могут быть расположены дидактические игрушки и настольные игры, развивающие у детей умения: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сравнивать предметы по различным признакам - </a:t>
            </a:r>
            <a:r>
              <a:rPr lang="ru-RU" b="1" dirty="0" smtClean="0">
                <a:solidFill>
                  <a:schemeClr val="tx1"/>
                </a:solidFill>
              </a:rPr>
              <a:t>размеру, форме, </a:t>
            </a:r>
            <a:r>
              <a:rPr lang="ru-RU" b="1" dirty="0" err="1" smtClean="0">
                <a:solidFill>
                  <a:schemeClr val="tx1"/>
                </a:solidFill>
              </a:rPr>
              <a:t>цвету,назначению</a:t>
            </a:r>
            <a:r>
              <a:rPr lang="ru-RU" dirty="0" smtClean="0">
                <a:solidFill>
                  <a:schemeClr val="tx1"/>
                </a:solidFill>
              </a:rPr>
              <a:t> и т.д.;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Дидактические игры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Подбирать предметы по </a:t>
            </a:r>
            <a:r>
              <a:rPr lang="ru-RU" b="1" dirty="0" smtClean="0">
                <a:solidFill>
                  <a:schemeClr val="tx1"/>
                </a:solidFill>
              </a:rPr>
              <a:t>цвету и величине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(большие, средние и маленькие; 2–3 цветов), собирать пирамидку из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уменьшающихся по размеру колец</a:t>
            </a:r>
            <a:r>
              <a:rPr lang="ru-RU" dirty="0" smtClean="0">
                <a:solidFill>
                  <a:schemeClr val="tx1"/>
                </a:solidFill>
              </a:rPr>
              <a:t>, чередуя в </a:t>
            </a:r>
            <a:r>
              <a:rPr lang="ru-RU" b="1" dirty="0" smtClean="0">
                <a:solidFill>
                  <a:schemeClr val="tx1"/>
                </a:solidFill>
              </a:rPr>
              <a:t>определенной </a:t>
            </a:r>
            <a:r>
              <a:rPr lang="ru-RU" b="1" dirty="0" err="1" smtClean="0">
                <a:solidFill>
                  <a:schemeClr val="tx1"/>
                </a:solidFill>
              </a:rPr>
              <a:t>последова</a:t>
            </a:r>
            <a:r>
              <a:rPr lang="ru-RU" dirty="0" smtClean="0">
                <a:solidFill>
                  <a:schemeClr val="tx1"/>
                </a:solidFill>
              </a:rPr>
              <a:t>-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тельности</a:t>
            </a:r>
            <a:r>
              <a:rPr lang="ru-RU" dirty="0" smtClean="0">
                <a:solidFill>
                  <a:schemeClr val="tx1"/>
                </a:solidFill>
              </a:rPr>
              <a:t> 2–3 цвета; собирать картинку из 4–6 частей.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совместных дидактических играх учить детей выполнять </a:t>
            </a:r>
            <a:r>
              <a:rPr lang="ru-RU" dirty="0" err="1" smtClean="0">
                <a:solidFill>
                  <a:schemeClr val="tx1"/>
                </a:solidFill>
              </a:rPr>
              <a:t>постепен-но</a:t>
            </a:r>
            <a:r>
              <a:rPr lang="ru-RU" dirty="0" smtClean="0">
                <a:solidFill>
                  <a:schemeClr val="tx1"/>
                </a:solidFill>
              </a:rPr>
              <a:t> усложняющиеся правила.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Дидактические игры: «Лото», парные картинки, крупная и средняя пластиковая мозаика, например: «Геометрические фигуры», </a:t>
            </a:r>
            <a:r>
              <a:rPr lang="ru-RU" dirty="0" err="1" smtClean="0">
                <a:solidFill>
                  <a:schemeClr val="tx1"/>
                </a:solidFill>
              </a:rPr>
              <a:t>пазлы</a:t>
            </a:r>
            <a:r>
              <a:rPr lang="ru-RU" dirty="0" smtClean="0">
                <a:solidFill>
                  <a:schemeClr val="tx1"/>
                </a:solidFill>
              </a:rPr>
              <a:t> из 6 – 18 частей, наборы разрезных картинок на кубиках, картинки – трафареты: «Сложи цветок», «Сложи елочку», «Сложи домик с окошком (для петушка)», «Чудесный мешочек» и т.д.</a:t>
            </a:r>
          </a:p>
          <a:p>
            <a:endParaRPr lang="ru-RU" dirty="0"/>
          </a:p>
        </p:txBody>
      </p:sp>
      <p:pic>
        <p:nvPicPr>
          <p:cNvPr id="5" name="Содержимое 4" descr="https://i.mycdn.me/image?id=803500460029&amp;t=0&amp;plc=WEB&amp;tkn=*VFQMETWn5uHZ2eM0aNE6leXh0y0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0264" y="1600201"/>
            <a:ext cx="2316380" cy="240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Ð£Ð³Ð¾Ð»Ð¾Ðº Ð¼Ð°ÑÐµÐ¼Ð°ÑÐ¸ÐºÐ¸ Ð² Ð¼Ð»Ð°Ð´ÑÐµÐ¹ Ð³ÑÑÐ¿Ð¿Ð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857628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ello_html_m20de4ae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0350" y="2643182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234</TotalTime>
  <Words>958</Words>
  <PresentationFormat>Экран (4:3)</PresentationFormat>
  <Paragraphs>112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</vt:lpstr>
      <vt:lpstr>Предметно-развивающая среда по математике в ДОУ</vt:lpstr>
      <vt:lpstr>Слайд 3</vt:lpstr>
      <vt:lpstr>Содержание центра познавательного развития в группах  ДОУ: </vt:lpstr>
      <vt:lpstr>Задачи организации математических уголков  </vt:lpstr>
      <vt:lpstr>Слайд 6</vt:lpstr>
      <vt:lpstr>Слайд 7</vt:lpstr>
      <vt:lpstr>Слайд 8</vt:lpstr>
      <vt:lpstr>2-ая младшая группа (3—4 года) </vt:lpstr>
      <vt:lpstr>Слайд 10</vt:lpstr>
      <vt:lpstr>Средняя группа ( 4 – 5 лет ) </vt:lpstr>
      <vt:lpstr>Слайд 12</vt:lpstr>
      <vt:lpstr>Страшая группа ( 5 – 6 лет ) </vt:lpstr>
      <vt:lpstr>Слайд 14</vt:lpstr>
      <vt:lpstr>Подготовительная группа ( 6 – 7 лет  </vt:lpstr>
      <vt:lpstr>Слайд 16</vt:lpstr>
      <vt:lpstr>Слайд 17</vt:lpstr>
      <vt:lpstr>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по математике в ДОУ </dc:title>
  <dc:creator>User</dc:creator>
  <cp:lastModifiedBy>User</cp:lastModifiedBy>
  <cp:revision>26</cp:revision>
  <dcterms:created xsi:type="dcterms:W3CDTF">2018-10-28T16:35:57Z</dcterms:created>
  <dcterms:modified xsi:type="dcterms:W3CDTF">2018-10-30T15:27:34Z</dcterms:modified>
</cp:coreProperties>
</file>