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0" r:id="rId1"/>
  </p:sldMasterIdLst>
  <p:sldIdLst>
    <p:sldId id="256" r:id="rId2"/>
    <p:sldId id="262" r:id="rId3"/>
    <p:sldId id="260" r:id="rId4"/>
    <p:sldId id="270" r:id="rId5"/>
    <p:sldId id="279" r:id="rId6"/>
    <p:sldId id="285" r:id="rId7"/>
    <p:sldId id="261" r:id="rId8"/>
    <p:sldId id="273" r:id="rId9"/>
    <p:sldId id="287" r:id="rId10"/>
    <p:sldId id="281" r:id="rId11"/>
    <p:sldId id="275" r:id="rId12"/>
    <p:sldId id="286" r:id="rId13"/>
    <p:sldId id="284" r:id="rId14"/>
    <p:sldId id="283" r:id="rId1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Евгения" initials="Е" lastIdx="0" clrIdx="0"/>
</p:cmAuthorLst>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6" d="100"/>
          <a:sy n="46" d="100"/>
        </p:scale>
        <p:origin x="-1310" y="-8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4" name="Заголовок 13"/>
          <p:cNvSpPr>
            <a:spLocks noGrp="1"/>
          </p:cNvSpPr>
          <p:nvPr>
            <p:ph type="ctrTitle"/>
          </p:nvPr>
        </p:nvSpPr>
        <p:spPr>
          <a:xfrm>
            <a:off x="1432560" y="359898"/>
            <a:ext cx="7406640" cy="1472184"/>
          </a:xfrm>
        </p:spPr>
        <p:txBody>
          <a:bodyPr anchor="b"/>
          <a:lstStyle>
            <a:lvl1pPr algn="l">
              <a:defRPr/>
            </a:lvl1pPr>
            <a:extLst/>
          </a:lstStyle>
          <a:p>
            <a:r>
              <a:rPr kumimoji="0" lang="ru-RU" smtClean="0"/>
              <a:t>Образец заголовка</a:t>
            </a:r>
            <a:endParaRPr kumimoji="0" lang="en-US"/>
          </a:p>
        </p:txBody>
      </p:sp>
      <p:sp>
        <p:nvSpPr>
          <p:cNvPr id="22" name="Подзаголовок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7" name="Дата 6"/>
          <p:cNvSpPr>
            <a:spLocks noGrp="1"/>
          </p:cNvSpPr>
          <p:nvPr>
            <p:ph type="dt" sz="half" idx="10"/>
          </p:nvPr>
        </p:nvSpPr>
        <p:spPr/>
        <p:txBody>
          <a:bodyPr/>
          <a:lstStyle>
            <a:extLst/>
          </a:lstStyle>
          <a:p>
            <a:fld id="{BA30A977-5020-4622-9FDF-0AE926FF7F19}" type="datetimeFigureOut">
              <a:rPr lang="ru-RU" smtClean="0"/>
              <a:pPr/>
              <a:t>12.06.2017</a:t>
            </a:fld>
            <a:endParaRPr lang="ru-RU"/>
          </a:p>
        </p:txBody>
      </p:sp>
      <p:sp>
        <p:nvSpPr>
          <p:cNvPr id="20" name="Нижний колонтитул 19"/>
          <p:cNvSpPr>
            <a:spLocks noGrp="1"/>
          </p:cNvSpPr>
          <p:nvPr>
            <p:ph type="ftr" sz="quarter" idx="11"/>
          </p:nvPr>
        </p:nvSpPr>
        <p:spPr/>
        <p:txBody>
          <a:bodyPr/>
          <a:lstStyle>
            <a:extLst/>
          </a:lstStyle>
          <a:p>
            <a:endParaRPr lang="ru-RU"/>
          </a:p>
        </p:txBody>
      </p:sp>
      <p:sp>
        <p:nvSpPr>
          <p:cNvPr id="10" name="Номер слайда 9"/>
          <p:cNvSpPr>
            <a:spLocks noGrp="1"/>
          </p:cNvSpPr>
          <p:nvPr>
            <p:ph type="sldNum" sz="quarter" idx="12"/>
          </p:nvPr>
        </p:nvSpPr>
        <p:spPr/>
        <p:txBody>
          <a:bodyPr/>
          <a:lstStyle>
            <a:extLst/>
          </a:lstStyle>
          <a:p>
            <a:fld id="{8CBA2349-1A96-417C-AF88-7FD3346547D7}" type="slidenum">
              <a:rPr lang="ru-RU" smtClean="0"/>
              <a:pPr/>
              <a:t>‹#›</a:t>
            </a:fld>
            <a:endParaRPr lang="ru-RU"/>
          </a:p>
        </p:txBody>
      </p:sp>
      <p:sp>
        <p:nvSpPr>
          <p:cNvPr id="8" name="Овал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A30A977-5020-4622-9FDF-0AE926FF7F19}" type="datetimeFigureOut">
              <a:rPr lang="ru-RU" smtClean="0"/>
              <a:pPr/>
              <a:t>12.06.2017</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8CBA2349-1A96-417C-AF88-7FD3346547D7}"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274639"/>
            <a:ext cx="1828800" cy="5851525"/>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1143000" y="274640"/>
            <a:ext cx="55626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A30A977-5020-4622-9FDF-0AE926FF7F19}" type="datetimeFigureOut">
              <a:rPr lang="ru-RU" smtClean="0"/>
              <a:pPr/>
              <a:t>12.06.2017</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8CBA2349-1A96-417C-AF88-7FD3346547D7}"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A30A977-5020-4622-9FDF-0AE926FF7F19}" type="datetimeFigureOut">
              <a:rPr lang="ru-RU" smtClean="0"/>
              <a:pPr/>
              <a:t>12.06.2017</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8CBA2349-1A96-417C-AF88-7FD3346547D7}"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Прямоугольник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BA30A977-5020-4622-9FDF-0AE926FF7F19}" type="datetimeFigureOut">
              <a:rPr lang="ru-RU" smtClean="0"/>
              <a:pPr/>
              <a:t>12.06.2017</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8CBA2349-1A96-417C-AF88-7FD3346547D7}" type="slidenum">
              <a:rPr lang="ru-RU" smtClean="0"/>
              <a:pPr/>
              <a:t>‹#›</a:t>
            </a:fld>
            <a:endParaRPr lang="ru-RU"/>
          </a:p>
        </p:txBody>
      </p:sp>
      <p:sp>
        <p:nvSpPr>
          <p:cNvPr id="10" name="Прямоугольник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BA30A977-5020-4622-9FDF-0AE926FF7F19}" type="datetimeFigureOut">
              <a:rPr lang="ru-RU" smtClean="0"/>
              <a:pPr/>
              <a:t>12.06.2017</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8CBA2349-1A96-417C-AF88-7FD3346547D7}"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BA30A977-5020-4622-9FDF-0AE926FF7F19}" type="datetimeFigureOut">
              <a:rPr lang="ru-RU" smtClean="0"/>
              <a:pPr/>
              <a:t>12.06.2017</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8CBA2349-1A96-417C-AF88-7FD3346547D7}"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nchor="ct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BA30A977-5020-4622-9FDF-0AE926FF7F19}" type="datetimeFigureOut">
              <a:rPr lang="ru-RU" smtClean="0"/>
              <a:pPr/>
              <a:t>12.06.2017</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8CBA2349-1A96-417C-AF88-7FD3346547D7}"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Прямоугольник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BA30A977-5020-4622-9FDF-0AE926FF7F19}" type="datetimeFigureOut">
              <a:rPr lang="ru-RU" smtClean="0"/>
              <a:pPr/>
              <a:t>12.06.2017</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8CBA2349-1A96-417C-AF88-7FD3346547D7}" type="slidenum">
              <a:rPr lang="ru-RU" smtClean="0"/>
              <a:pPr/>
              <a:t>‹#›</a:t>
            </a:fld>
            <a:endParaRPr lang="ru-RU"/>
          </a:p>
        </p:txBody>
      </p:sp>
      <p:sp>
        <p:nvSpPr>
          <p:cNvPr id="6" name="Прямоугольник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BA30A977-5020-4622-9FDF-0AE926FF7F19}" type="datetimeFigureOut">
              <a:rPr lang="ru-RU" smtClean="0"/>
              <a:pPr/>
              <a:t>12.06.2017</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8CBA2349-1A96-417C-AF88-7FD3346547D7}"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extLst/>
          </a:lstStyle>
          <a:p>
            <a:fld id="{BA30A977-5020-4622-9FDF-0AE926FF7F19}" type="datetimeFigureOut">
              <a:rPr lang="ru-RU" smtClean="0"/>
              <a:pPr/>
              <a:t>12.06.2017</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8CBA2349-1A96-417C-AF88-7FD3346547D7}" type="slidenum">
              <a:rPr lang="ru-RU" smtClean="0"/>
              <a:pPr/>
              <a:t>‹#›</a:t>
            </a:fld>
            <a:endParaRPr lang="ru-RU"/>
          </a:p>
        </p:txBody>
      </p:sp>
      <p:sp>
        <p:nvSpPr>
          <p:cNvPr id="8" name="Прямоугольник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Рисунок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ru-RU" smtClean="0"/>
              <a:t>Вставка рисунка</a:t>
            </a:r>
            <a:endParaRPr kumimoji="0" lang="en-US" dirty="0"/>
          </a:p>
        </p:txBody>
      </p:sp>
      <p:sp>
        <p:nvSpPr>
          <p:cNvPr id="9" name="Блок-схема: процесс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Блок-схема: процесс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Текст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ирог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Кольцо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Прямоугольник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title"/>
          </p:nvPr>
        </p:nvSpPr>
        <p:spPr>
          <a:xfrm>
            <a:off x="1435608" y="274638"/>
            <a:ext cx="7498080" cy="1143000"/>
          </a:xfrm>
          <a:prstGeom prst="rect">
            <a:avLst/>
          </a:prstGeom>
        </p:spPr>
        <p:txBody>
          <a:bodyPr anchor="ctr">
            <a:normAutofit/>
          </a:bodyPr>
          <a:lstStyle>
            <a:extLst/>
          </a:lstStyle>
          <a:p>
            <a:r>
              <a:rPr kumimoji="0" lang="ru-RU" smtClean="0"/>
              <a:t>Образец заголовка</a:t>
            </a:r>
            <a:endParaRPr kumimoji="0" lang="en-US"/>
          </a:p>
        </p:txBody>
      </p:sp>
      <p:sp>
        <p:nvSpPr>
          <p:cNvPr id="9" name="Текст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BA30A977-5020-4622-9FDF-0AE926FF7F19}" type="datetimeFigureOut">
              <a:rPr lang="ru-RU" smtClean="0"/>
              <a:pPr/>
              <a:t>12.06.2017</a:t>
            </a:fld>
            <a:endParaRPr lang="ru-RU"/>
          </a:p>
        </p:txBody>
      </p:sp>
      <p:sp>
        <p:nvSpPr>
          <p:cNvPr id="10" name="Нижний колонтитул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ru-RU"/>
          </a:p>
        </p:txBody>
      </p:sp>
      <p:sp>
        <p:nvSpPr>
          <p:cNvPr id="22" name="Номер слайда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8CBA2349-1A96-417C-AF88-7FD3346547D7}" type="slidenum">
              <a:rPr lang="ru-RU" smtClean="0"/>
              <a:pPr/>
              <a:t>‹#›</a:t>
            </a:fld>
            <a:endParaRPr lang="ru-RU"/>
          </a:p>
        </p:txBody>
      </p:sp>
      <p:sp>
        <p:nvSpPr>
          <p:cNvPr id="15" name="Прямоугольник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1.xml"/><Relationship Id="rId1" Type="http://schemas.openxmlformats.org/officeDocument/2006/relationships/audio" Target="file:///H:\&#1052;&#1077;&#1089;&#1090;&#1086;&#1080;&#1084;&#1059;&#1088;&#1086;&#1082;%20&#1085;&#1072;%20&#1072;&#1090;&#1090;&#1077;&#1089;&#1090;&#1072;&#1094;&#1080;&#1102;4&#1082;&#1083;\mix_5m07s%20(audio-joiner.com).mp3" TargetMode="Externa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slideLayout" Target="../slideLayouts/slideLayout2.xml"/><Relationship Id="rId1" Type="http://schemas.openxmlformats.org/officeDocument/2006/relationships/audio" Target="file:///H:\&#1052;&#1077;&#1089;&#1090;&#1086;&#1080;&#1084;&#1059;&#1088;&#1086;&#1082;%20&#1085;&#1072;%20&#1072;&#1090;&#1090;&#1077;&#1089;&#1090;&#1072;&#1094;&#1080;&#1102;4&#1082;&#1083;\muzyka-dlya-relaksacii-lyublyu.mp3" TargetMode="External"/><Relationship Id="rId5" Type="http://schemas.openxmlformats.org/officeDocument/2006/relationships/image" Target="../media/image12.png"/><Relationship Id="rId4" Type="http://schemas.openxmlformats.org/officeDocument/2006/relationships/image" Target="../media/image11.gif"/></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86000" y="3105835"/>
            <a:ext cx="4572000" cy="369332"/>
          </a:xfrm>
          <a:prstGeom prst="rect">
            <a:avLst/>
          </a:prstGeom>
        </p:spPr>
        <p:txBody>
          <a:bodyPr wrap="square">
            <a:spAutoFit/>
          </a:bodyPr>
          <a:lstStyle/>
          <a:p>
            <a:r>
              <a:rPr lang="ru-RU" dirty="0"/>
              <a:t> </a:t>
            </a:r>
          </a:p>
        </p:txBody>
      </p:sp>
      <p:pic>
        <p:nvPicPr>
          <p:cNvPr id="6" name="Picture 2" descr="https://im0-tub-ru.yandex.net/i?id=71fe323132db7ef9899f24c664916a35-l&amp;n=13"/>
          <p:cNvPicPr>
            <a:picLocks noChangeAspect="1" noChangeArrowheads="1"/>
          </p:cNvPicPr>
          <p:nvPr/>
        </p:nvPicPr>
        <p:blipFill>
          <a:blip r:embed="rId2" cstate="print"/>
          <a:srcRect t="10080" b="9281"/>
          <a:stretch>
            <a:fillRect/>
          </a:stretch>
        </p:blipFill>
        <p:spPr bwMode="auto">
          <a:xfrm rot="20275019">
            <a:off x="511926" y="705714"/>
            <a:ext cx="4455368" cy="3592759"/>
          </a:xfrm>
          <a:prstGeom prst="rect">
            <a:avLst/>
          </a:prstGeom>
          <a:noFill/>
        </p:spPr>
      </p:pic>
      <p:sp>
        <p:nvSpPr>
          <p:cNvPr id="3" name="Подзаголовок 2"/>
          <p:cNvSpPr>
            <a:spLocks noGrp="1"/>
          </p:cNvSpPr>
          <p:nvPr>
            <p:ph type="subTitle" idx="1"/>
          </p:nvPr>
        </p:nvSpPr>
        <p:spPr>
          <a:xfrm>
            <a:off x="4398368" y="1673424"/>
            <a:ext cx="4745632" cy="5184576"/>
          </a:xfrm>
        </p:spPr>
        <p:txBody>
          <a:bodyPr>
            <a:normAutofit/>
          </a:bodyPr>
          <a:lstStyle/>
          <a:p>
            <a:r>
              <a:rPr lang="ru-RU" dirty="0" smtClean="0"/>
              <a:t>Прозвенел звонок весёлый</a:t>
            </a:r>
          </a:p>
          <a:p>
            <a:r>
              <a:rPr lang="ru-RU" dirty="0" smtClean="0"/>
              <a:t>Все готовы? Всё готово?</a:t>
            </a:r>
          </a:p>
          <a:p>
            <a:r>
              <a:rPr lang="ru-RU" dirty="0" smtClean="0"/>
              <a:t>Мы, сейчас, не отдыхаем,</a:t>
            </a:r>
          </a:p>
          <a:p>
            <a:r>
              <a:rPr lang="ru-RU" dirty="0" smtClean="0"/>
              <a:t>Мы, работать начинаем.</a:t>
            </a:r>
          </a:p>
          <a:p>
            <a:r>
              <a:rPr lang="ru-RU" dirty="0" smtClean="0"/>
              <a:t>Начинается урок.</a:t>
            </a:r>
          </a:p>
          <a:p>
            <a:r>
              <a:rPr lang="ru-RU" dirty="0" smtClean="0"/>
              <a:t>Он пойдёт ребятам впрок.</a:t>
            </a:r>
          </a:p>
          <a:p>
            <a:r>
              <a:rPr lang="ru-RU" dirty="0" smtClean="0"/>
              <a:t>В стране родного языка</a:t>
            </a:r>
            <a:br>
              <a:rPr lang="ru-RU" dirty="0" smtClean="0"/>
            </a:br>
            <a:r>
              <a:rPr lang="ru-RU" dirty="0" smtClean="0"/>
              <a:t>Не всё известно нам пока,</a:t>
            </a:r>
            <a:br>
              <a:rPr lang="ru-RU" dirty="0" smtClean="0"/>
            </a:br>
            <a:r>
              <a:rPr lang="ru-RU" dirty="0" smtClean="0"/>
              <a:t>Но путешествовать начнём</a:t>
            </a:r>
          </a:p>
          <a:p>
            <a:r>
              <a:rPr lang="ru-RU" dirty="0" smtClean="0"/>
              <a:t>И сами до всего дойдём.</a:t>
            </a:r>
          </a:p>
          <a:p>
            <a:endParaRPr lang="ru-RU"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Будильник из компьютера"/>
          <p:cNvPicPr>
            <a:picLocks noChangeAspect="1" noChangeArrowheads="1"/>
          </p:cNvPicPr>
          <p:nvPr/>
        </p:nvPicPr>
        <p:blipFill>
          <a:blip r:embed="rId3" cstate="print"/>
          <a:srcRect/>
          <a:stretch>
            <a:fillRect/>
          </a:stretch>
        </p:blipFill>
        <p:spPr bwMode="auto">
          <a:xfrm>
            <a:off x="2555776" y="980728"/>
            <a:ext cx="4608512" cy="4608512"/>
          </a:xfrm>
          <a:prstGeom prst="rect">
            <a:avLst/>
          </a:prstGeom>
          <a:noFill/>
        </p:spPr>
      </p:pic>
      <p:pic>
        <p:nvPicPr>
          <p:cNvPr id="6" name="mix_5m07s (audio-joiner.com).mp3">
            <a:hlinkClick r:id="" action="ppaction://media"/>
          </p:cNvPr>
          <p:cNvPicPr>
            <a:picLocks noRot="1" noChangeAspect="1"/>
          </p:cNvPicPr>
          <p:nvPr>
            <a:audioFile r:link="rId1"/>
          </p:nvPr>
        </p:nvPicPr>
        <p:blipFill>
          <a:blip r:embed="rId4" cstate="print"/>
          <a:stretch>
            <a:fillRect/>
          </a:stretch>
        </p:blipFill>
        <p:spPr>
          <a:xfrm>
            <a:off x="8316416" y="5877272"/>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307514" fill="hold"/>
                                        <p:tgtEl>
                                          <p:spTgt spid="6"/>
                                        </p:tgtEl>
                                      </p:cBhvr>
                                    </p:cmd>
                                  </p:childTnLst>
                                </p:cTn>
                              </p:par>
                            </p:childTnLst>
                          </p:cTn>
                        </p:par>
                      </p:childTnLst>
                    </p:cTn>
                  </p:par>
                </p:childTnLst>
              </p:cTn>
              <p:nextCondLst>
                <p:cond evt="onClick" delay="0">
                  <p:tgtEl>
                    <p:spTgt spid="6"/>
                  </p:tgtEl>
                </p:cond>
              </p:nextCondLst>
            </p:seq>
            <p:audio>
              <p:cMediaNode>
                <p:cTn id="12"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403648" y="836712"/>
            <a:ext cx="7498080" cy="4800600"/>
          </a:xfrm>
        </p:spPr>
        <p:txBody>
          <a:bodyPr>
            <a:normAutofit/>
          </a:bodyPr>
          <a:lstStyle/>
          <a:p>
            <a:pPr>
              <a:buNone/>
            </a:pPr>
            <a:r>
              <a:rPr lang="ru-RU" sz="3600" dirty="0" smtClean="0">
                <a:latin typeface="Arial Narrow" pitchFamily="34" charset="0"/>
              </a:rPr>
              <a:t>                      </a:t>
            </a:r>
            <a:r>
              <a:rPr lang="ru-RU" sz="3600" u="sng" dirty="0" smtClean="0">
                <a:latin typeface="Arial Narrow" pitchFamily="34" charset="0"/>
              </a:rPr>
              <a:t>Самопроверка</a:t>
            </a:r>
          </a:p>
          <a:p>
            <a:r>
              <a:rPr lang="ru-RU" sz="3600" dirty="0" smtClean="0">
                <a:latin typeface="Arial Narrow" pitchFamily="34" charset="0"/>
              </a:rPr>
              <a:t>1. Бабушка, </a:t>
            </a:r>
            <a:r>
              <a:rPr lang="ru-RU" sz="3600" dirty="0" smtClean="0">
                <a:solidFill>
                  <a:srgbClr val="FF0000"/>
                </a:solidFill>
                <a:latin typeface="Arial Narrow" pitchFamily="34" charset="0"/>
              </a:rPr>
              <a:t>ты</a:t>
            </a:r>
            <a:r>
              <a:rPr lang="ru-RU" sz="3600" dirty="0" smtClean="0">
                <a:latin typeface="Arial Narrow" pitchFamily="34" charset="0"/>
              </a:rPr>
              <a:t> тоже маленькой была?</a:t>
            </a:r>
          </a:p>
          <a:p>
            <a:r>
              <a:rPr lang="ru-RU" sz="3600" dirty="0" smtClean="0">
                <a:latin typeface="Arial Narrow" pitchFamily="34" charset="0"/>
              </a:rPr>
              <a:t>2. </a:t>
            </a:r>
            <a:r>
              <a:rPr lang="ru-RU" sz="3600" dirty="0" smtClean="0">
                <a:solidFill>
                  <a:srgbClr val="FF0000"/>
                </a:solidFill>
                <a:latin typeface="Arial Narrow" pitchFamily="34" charset="0"/>
              </a:rPr>
              <a:t>Вы</a:t>
            </a:r>
            <a:r>
              <a:rPr lang="ru-RU" sz="3600" dirty="0" smtClean="0">
                <a:latin typeface="Arial Narrow" pitchFamily="34" charset="0"/>
              </a:rPr>
              <a:t> со мной знакомы близко. </a:t>
            </a:r>
          </a:p>
          <a:p>
            <a:pPr>
              <a:buNone/>
            </a:pPr>
            <a:r>
              <a:rPr lang="ru-RU" sz="3600" dirty="0" smtClean="0">
                <a:latin typeface="Arial Narrow" pitchFamily="34" charset="0"/>
              </a:rPr>
              <a:t>        </a:t>
            </a:r>
            <a:r>
              <a:rPr lang="ru-RU" sz="3600" dirty="0" smtClean="0">
                <a:solidFill>
                  <a:srgbClr val="FF0000"/>
                </a:solidFill>
                <a:latin typeface="Arial Narrow" pitchFamily="34" charset="0"/>
              </a:rPr>
              <a:t>Я</a:t>
            </a:r>
            <a:r>
              <a:rPr lang="ru-RU" sz="3600" dirty="0" smtClean="0">
                <a:latin typeface="Arial Narrow" pitchFamily="34" charset="0"/>
              </a:rPr>
              <a:t> – приветливая киска.</a:t>
            </a:r>
          </a:p>
          <a:p>
            <a:r>
              <a:rPr lang="ru-RU" sz="3600" dirty="0" smtClean="0">
                <a:latin typeface="Arial Narrow" pitchFamily="34" charset="0"/>
              </a:rPr>
              <a:t>3. Перемыли </a:t>
            </a:r>
            <a:r>
              <a:rPr lang="ru-RU" sz="3600" dirty="0" smtClean="0">
                <a:solidFill>
                  <a:srgbClr val="FF0000"/>
                </a:solidFill>
                <a:latin typeface="Arial Narrow" pitchFamily="34" charset="0"/>
              </a:rPr>
              <a:t>мы</a:t>
            </a:r>
            <a:r>
              <a:rPr lang="ru-RU" sz="3600" dirty="0" smtClean="0">
                <a:latin typeface="Arial Narrow" pitchFamily="34" charset="0"/>
              </a:rPr>
              <a:t> посуду, навели порядок всюду.</a:t>
            </a:r>
            <a:endParaRPr lang="ru-RU" sz="3600" dirty="0">
              <a:latin typeface="Arial Narrow"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i="1" dirty="0" smtClean="0"/>
              <a:t>Личные местоимения</a:t>
            </a:r>
            <a:endParaRPr lang="ru-RU" i="1" dirty="0"/>
          </a:p>
        </p:txBody>
      </p:sp>
      <p:graphicFrame>
        <p:nvGraphicFramePr>
          <p:cNvPr id="5" name="Содержимое 4"/>
          <p:cNvGraphicFramePr>
            <a:graphicFrameLocks noGrp="1"/>
          </p:cNvGraphicFramePr>
          <p:nvPr>
            <p:ph idx="1"/>
          </p:nvPr>
        </p:nvGraphicFramePr>
        <p:xfrm>
          <a:off x="1187624" y="2204864"/>
          <a:ext cx="7725544" cy="2532504"/>
        </p:xfrm>
        <a:graphic>
          <a:graphicData uri="http://schemas.openxmlformats.org/drawingml/2006/table">
            <a:tbl>
              <a:tblPr firstRow="1" bandRow="1">
                <a:tableStyleId>{5C22544A-7EE6-4342-B048-85BDC9FD1C3A}</a:tableStyleId>
              </a:tblPr>
              <a:tblGrid>
                <a:gridCol w="1419549"/>
                <a:gridCol w="3177086"/>
                <a:gridCol w="3128909"/>
              </a:tblGrid>
              <a:tr h="529208">
                <a:tc>
                  <a:txBody>
                    <a:bodyPr/>
                    <a:lstStyle/>
                    <a:p>
                      <a:pPr algn="ctr"/>
                      <a:r>
                        <a:rPr lang="ru-RU" sz="2000" dirty="0" smtClean="0"/>
                        <a:t>Лицо</a:t>
                      </a:r>
                      <a:endParaRPr lang="ru-RU" sz="2000" dirty="0"/>
                    </a:p>
                  </a:txBody>
                  <a:tcPr/>
                </a:tc>
                <a:tc>
                  <a:txBody>
                    <a:bodyPr/>
                    <a:lstStyle/>
                    <a:p>
                      <a:pPr algn="ctr"/>
                      <a:r>
                        <a:rPr lang="ru-RU" sz="2000" dirty="0" smtClean="0"/>
                        <a:t>Единственное число</a:t>
                      </a:r>
                      <a:endParaRPr lang="ru-RU" sz="2000" dirty="0"/>
                    </a:p>
                  </a:txBody>
                  <a:tcPr/>
                </a:tc>
                <a:tc>
                  <a:txBody>
                    <a:bodyPr/>
                    <a:lstStyle/>
                    <a:p>
                      <a:pPr algn="ctr"/>
                      <a:r>
                        <a:rPr lang="ru-RU" sz="2000" dirty="0" smtClean="0"/>
                        <a:t>Множественное число</a:t>
                      </a:r>
                      <a:endParaRPr lang="ru-RU" sz="2000" dirty="0"/>
                    </a:p>
                  </a:txBody>
                  <a:tcPr/>
                </a:tc>
              </a:tr>
              <a:tr h="529208">
                <a:tc>
                  <a:txBody>
                    <a:bodyPr/>
                    <a:lstStyle/>
                    <a:p>
                      <a:pPr algn="ctr"/>
                      <a:r>
                        <a:rPr lang="ru-RU" dirty="0" smtClean="0"/>
                        <a:t>1-е</a:t>
                      </a:r>
                      <a:endParaRPr lang="ru-RU" dirty="0"/>
                    </a:p>
                  </a:txBody>
                  <a:tcPr/>
                </a:tc>
                <a:tc>
                  <a:txBody>
                    <a:bodyPr/>
                    <a:lstStyle/>
                    <a:p>
                      <a:pPr algn="ctr"/>
                      <a:r>
                        <a:rPr lang="ru-RU" sz="2800" b="1" dirty="0" smtClean="0"/>
                        <a:t>я</a:t>
                      </a:r>
                      <a:endParaRPr lang="ru-RU" sz="2800" b="1" dirty="0"/>
                    </a:p>
                  </a:txBody>
                  <a:tcPr/>
                </a:tc>
                <a:tc>
                  <a:txBody>
                    <a:bodyPr/>
                    <a:lstStyle/>
                    <a:p>
                      <a:pPr algn="ctr"/>
                      <a:r>
                        <a:rPr lang="ru-RU" sz="2800" b="1" dirty="0" smtClean="0"/>
                        <a:t>мы</a:t>
                      </a:r>
                      <a:endParaRPr lang="ru-RU" sz="2800" b="1" dirty="0"/>
                    </a:p>
                  </a:txBody>
                  <a:tcPr/>
                </a:tc>
              </a:tr>
              <a:tr h="529208">
                <a:tc>
                  <a:txBody>
                    <a:bodyPr/>
                    <a:lstStyle/>
                    <a:p>
                      <a:pPr algn="ctr"/>
                      <a:r>
                        <a:rPr lang="ru-RU" dirty="0" smtClean="0"/>
                        <a:t>2-е</a:t>
                      </a:r>
                      <a:endParaRPr lang="ru-RU" dirty="0"/>
                    </a:p>
                  </a:txBody>
                  <a:tcPr/>
                </a:tc>
                <a:tc>
                  <a:txBody>
                    <a:bodyPr/>
                    <a:lstStyle/>
                    <a:p>
                      <a:pPr algn="ctr"/>
                      <a:r>
                        <a:rPr lang="ru-RU" sz="2800" b="1" dirty="0" smtClean="0"/>
                        <a:t>ты</a:t>
                      </a:r>
                      <a:endParaRPr lang="ru-RU" sz="2800" b="1" dirty="0"/>
                    </a:p>
                  </a:txBody>
                  <a:tcPr/>
                </a:tc>
                <a:tc>
                  <a:txBody>
                    <a:bodyPr/>
                    <a:lstStyle/>
                    <a:p>
                      <a:pPr algn="ctr"/>
                      <a:r>
                        <a:rPr lang="ru-RU" sz="2800" b="1" dirty="0" smtClean="0"/>
                        <a:t>вы</a:t>
                      </a:r>
                      <a:endParaRPr lang="ru-RU" sz="2800" b="1" dirty="0"/>
                    </a:p>
                  </a:txBody>
                  <a:tcPr/>
                </a:tc>
              </a:tr>
              <a:tr h="529208">
                <a:tc>
                  <a:txBody>
                    <a:bodyPr/>
                    <a:lstStyle/>
                    <a:p>
                      <a:pPr algn="ctr"/>
                      <a:r>
                        <a:rPr lang="ru-RU" dirty="0" smtClean="0"/>
                        <a:t>3-е</a:t>
                      </a:r>
                      <a:endParaRPr lang="ru-RU" dirty="0"/>
                    </a:p>
                  </a:txBody>
                  <a:tcPr/>
                </a:tc>
                <a:tc>
                  <a:txBody>
                    <a:bodyPr/>
                    <a:lstStyle/>
                    <a:p>
                      <a:pPr algn="ctr"/>
                      <a:r>
                        <a:rPr lang="ru-RU" sz="2800" b="1" dirty="0" smtClean="0"/>
                        <a:t>   он</a:t>
                      </a:r>
                      <a:r>
                        <a:rPr lang="ru-RU" sz="2800" b="1" baseline="0" dirty="0" smtClean="0"/>
                        <a:t>      </a:t>
                      </a:r>
                      <a:r>
                        <a:rPr lang="ru-RU" sz="2800" b="1" dirty="0" smtClean="0"/>
                        <a:t>она</a:t>
                      </a:r>
                      <a:r>
                        <a:rPr lang="ru-RU" sz="2800" b="1" baseline="0" dirty="0" smtClean="0"/>
                        <a:t>      </a:t>
                      </a:r>
                      <a:r>
                        <a:rPr lang="ru-RU" sz="2800" b="1" dirty="0" smtClean="0"/>
                        <a:t>оно</a:t>
                      </a:r>
                    </a:p>
                    <a:p>
                      <a:pPr algn="ctr"/>
                      <a:r>
                        <a:rPr lang="ru-RU" sz="2800" b="1" dirty="0" smtClean="0"/>
                        <a:t>(м.р.)  (ж.р.)  (ср.р.)</a:t>
                      </a:r>
                      <a:endParaRPr lang="ru-RU" sz="2800" b="1" dirty="0"/>
                    </a:p>
                  </a:txBody>
                  <a:tcPr/>
                </a:tc>
                <a:tc>
                  <a:txBody>
                    <a:bodyPr/>
                    <a:lstStyle/>
                    <a:p>
                      <a:pPr algn="ctr"/>
                      <a:r>
                        <a:rPr lang="ru-RU" sz="2800" b="1" dirty="0" smtClean="0"/>
                        <a:t>они</a:t>
                      </a:r>
                      <a:endParaRPr lang="ru-RU" sz="2800" b="1" dirty="0"/>
                    </a:p>
                  </a:txBody>
                  <a:tcPr/>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31640" y="836712"/>
            <a:ext cx="4680520" cy="2727176"/>
          </a:xfrm>
        </p:spPr>
        <p:txBody>
          <a:bodyPr>
            <a:normAutofit fontScale="90000"/>
          </a:bodyPr>
          <a:lstStyle/>
          <a:p>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sz="4900" dirty="0" err="1" smtClean="0">
                <a:latin typeface="Times New Roman" pitchFamily="18" charset="0"/>
                <a:cs typeface="Times New Roman" pitchFamily="18" charset="0"/>
              </a:rPr>
              <a:t>Сенквейн</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1. Тема</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2. 2 прилагательных</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3. 3 глагола</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4. Фраза</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5. Синоним</a:t>
            </a:r>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432560" y="620688"/>
            <a:ext cx="7406640" cy="4176464"/>
          </a:xfrm>
        </p:spPr>
        <p:txBody>
          <a:bodyPr>
            <a:normAutofit fontScale="92500" lnSpcReduction="10000"/>
          </a:bodyPr>
          <a:lstStyle/>
          <a:p>
            <a:r>
              <a:rPr lang="ru-RU" sz="4800" b="1" dirty="0" smtClean="0"/>
              <a:t>                   А              Ц</a:t>
            </a:r>
          </a:p>
          <a:p>
            <a:r>
              <a:rPr lang="ru-RU" sz="4800" b="1" dirty="0" smtClean="0"/>
              <a:t>                      </a:t>
            </a:r>
          </a:p>
          <a:p>
            <a:endParaRPr lang="ru-RU" sz="4800" b="1" dirty="0" smtClean="0"/>
          </a:p>
          <a:p>
            <a:endParaRPr lang="ru-RU" sz="4800" b="1" dirty="0" smtClean="0"/>
          </a:p>
          <a:p>
            <a:r>
              <a:rPr lang="ru-RU" sz="4800" b="1" dirty="0" smtClean="0"/>
              <a:t>                 </a:t>
            </a:r>
          </a:p>
          <a:p>
            <a:r>
              <a:rPr lang="ru-RU" sz="4800" b="1" dirty="0" smtClean="0"/>
              <a:t>                     Х  ?           Х ?                               </a:t>
            </a:r>
          </a:p>
        </p:txBody>
      </p:sp>
      <p:cxnSp>
        <p:nvCxnSpPr>
          <p:cNvPr id="5" name="Прямая соединительная линия 4"/>
          <p:cNvCxnSpPr/>
          <p:nvPr/>
        </p:nvCxnSpPr>
        <p:spPr>
          <a:xfrm>
            <a:off x="3851920" y="1700808"/>
            <a:ext cx="0" cy="3168352"/>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Прямая соединительная линия 9"/>
          <p:cNvCxnSpPr/>
          <p:nvPr/>
        </p:nvCxnSpPr>
        <p:spPr>
          <a:xfrm>
            <a:off x="5940152" y="1700808"/>
            <a:ext cx="0" cy="3168352"/>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Прямая соединительная линия 11"/>
          <p:cNvCxnSpPr/>
          <p:nvPr/>
        </p:nvCxnSpPr>
        <p:spPr>
          <a:xfrm>
            <a:off x="3635896" y="1700808"/>
            <a:ext cx="50405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Прямая соединительная линия 20"/>
          <p:cNvCxnSpPr/>
          <p:nvPr/>
        </p:nvCxnSpPr>
        <p:spPr>
          <a:xfrm>
            <a:off x="5652120" y="1700808"/>
            <a:ext cx="50405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3635896" y="4869160"/>
            <a:ext cx="50405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Прямая соединительная линия 22"/>
          <p:cNvCxnSpPr/>
          <p:nvPr/>
        </p:nvCxnSpPr>
        <p:spPr>
          <a:xfrm>
            <a:off x="5652120" y="4869160"/>
            <a:ext cx="504056"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https://im2-tub-ru.yandex.net/i?id=f10c5798cecc4b758134f8e07121661c-l&amp;n=13"/>
          <p:cNvPicPr>
            <a:picLocks noChangeAspect="1" noChangeArrowheads="1"/>
          </p:cNvPicPr>
          <p:nvPr/>
        </p:nvPicPr>
        <p:blipFill>
          <a:blip r:embed="rId2" cstate="print"/>
          <a:srcRect/>
          <a:stretch>
            <a:fillRect/>
          </a:stretch>
        </p:blipFill>
        <p:spPr bwMode="auto">
          <a:xfrm>
            <a:off x="2476500" y="190500"/>
            <a:ext cx="6667500" cy="6667500"/>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https://irenecaesar.files.wordpress.com/2014/10/screen-shot-2015-02-28-at-11-27-14-pm.png"/>
          <p:cNvPicPr>
            <a:picLocks noChangeAspect="1" noChangeArrowheads="1"/>
          </p:cNvPicPr>
          <p:nvPr/>
        </p:nvPicPr>
        <p:blipFill>
          <a:blip r:embed="rId2" cstate="print"/>
          <a:srcRect l="10929" t="15774" r="12568" b="11782"/>
          <a:stretch>
            <a:fillRect/>
          </a:stretch>
        </p:blipFill>
        <p:spPr bwMode="auto">
          <a:xfrm>
            <a:off x="5220072" y="2933106"/>
            <a:ext cx="3923928" cy="3924894"/>
          </a:xfrm>
          <a:prstGeom prst="rect">
            <a:avLst/>
          </a:prstGeom>
          <a:noFill/>
        </p:spPr>
      </p:pic>
      <p:sp>
        <p:nvSpPr>
          <p:cNvPr id="4" name="Прямоугольник 3"/>
          <p:cNvSpPr/>
          <p:nvPr/>
        </p:nvSpPr>
        <p:spPr>
          <a:xfrm>
            <a:off x="0" y="0"/>
            <a:ext cx="5472608" cy="5663089"/>
          </a:xfrm>
          <a:prstGeom prst="rect">
            <a:avLst/>
          </a:prstGeom>
        </p:spPr>
        <p:txBody>
          <a:bodyPr wrap="square">
            <a:spAutoFit/>
          </a:bodyPr>
          <a:lstStyle/>
          <a:p>
            <a:r>
              <a:rPr lang="ru-RU" i="1" dirty="0"/>
              <a:t>Однажды султан решил подвергнуть испытанию своих визирей. “О, мои подданные!” - обратился он к ним, - у меня есть для вас трудная задача. Я хотел бы знать, кто решит её. Повёл он их в сад, в углу была ржавая дверь с огромным замком. “Тот, кто откроет дверь, станет первым визирем”. Одни придворные только качали головами, другие стали замок разглядывать, третьи начали неуверенно толкать дверь, но они были убеждены, что не смогут открыть её. Один за другим отходили. Но один визирь внимательно осмотрел и навалился плечом на дверь. Он толкнул её и - о, чудо! - она стала поддаваться, появилась сначала узкая щель, а потом дверь стала двигаться все быстрее и раскрылась.</a:t>
            </a:r>
            <a:endParaRPr lang="ru-RU" dirty="0"/>
          </a:p>
          <a:p>
            <a:r>
              <a:rPr lang="ru-RU" i="1" dirty="0"/>
              <a:t>Тогда падишах сказал: “Ты станешь первым визирем, потому что полагаешься не только на то, </a:t>
            </a:r>
            <a:r>
              <a:rPr lang="ru-RU" sz="2800" i="1" dirty="0"/>
              <a:t>что видишь и слышишь, но и веришь в свои силы</a:t>
            </a:r>
            <a:r>
              <a:rPr lang="ru-RU" i="1" dirty="0"/>
              <a:t>”.</a:t>
            </a:r>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9632" y="2204864"/>
            <a:ext cx="7498080" cy="1143000"/>
          </a:xfrm>
        </p:spPr>
        <p:txBody>
          <a:bodyPr>
            <a:normAutofit/>
          </a:bodyPr>
          <a:lstStyle/>
          <a:p>
            <a:r>
              <a:rPr lang="ru-RU" sz="4400" dirty="0" smtClean="0"/>
              <a:t>Здоровье дороже богатства.</a:t>
            </a:r>
            <a:endParaRPr lang="ru-RU" sz="44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Заголовок 1"/>
          <p:cNvSpPr>
            <a:spLocks noGrp="1"/>
          </p:cNvSpPr>
          <p:nvPr>
            <p:ph type="title"/>
          </p:nvPr>
        </p:nvSpPr>
        <p:spPr/>
        <p:txBody>
          <a:bodyPr/>
          <a:lstStyle/>
          <a:p>
            <a:endParaRPr lang="ru-RU" smtClean="0"/>
          </a:p>
        </p:txBody>
      </p:sp>
      <p:sp>
        <p:nvSpPr>
          <p:cNvPr id="11267" name="Содержимое 2"/>
          <p:cNvSpPr>
            <a:spLocks noGrp="1"/>
          </p:cNvSpPr>
          <p:nvPr>
            <p:ph idx="1"/>
          </p:nvPr>
        </p:nvSpPr>
        <p:spPr>
          <a:xfrm>
            <a:off x="395288" y="1773238"/>
            <a:ext cx="8291512" cy="4352925"/>
          </a:xfrm>
        </p:spPr>
        <p:txBody>
          <a:bodyPr/>
          <a:lstStyle/>
          <a:p>
            <a:endParaRPr lang="ru-RU" smtClean="0"/>
          </a:p>
        </p:txBody>
      </p:sp>
      <p:pic>
        <p:nvPicPr>
          <p:cNvPr id="11268" name="Picture 2" descr="C:\Users\Евгения\Desktop\24855584.png"/>
          <p:cNvPicPr>
            <a:picLocks noChangeAspect="1" noChangeArrowheads="1"/>
          </p:cNvPicPr>
          <p:nvPr/>
        </p:nvPicPr>
        <p:blipFill>
          <a:blip r:embed="rId2" cstate="print"/>
          <a:srcRect t="9312" r="-1003" b="-32"/>
          <a:stretch>
            <a:fillRect/>
          </a:stretch>
        </p:blipFill>
        <p:spPr bwMode="auto">
          <a:xfrm>
            <a:off x="-324544" y="0"/>
            <a:ext cx="9720263" cy="6858000"/>
          </a:xfrm>
          <a:prstGeom prst="rect">
            <a:avLst/>
          </a:prstGeom>
          <a:noFill/>
          <a:ln w="9525">
            <a:noFill/>
            <a:miter lim="800000"/>
            <a:headEnd/>
            <a:tailEnd/>
          </a:ln>
        </p:spPr>
      </p:pic>
      <p:pic>
        <p:nvPicPr>
          <p:cNvPr id="11269" name="Picture 4" descr="C:\Users\Евгения\Desktop\JRlEx3mux3Q.jpg"/>
          <p:cNvPicPr>
            <a:picLocks noChangeAspect="1" noChangeArrowheads="1"/>
          </p:cNvPicPr>
          <p:nvPr/>
        </p:nvPicPr>
        <p:blipFill>
          <a:blip r:embed="rId3" cstate="print"/>
          <a:srcRect t="10117" b="8885"/>
          <a:stretch>
            <a:fillRect/>
          </a:stretch>
        </p:blipFill>
        <p:spPr bwMode="auto">
          <a:xfrm>
            <a:off x="4572000" y="4365104"/>
            <a:ext cx="4572000" cy="2304479"/>
          </a:xfrm>
          <a:prstGeom prst="rect">
            <a:avLst/>
          </a:prstGeom>
          <a:noFill/>
          <a:ln w="9525">
            <a:noFill/>
            <a:miter lim="800000"/>
            <a:headEnd/>
            <a:tailEnd/>
          </a:ln>
        </p:spPr>
      </p:pic>
      <p:pic>
        <p:nvPicPr>
          <p:cNvPr id="11270" name="Picture 5" descr="C:\Users\Евгения\Desktop\ualp_sputnik_4.9_ag_01.jpg"/>
          <p:cNvPicPr>
            <a:picLocks noChangeAspect="1" noChangeArrowheads="1"/>
          </p:cNvPicPr>
          <p:nvPr/>
        </p:nvPicPr>
        <p:blipFill>
          <a:blip r:embed="rId4" cstate="print"/>
          <a:srcRect l="3551" t="14961" r="600" b="35091"/>
          <a:stretch>
            <a:fillRect/>
          </a:stretch>
        </p:blipFill>
        <p:spPr bwMode="auto">
          <a:xfrm>
            <a:off x="1403648" y="4653136"/>
            <a:ext cx="2952750" cy="1968500"/>
          </a:xfrm>
          <a:prstGeom prst="rect">
            <a:avLst/>
          </a:prstGeom>
          <a:noFill/>
          <a:ln w="9525">
            <a:noFill/>
            <a:miter lim="800000"/>
            <a:headEnd/>
            <a:tailEnd/>
          </a:ln>
        </p:spPr>
      </p:pic>
      <p:pic>
        <p:nvPicPr>
          <p:cNvPr id="11272" name="Picture 7" descr="C:\Users\Евгения\Desktop\351_big.jpg"/>
          <p:cNvPicPr>
            <a:picLocks noChangeAspect="1" noChangeArrowheads="1"/>
          </p:cNvPicPr>
          <p:nvPr/>
        </p:nvPicPr>
        <p:blipFill>
          <a:blip r:embed="rId5" cstate="print"/>
          <a:srcRect t="28253" r="18324" b="15240"/>
          <a:stretch>
            <a:fillRect/>
          </a:stretch>
        </p:blipFill>
        <p:spPr bwMode="auto">
          <a:xfrm>
            <a:off x="4787900" y="2852738"/>
            <a:ext cx="2016125" cy="1584325"/>
          </a:xfrm>
          <a:prstGeom prst="rect">
            <a:avLst/>
          </a:prstGeom>
          <a:noFill/>
          <a:ln w="9525">
            <a:noFill/>
            <a:miter lim="800000"/>
            <a:headEnd/>
            <a:tailEnd/>
          </a:ln>
        </p:spPr>
      </p:pic>
      <p:sp>
        <p:nvSpPr>
          <p:cNvPr id="9" name="Прямоугольник 8"/>
          <p:cNvSpPr/>
          <p:nvPr/>
        </p:nvSpPr>
        <p:spPr>
          <a:xfrm>
            <a:off x="899592" y="2708920"/>
            <a:ext cx="3995936" cy="2062103"/>
          </a:xfrm>
          <a:prstGeom prst="rect">
            <a:avLst/>
          </a:prstGeom>
        </p:spPr>
        <p:txBody>
          <a:bodyPr wrap="square">
            <a:spAutoFit/>
          </a:bodyPr>
          <a:lstStyle/>
          <a:p>
            <a:r>
              <a:rPr lang="ru-RU" sz="3200" dirty="0" smtClean="0"/>
              <a:t>Потрудились – отдохнём.</a:t>
            </a:r>
            <a:br>
              <a:rPr lang="ru-RU" sz="3200" dirty="0" smtClean="0"/>
            </a:br>
            <a:r>
              <a:rPr lang="ru-RU" sz="3200" dirty="0" smtClean="0"/>
              <a:t>Аппликатор мы возьмём.</a:t>
            </a:r>
            <a:endParaRPr lang="ru-RU" sz="32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1433305" y="980728"/>
            <a:ext cx="6307047" cy="485398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i="1" dirty="0" smtClean="0"/>
              <a:t>Личные местоимения</a:t>
            </a:r>
            <a:endParaRPr lang="ru-RU" i="1" dirty="0"/>
          </a:p>
        </p:txBody>
      </p:sp>
      <p:graphicFrame>
        <p:nvGraphicFramePr>
          <p:cNvPr id="5" name="Содержимое 4"/>
          <p:cNvGraphicFramePr>
            <a:graphicFrameLocks noGrp="1"/>
          </p:cNvGraphicFramePr>
          <p:nvPr>
            <p:ph idx="1"/>
          </p:nvPr>
        </p:nvGraphicFramePr>
        <p:xfrm>
          <a:off x="1187624" y="2204864"/>
          <a:ext cx="7725544" cy="2532504"/>
        </p:xfrm>
        <a:graphic>
          <a:graphicData uri="http://schemas.openxmlformats.org/drawingml/2006/table">
            <a:tbl>
              <a:tblPr firstRow="1" bandRow="1">
                <a:tableStyleId>{5C22544A-7EE6-4342-B048-85BDC9FD1C3A}</a:tableStyleId>
              </a:tblPr>
              <a:tblGrid>
                <a:gridCol w="1419549"/>
                <a:gridCol w="3177086"/>
                <a:gridCol w="3128909"/>
              </a:tblGrid>
              <a:tr h="529208">
                <a:tc>
                  <a:txBody>
                    <a:bodyPr/>
                    <a:lstStyle/>
                    <a:p>
                      <a:pPr algn="ctr"/>
                      <a:r>
                        <a:rPr lang="ru-RU" sz="2000" dirty="0" smtClean="0"/>
                        <a:t>Лицо</a:t>
                      </a:r>
                      <a:endParaRPr lang="ru-RU" sz="2000" dirty="0"/>
                    </a:p>
                  </a:txBody>
                  <a:tcPr/>
                </a:tc>
                <a:tc>
                  <a:txBody>
                    <a:bodyPr/>
                    <a:lstStyle/>
                    <a:p>
                      <a:pPr algn="ctr"/>
                      <a:r>
                        <a:rPr lang="ru-RU" sz="2000" dirty="0" smtClean="0"/>
                        <a:t>Единственное число</a:t>
                      </a:r>
                      <a:endParaRPr lang="ru-RU" sz="2000" dirty="0"/>
                    </a:p>
                  </a:txBody>
                  <a:tcPr/>
                </a:tc>
                <a:tc>
                  <a:txBody>
                    <a:bodyPr/>
                    <a:lstStyle/>
                    <a:p>
                      <a:pPr algn="ctr"/>
                      <a:r>
                        <a:rPr lang="ru-RU" sz="2000" dirty="0" smtClean="0"/>
                        <a:t>Множественное число</a:t>
                      </a:r>
                      <a:endParaRPr lang="ru-RU" sz="2000" dirty="0"/>
                    </a:p>
                  </a:txBody>
                  <a:tcPr/>
                </a:tc>
              </a:tr>
              <a:tr h="529208">
                <a:tc>
                  <a:txBody>
                    <a:bodyPr/>
                    <a:lstStyle/>
                    <a:p>
                      <a:pPr algn="ctr"/>
                      <a:r>
                        <a:rPr lang="ru-RU" dirty="0" smtClean="0"/>
                        <a:t>1-е</a:t>
                      </a:r>
                      <a:endParaRPr lang="ru-RU" dirty="0"/>
                    </a:p>
                  </a:txBody>
                  <a:tcPr/>
                </a:tc>
                <a:tc>
                  <a:txBody>
                    <a:bodyPr/>
                    <a:lstStyle/>
                    <a:p>
                      <a:pPr algn="ctr"/>
                      <a:r>
                        <a:rPr lang="ru-RU" sz="2800" b="1" dirty="0" smtClean="0"/>
                        <a:t>я</a:t>
                      </a:r>
                      <a:endParaRPr lang="ru-RU" sz="2800" b="1" dirty="0"/>
                    </a:p>
                  </a:txBody>
                  <a:tcPr/>
                </a:tc>
                <a:tc>
                  <a:txBody>
                    <a:bodyPr/>
                    <a:lstStyle/>
                    <a:p>
                      <a:pPr algn="ctr"/>
                      <a:r>
                        <a:rPr lang="ru-RU" sz="2800" b="1" dirty="0" smtClean="0"/>
                        <a:t>мы</a:t>
                      </a:r>
                      <a:endParaRPr lang="ru-RU" sz="2800" b="1" dirty="0"/>
                    </a:p>
                  </a:txBody>
                  <a:tcPr/>
                </a:tc>
              </a:tr>
              <a:tr h="529208">
                <a:tc>
                  <a:txBody>
                    <a:bodyPr/>
                    <a:lstStyle/>
                    <a:p>
                      <a:pPr algn="ctr"/>
                      <a:r>
                        <a:rPr lang="ru-RU" dirty="0" smtClean="0"/>
                        <a:t>2-е</a:t>
                      </a:r>
                      <a:endParaRPr lang="ru-RU" dirty="0"/>
                    </a:p>
                  </a:txBody>
                  <a:tcPr/>
                </a:tc>
                <a:tc>
                  <a:txBody>
                    <a:bodyPr/>
                    <a:lstStyle/>
                    <a:p>
                      <a:pPr algn="ctr"/>
                      <a:r>
                        <a:rPr lang="ru-RU" sz="2800" b="1" dirty="0" smtClean="0"/>
                        <a:t>ты</a:t>
                      </a:r>
                      <a:endParaRPr lang="ru-RU" sz="2800" b="1" dirty="0"/>
                    </a:p>
                  </a:txBody>
                  <a:tcPr/>
                </a:tc>
                <a:tc>
                  <a:txBody>
                    <a:bodyPr/>
                    <a:lstStyle/>
                    <a:p>
                      <a:pPr algn="ctr"/>
                      <a:r>
                        <a:rPr lang="ru-RU" sz="2800" b="1" dirty="0" smtClean="0"/>
                        <a:t>вы</a:t>
                      </a:r>
                      <a:endParaRPr lang="ru-RU" sz="2800" b="1" dirty="0"/>
                    </a:p>
                  </a:txBody>
                  <a:tcPr/>
                </a:tc>
              </a:tr>
              <a:tr h="529208">
                <a:tc>
                  <a:txBody>
                    <a:bodyPr/>
                    <a:lstStyle/>
                    <a:p>
                      <a:pPr algn="ctr"/>
                      <a:r>
                        <a:rPr lang="ru-RU" dirty="0" smtClean="0"/>
                        <a:t>3-е</a:t>
                      </a:r>
                      <a:endParaRPr lang="ru-RU" dirty="0"/>
                    </a:p>
                  </a:txBody>
                  <a:tcPr/>
                </a:tc>
                <a:tc>
                  <a:txBody>
                    <a:bodyPr/>
                    <a:lstStyle/>
                    <a:p>
                      <a:pPr algn="ctr"/>
                      <a:r>
                        <a:rPr lang="ru-RU" sz="2800" b="1" dirty="0" smtClean="0"/>
                        <a:t>   он</a:t>
                      </a:r>
                      <a:r>
                        <a:rPr lang="ru-RU" sz="2800" b="1" baseline="0" dirty="0" smtClean="0"/>
                        <a:t>      </a:t>
                      </a:r>
                      <a:r>
                        <a:rPr lang="ru-RU" sz="2800" b="1" dirty="0" smtClean="0"/>
                        <a:t>она</a:t>
                      </a:r>
                      <a:r>
                        <a:rPr lang="ru-RU" sz="2800" b="1" baseline="0" dirty="0" smtClean="0"/>
                        <a:t>      </a:t>
                      </a:r>
                      <a:r>
                        <a:rPr lang="ru-RU" sz="2800" b="1" dirty="0" smtClean="0"/>
                        <a:t>оно</a:t>
                      </a:r>
                    </a:p>
                    <a:p>
                      <a:pPr algn="ctr"/>
                      <a:r>
                        <a:rPr lang="ru-RU" sz="2800" b="1" dirty="0" smtClean="0"/>
                        <a:t>(м.р.)  (ж.р.)  (ср.р.)</a:t>
                      </a:r>
                      <a:endParaRPr lang="ru-RU" sz="2800" b="1" dirty="0"/>
                    </a:p>
                  </a:txBody>
                  <a:tcPr/>
                </a:tc>
                <a:tc>
                  <a:txBody>
                    <a:bodyPr/>
                    <a:lstStyle/>
                    <a:p>
                      <a:pPr algn="ctr"/>
                      <a:r>
                        <a:rPr lang="ru-RU" sz="2800" b="1" dirty="0" smtClean="0"/>
                        <a:t>они</a:t>
                      </a:r>
                      <a:endParaRPr lang="ru-RU" sz="2800" b="1" dirty="0"/>
                    </a:p>
                  </a:txBody>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6" name="Ols" descr="butterfly13"/>
          <p:cNvPicPr>
            <a:picLocks noChangeAspect="1" noChangeArrowheads="1"/>
          </p:cNvPicPr>
          <p:nvPr/>
        </p:nvPicPr>
        <p:blipFill>
          <a:blip r:embed="rId3" cstate="print"/>
          <a:srcRect/>
          <a:stretch>
            <a:fillRect/>
          </a:stretch>
        </p:blipFill>
        <p:spPr bwMode="auto">
          <a:xfrm rot="-1460576">
            <a:off x="1057275" y="687388"/>
            <a:ext cx="800100" cy="792162"/>
          </a:xfrm>
          <a:prstGeom prst="rect">
            <a:avLst/>
          </a:prstGeom>
          <a:noFill/>
          <a:ln w="9525">
            <a:noFill/>
            <a:miter lim="800000"/>
            <a:headEnd/>
            <a:tailEnd/>
          </a:ln>
        </p:spPr>
      </p:pic>
      <p:pic>
        <p:nvPicPr>
          <p:cNvPr id="18438" name="Picture 6" descr="Роза открываеися"/>
          <p:cNvPicPr>
            <a:picLocks noChangeAspect="1" noChangeArrowheads="1" noCrop="1"/>
          </p:cNvPicPr>
          <p:nvPr/>
        </p:nvPicPr>
        <p:blipFill>
          <a:blip r:embed="rId4" cstate="print"/>
          <a:srcRect/>
          <a:stretch>
            <a:fillRect/>
          </a:stretch>
        </p:blipFill>
        <p:spPr bwMode="auto">
          <a:xfrm>
            <a:off x="3708400" y="3573463"/>
            <a:ext cx="2160588" cy="2089150"/>
          </a:xfrm>
          <a:prstGeom prst="rect">
            <a:avLst/>
          </a:prstGeom>
          <a:noFill/>
          <a:ln w="9525">
            <a:noFill/>
            <a:miter lim="800000"/>
            <a:headEnd/>
            <a:tailEnd/>
          </a:ln>
        </p:spPr>
      </p:pic>
      <p:pic>
        <p:nvPicPr>
          <p:cNvPr id="4" name="muzyka-dlya-relaksacii-lyublyu.mp3">
            <a:hlinkClick r:id="" action="ppaction://media"/>
          </p:cNvPr>
          <p:cNvPicPr>
            <a:picLocks noRot="1" noChangeAspect="1"/>
          </p:cNvPicPr>
          <p:nvPr>
            <a:audioFile r:link="rId1"/>
          </p:nvPr>
        </p:nvPicPr>
        <p:blipFill>
          <a:blip r:embed="rId5" cstate="print"/>
          <a:stretch>
            <a:fillRect/>
          </a:stretch>
        </p:blipFill>
        <p:spPr>
          <a:xfrm>
            <a:off x="8028384" y="6021288"/>
            <a:ext cx="304800" cy="304800"/>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path" presetSubtype="0" repeatCount="2000" accel="50000" decel="50000" fill="hold" nodeType="withEffect">
                                  <p:stCondLst>
                                    <p:cond delay="0"/>
                                  </p:stCondLst>
                                  <p:childTnLst>
                                    <p:animMotion origin="layout" path="M 0.35 -0.08395 C 0.54931 -0.08395 0.71216 0.09945 0.71216 0.32493 C 0.71216 0.55042 0.54931 0.73427 0.35 0.73427 C 0.15018 0.73427 -0.01215 0.55042 -0.01215 0.32493 C -0.01215 0.09945 0.15018 -0.08395 0.35 -0.08395 Z " pathEditMode="relative" rAng="0" ptsTypes="fffff">
                                      <p:cBhvr>
                                        <p:cTn id="6" dur="5000" spd="-100000" fill="hold"/>
                                        <p:tgtEl>
                                          <p:spTgt spid="18436"/>
                                        </p:tgtEl>
                                        <p:attrNameLst>
                                          <p:attrName>ppt_x</p:attrName>
                                          <p:attrName>ppt_y</p:attrName>
                                        </p:attrNameLst>
                                      </p:cBhvr>
                                      <p:rCtr x="0" y="409"/>
                                    </p:animMotion>
                                  </p:childTnLst>
                                </p:cTn>
                              </p:par>
                            </p:childTnLst>
                          </p:cTn>
                        </p:par>
                        <p:par>
                          <p:cTn id="7" fill="hold">
                            <p:stCondLst>
                              <p:cond delay="10000"/>
                            </p:stCondLst>
                            <p:childTnLst>
                              <p:par>
                                <p:cTn id="8" presetID="0" presetClass="path" presetSubtype="0" accel="50000" decel="50000" fill="hold" nodeType="afterEffect">
                                  <p:stCondLst>
                                    <p:cond delay="0"/>
                                  </p:stCondLst>
                                  <p:childTnLst>
                                    <p:animMotion origin="layout" path="M 2.77778E-7 -3.21924E-6 L 0.09444 0.57702 " pathEditMode="relative" rAng="0" ptsTypes="AA">
                                      <p:cBhvr>
                                        <p:cTn id="9" dur="2000" spd="-100000" fill="hold"/>
                                        <p:tgtEl>
                                          <p:spTgt spid="18436"/>
                                        </p:tgtEl>
                                        <p:attrNameLst>
                                          <p:attrName>ppt_x</p:attrName>
                                          <p:attrName>ppt_y</p:attrName>
                                        </p:attrNameLst>
                                      </p:cBhvr>
                                      <p:rCtr x="47" y="288"/>
                                    </p:animMotion>
                                  </p:childTnLst>
                                </p:cTn>
                              </p:par>
                            </p:childTnLst>
                          </p:cTn>
                        </p:par>
                        <p:par>
                          <p:cTn id="10" fill="hold">
                            <p:stCondLst>
                              <p:cond delay="12000"/>
                            </p:stCondLst>
                            <p:childTnLst>
                              <p:par>
                                <p:cTn id="11" presetID="53" presetClass="entr" presetSubtype="0" fill="hold" nodeType="afterEffect">
                                  <p:stCondLst>
                                    <p:cond delay="0"/>
                                  </p:stCondLst>
                                  <p:childTnLst>
                                    <p:set>
                                      <p:cBhvr>
                                        <p:cTn id="12" dur="1" fill="hold">
                                          <p:stCondLst>
                                            <p:cond delay="0"/>
                                          </p:stCondLst>
                                        </p:cTn>
                                        <p:tgtEl>
                                          <p:spTgt spid="18438"/>
                                        </p:tgtEl>
                                        <p:attrNameLst>
                                          <p:attrName>style.visibility</p:attrName>
                                        </p:attrNameLst>
                                      </p:cBhvr>
                                      <p:to>
                                        <p:strVal val="visible"/>
                                      </p:to>
                                    </p:set>
                                    <p:anim calcmode="lin" valueType="num">
                                      <p:cBhvr>
                                        <p:cTn id="13" dur="5000" fill="hold"/>
                                        <p:tgtEl>
                                          <p:spTgt spid="18438"/>
                                        </p:tgtEl>
                                        <p:attrNameLst>
                                          <p:attrName>ppt_w</p:attrName>
                                        </p:attrNameLst>
                                      </p:cBhvr>
                                      <p:tavLst>
                                        <p:tav tm="0">
                                          <p:val>
                                            <p:fltVal val="0"/>
                                          </p:val>
                                        </p:tav>
                                        <p:tav tm="100000">
                                          <p:val>
                                            <p:strVal val="#ppt_w"/>
                                          </p:val>
                                        </p:tav>
                                      </p:tavLst>
                                    </p:anim>
                                    <p:anim calcmode="lin" valueType="num">
                                      <p:cBhvr>
                                        <p:cTn id="14" dur="5000" fill="hold"/>
                                        <p:tgtEl>
                                          <p:spTgt spid="18438"/>
                                        </p:tgtEl>
                                        <p:attrNameLst>
                                          <p:attrName>ppt_h</p:attrName>
                                        </p:attrNameLst>
                                      </p:cBhvr>
                                      <p:tavLst>
                                        <p:tav tm="0">
                                          <p:val>
                                            <p:fltVal val="0"/>
                                          </p:val>
                                        </p:tav>
                                        <p:tav tm="100000">
                                          <p:val>
                                            <p:strVal val="#ppt_h"/>
                                          </p:val>
                                        </p:tav>
                                      </p:tavLst>
                                    </p:anim>
                                    <p:animEffect transition="in" filter="fade">
                                      <p:cBhvr>
                                        <p:cTn id="15" dur="5000"/>
                                        <p:tgtEl>
                                          <p:spTgt spid="18438"/>
                                        </p:tgtEl>
                                      </p:cBhvr>
                                    </p:animEffect>
                                  </p:childTnLst>
                                </p:cTn>
                              </p:par>
                            </p:childTnLst>
                          </p:cTn>
                        </p:par>
                        <p:par>
                          <p:cTn id="16" fill="hold">
                            <p:stCondLst>
                              <p:cond delay="17000"/>
                            </p:stCondLst>
                            <p:childTnLst>
                              <p:par>
                                <p:cTn id="17" presetID="0" presetClass="path" presetSubtype="0" accel="50000" decel="50000" fill="hold" nodeType="afterEffect">
                                  <p:stCondLst>
                                    <p:cond delay="0"/>
                                  </p:stCondLst>
                                  <p:childTnLst>
                                    <p:animMotion origin="layout" path="M 0.67136 -0.0148 L 0.42726 0.34182 " pathEditMode="relative" rAng="0" ptsTypes="AA">
                                      <p:cBhvr>
                                        <p:cTn id="18" dur="2000" fill="hold"/>
                                        <p:tgtEl>
                                          <p:spTgt spid="18436"/>
                                        </p:tgtEl>
                                        <p:attrNameLst>
                                          <p:attrName>ppt_x</p:attrName>
                                          <p:attrName>ppt_y</p:attrName>
                                        </p:attrNameLst>
                                      </p:cBhvr>
                                      <p:rCtr x="-122" y="178"/>
                                    </p:animMotion>
                                  </p:childTnLst>
                                </p:cTn>
                              </p:par>
                            </p:childTnLst>
                          </p:cTn>
                        </p:par>
                      </p:childTnLst>
                    </p:cTn>
                  </p:par>
                  <p:par>
                    <p:cTn id="19" fill="hold">
                      <p:stCondLst>
                        <p:cond delay="indefinite"/>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4"/>
                    </p:tgtEl>
                  </p:cond>
                </p:stCondLst>
                <p:endSync evt="end" delay="0">
                  <p:rtn val="all"/>
                </p:endSync>
                <p:childTnLst>
                  <p:par>
                    <p:cTn id="24" fill="hold">
                      <p:stCondLst>
                        <p:cond delay="0"/>
                      </p:stCondLst>
                      <p:childTnLst>
                        <p:par>
                          <p:cTn id="25" fill="hold">
                            <p:stCondLst>
                              <p:cond delay="0"/>
                            </p:stCondLst>
                            <p:childTnLst>
                              <p:par>
                                <p:cTn id="26" presetID="1" presetClass="mediacall" presetSubtype="0" fill="hold" nodeType="clickEffect">
                                  <p:stCondLst>
                                    <p:cond delay="0"/>
                                  </p:stCondLst>
                                  <p:childTnLst>
                                    <p:cmd type="call" cmd="playFrom(0.0)">
                                      <p:cBhvr>
                                        <p:cTn id="27" dur="352944" fill="hold"/>
                                        <p:tgtEl>
                                          <p:spTgt spid="4"/>
                                        </p:tgtEl>
                                      </p:cBhvr>
                                    </p:cmd>
                                  </p:childTnLst>
                                </p:cTn>
                              </p:par>
                            </p:childTnLst>
                          </p:cTn>
                        </p:par>
                      </p:childTnLst>
                    </p:cTn>
                  </p:par>
                </p:childTnLst>
              </p:cTn>
              <p:nextCondLst>
                <p:cond evt="onClick" delay="0">
                  <p:tgtEl>
                    <p:spTgt spid="4"/>
                  </p:tgtEl>
                </p:cond>
              </p:nextCondLst>
            </p:seq>
            <p:audio>
              <p:cMediaNode>
                <p:cTn id="28"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4139952" y="4293096"/>
            <a:ext cx="6400800" cy="1509712"/>
          </a:xfrm>
        </p:spPr>
        <p:txBody>
          <a:bodyPr>
            <a:normAutofit/>
          </a:bodyPr>
          <a:lstStyle/>
          <a:p>
            <a:r>
              <a:rPr lang="ru-RU" sz="5400" dirty="0" smtClean="0"/>
              <a:t>Стр.54, упр.114</a:t>
            </a:r>
            <a:endParaRPr lang="ru-RU" sz="5400" dirty="0"/>
          </a:p>
        </p:txBody>
      </p:sp>
      <p:pic>
        <p:nvPicPr>
          <p:cNvPr id="4" name="Picture 2" descr="https://im2-tub-ru.yandex.net/i?id=f10c5798cecc4b758134f8e07121661c-l&amp;n=13"/>
          <p:cNvPicPr>
            <a:picLocks noChangeAspect="1" noChangeArrowheads="1"/>
          </p:cNvPicPr>
          <p:nvPr/>
        </p:nvPicPr>
        <p:blipFill>
          <a:blip r:embed="rId2" cstate="print"/>
          <a:srcRect/>
          <a:stretch>
            <a:fillRect/>
          </a:stretch>
        </p:blipFill>
        <p:spPr bwMode="auto">
          <a:xfrm>
            <a:off x="2476500" y="0"/>
            <a:ext cx="4725144" cy="4725144"/>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лнцестояние">
  <a:themeElements>
    <a:clrScheme name="Солнцестояние">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Солнцестояние">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495</TotalTime>
  <Words>312</Words>
  <Application>Microsoft Office PowerPoint</Application>
  <PresentationFormat>Экран (4:3)</PresentationFormat>
  <Paragraphs>54</Paragraphs>
  <Slides>14</Slides>
  <Notes>0</Notes>
  <HiddenSlides>0</HiddenSlides>
  <MMClips>2</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Солнцестояние</vt:lpstr>
      <vt:lpstr>Слайд 1</vt:lpstr>
      <vt:lpstr>Слайд 2</vt:lpstr>
      <vt:lpstr>Слайд 3</vt:lpstr>
      <vt:lpstr>Здоровье дороже богатства.</vt:lpstr>
      <vt:lpstr>Слайд 5</vt:lpstr>
      <vt:lpstr>Слайд 6</vt:lpstr>
      <vt:lpstr>Личные местоимения</vt:lpstr>
      <vt:lpstr>Слайд 8</vt:lpstr>
      <vt:lpstr>Слайд 9</vt:lpstr>
      <vt:lpstr>Слайд 10</vt:lpstr>
      <vt:lpstr>Слайд 11</vt:lpstr>
      <vt:lpstr>Личные местоимения</vt:lpstr>
      <vt:lpstr> Сенквейн 1. Тема 2. 2 прилагательных 3. 3 глагола 4. Фраза 5. Синоним</vt:lpstr>
      <vt:lpstr>Слайд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Евгения</dc:creator>
  <cp:lastModifiedBy>Евгения</cp:lastModifiedBy>
  <cp:revision>37</cp:revision>
  <dcterms:created xsi:type="dcterms:W3CDTF">2017-02-23T08:12:34Z</dcterms:created>
  <dcterms:modified xsi:type="dcterms:W3CDTF">2017-06-12T13:02:52Z</dcterms:modified>
</cp:coreProperties>
</file>