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  <p:sldId id="264" r:id="rId10"/>
    <p:sldId id="265" r:id="rId11"/>
    <p:sldId id="266" r:id="rId12"/>
    <p:sldId id="271" r:id="rId13"/>
    <p:sldId id="267" r:id="rId14"/>
    <p:sldId id="272" r:id="rId15"/>
    <p:sldId id="268" r:id="rId16"/>
    <p:sldId id="269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920880" cy="35283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ПМ 02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Лечебная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деятельность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специальность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31.02.01 Лечебное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дело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МДК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02.01. Лечение пациентов терапевтического профиля </a:t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Лекция № 26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тема: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«Организация помощи инфекционным больным»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861048"/>
            <a:ext cx="6400800" cy="247268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en-US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Рудакова.Е.Л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Этиотропная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терапия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478539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Антибиотики и химиопрепараты</a:t>
            </a:r>
          </a:p>
          <a:p>
            <a:r>
              <a:rPr lang="ru-RU" dirty="0" smtClean="0"/>
              <a:t>Противовирусные препараты</a:t>
            </a:r>
          </a:p>
          <a:p>
            <a:r>
              <a:rPr lang="ru-RU" dirty="0" err="1" smtClean="0"/>
              <a:t>Противопротозойные</a:t>
            </a:r>
            <a:r>
              <a:rPr lang="ru-RU" dirty="0" smtClean="0"/>
              <a:t> препараты</a:t>
            </a:r>
          </a:p>
          <a:p>
            <a:r>
              <a:rPr lang="ru-RU" dirty="0" smtClean="0"/>
              <a:t>Противоглистные препараты</a:t>
            </a:r>
          </a:p>
          <a:p>
            <a:r>
              <a:rPr lang="ru-RU" dirty="0" smtClean="0"/>
              <a:t>Противовирусные препараты</a:t>
            </a:r>
          </a:p>
          <a:p>
            <a:r>
              <a:rPr lang="ru-RU" dirty="0" smtClean="0"/>
              <a:t>Фаги </a:t>
            </a:r>
          </a:p>
          <a:p>
            <a:r>
              <a:rPr lang="ru-RU" dirty="0" smtClean="0"/>
              <a:t>Сыворотки, </a:t>
            </a:r>
          </a:p>
          <a:p>
            <a:r>
              <a:rPr lang="ru-RU" dirty="0" smtClean="0"/>
              <a:t>Иммуноглобулины</a:t>
            </a:r>
            <a:endParaRPr lang="ru-RU" dirty="0"/>
          </a:p>
          <a:p>
            <a:endParaRPr lang="ru-RU" dirty="0"/>
          </a:p>
        </p:txBody>
      </p:sp>
      <p:pic>
        <p:nvPicPr>
          <p:cNvPr id="9" name="Содержимое 3" descr="100320161345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6256" y="1556792"/>
            <a:ext cx="1944216" cy="1944216"/>
          </a:xfrm>
          <a:prstGeom prst="rect">
            <a:avLst/>
          </a:prstGeom>
        </p:spPr>
      </p:pic>
      <p:pic>
        <p:nvPicPr>
          <p:cNvPr id="11" name="Содержимое 6" descr="syvorotka_protivodifterijnaya_loshadinaya_ochishhennaya_koncentrirovannaya_zhidkaya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005064"/>
            <a:ext cx="27702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Патогенетическая терапия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190080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err="1" smtClean="0"/>
              <a:t>Дезинтоксикационная</a:t>
            </a:r>
            <a:r>
              <a:rPr lang="ru-RU" dirty="0" smtClean="0"/>
              <a:t> терапия </a:t>
            </a:r>
          </a:p>
          <a:p>
            <a:r>
              <a:rPr lang="ru-RU" dirty="0" err="1" smtClean="0"/>
              <a:t>Регидратационная</a:t>
            </a:r>
            <a:r>
              <a:rPr lang="ru-RU" dirty="0" smtClean="0"/>
              <a:t> терапия </a:t>
            </a:r>
          </a:p>
          <a:p>
            <a:r>
              <a:rPr lang="ru-RU" dirty="0" smtClean="0"/>
              <a:t>Противовоспалительная терапия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3501008"/>
            <a:ext cx="6346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Симптоматическая терапия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4581128"/>
            <a:ext cx="820891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Анальгетики –устранить боль</a:t>
            </a:r>
          </a:p>
          <a:p>
            <a:r>
              <a:rPr lang="ru-RU" sz="3200" dirty="0" smtClean="0"/>
              <a:t>Антипиретики- снизить температуру</a:t>
            </a:r>
          </a:p>
          <a:p>
            <a:r>
              <a:rPr lang="ru-RU" sz="3200" dirty="0" err="1" smtClean="0"/>
              <a:t>Спазмолитики</a:t>
            </a:r>
            <a:r>
              <a:rPr lang="ru-RU" sz="3200" dirty="0" smtClean="0"/>
              <a:t>  -  устранить колики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 лечения инфекционных больных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30243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Раннее начало терапии  </a:t>
            </a:r>
          </a:p>
          <a:p>
            <a:r>
              <a:rPr lang="ru-RU" b="1" dirty="0" smtClean="0"/>
              <a:t>Комплексность терапии </a:t>
            </a:r>
          </a:p>
          <a:p>
            <a:r>
              <a:rPr lang="ru-RU" b="1" dirty="0" smtClean="0"/>
              <a:t>Преемственность между различными этапами  лечения</a:t>
            </a:r>
          </a:p>
          <a:p>
            <a:r>
              <a:rPr lang="ru-RU" b="1" dirty="0" smtClean="0"/>
              <a:t>Адекватность терапии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8855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ухода обусловлены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28803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Пациент – зачастую источник заражения  окружающих (инфекционная безопасность)</a:t>
            </a:r>
          </a:p>
          <a:p>
            <a:r>
              <a:rPr lang="ru-RU" dirty="0" smtClean="0"/>
              <a:t>Изоляция: дефицит общения,  прекращение привычных контактов и т.д.: (с родственниками, знакомыми) </a:t>
            </a:r>
          </a:p>
          <a:p>
            <a:endParaRPr lang="ru-RU" dirty="0"/>
          </a:p>
        </p:txBody>
      </p:sp>
      <p:pic>
        <p:nvPicPr>
          <p:cNvPr id="5" name="Рисунок 4" descr="IMG_16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365104"/>
            <a:ext cx="28083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Эффективность лечения</a:t>
            </a: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800" b="1" dirty="0" smtClean="0"/>
              <a:t>Определяется  клиническим  выздоровлением</a:t>
            </a:r>
          </a:p>
          <a:p>
            <a:r>
              <a:rPr lang="ru-RU" sz="2800" b="1" dirty="0" smtClean="0"/>
              <a:t>Отсутствием возбудителя, подтвержденных  лабораторными  исследованиями</a:t>
            </a:r>
          </a:p>
          <a:p>
            <a:pPr marL="0" indent="0">
              <a:buNone/>
            </a:pPr>
            <a:r>
              <a:rPr lang="ru-RU" sz="2800" b="1" i="1" dirty="0" smtClean="0"/>
              <a:t>В случае сохранения возбудителя</a:t>
            </a:r>
            <a:r>
              <a:rPr lang="ru-RU" sz="2800" b="1" i="1" dirty="0"/>
              <a:t> </a:t>
            </a:r>
            <a:r>
              <a:rPr lang="ru-RU" sz="2800" b="1" i="1" dirty="0" smtClean="0"/>
              <a:t>в организме пациента (формирование носительства) предусмотрена диспансерное наблюдение – активное динамическое наблюдение за состоянием здоровья и продолжения лечения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4158520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Защитная одежда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Price_s_kartinkami_opt_20052006_web_26971_image13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88840"/>
            <a:ext cx="2880320" cy="3320380"/>
          </a:xfrm>
          <a:prstGeom prst="rect">
            <a:avLst/>
          </a:prstGeom>
          <a:noFill/>
        </p:spPr>
      </p:pic>
      <p:pic>
        <p:nvPicPr>
          <p:cNvPr id="1027" name="Picture 3" descr="C:\Users\12345\Pictures\iCQ43ZAV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374441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работы инфекционного стационара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92896"/>
            <a:ext cx="7776864" cy="21168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Соблюдение поточности</a:t>
            </a:r>
          </a:p>
          <a:p>
            <a:r>
              <a:rPr lang="ru-RU" dirty="0" smtClean="0"/>
              <a:t>Изолирующий уход</a:t>
            </a:r>
          </a:p>
          <a:p>
            <a:r>
              <a:rPr lang="ru-RU" dirty="0" smtClean="0"/>
              <a:t>Инфекционная безопасность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674642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Спасибо за внимание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0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оказания помощи  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8965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b="1" dirty="0" smtClean="0"/>
          </a:p>
          <a:p>
            <a:r>
              <a:rPr lang="ru-RU" sz="3200" b="1" dirty="0" err="1" smtClean="0"/>
              <a:t>Догоспитальный</a:t>
            </a:r>
            <a:r>
              <a:rPr lang="ru-RU" sz="3200" b="1" dirty="0" smtClean="0"/>
              <a:t> </a:t>
            </a:r>
            <a:r>
              <a:rPr lang="ru-RU" b="1" dirty="0" smtClean="0"/>
              <a:t>- амбулаторно-поликлиническая служба, </a:t>
            </a:r>
            <a:r>
              <a:rPr lang="ru-RU" b="1" dirty="0" err="1" smtClean="0"/>
              <a:t>ФАПы</a:t>
            </a:r>
            <a:r>
              <a:rPr lang="ru-RU" b="1" dirty="0" smtClean="0"/>
              <a:t>, СМП,</a:t>
            </a:r>
          </a:p>
          <a:p>
            <a:r>
              <a:rPr lang="ru-RU" sz="3200" b="1" dirty="0" smtClean="0"/>
              <a:t>Госпитальный</a:t>
            </a:r>
            <a:r>
              <a:rPr lang="ru-RU" b="1" dirty="0" smtClean="0"/>
              <a:t> – инфекционные отделения и больницы, реанимационные отделения </a:t>
            </a:r>
          </a:p>
          <a:p>
            <a:r>
              <a:rPr lang="ru-RU" sz="3200" b="1" dirty="0" smtClean="0"/>
              <a:t>Диспансерный </a:t>
            </a:r>
            <a:r>
              <a:rPr lang="ru-RU" b="1" dirty="0" smtClean="0"/>
              <a:t>– диспансерные кабинеты, </a:t>
            </a:r>
            <a:r>
              <a:rPr lang="ru-RU" b="1" dirty="0" err="1" smtClean="0"/>
              <a:t>КИЗы</a:t>
            </a:r>
            <a:r>
              <a:rPr lang="ru-RU" b="1" dirty="0" smtClean="0"/>
              <a:t>, </a:t>
            </a:r>
            <a:r>
              <a:rPr lang="ru-RU" b="1" dirty="0" err="1" smtClean="0"/>
              <a:t>ФАПы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0608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Показания к  госпитализации инфекционных больных</a:t>
            </a: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Клинические</a:t>
            </a:r>
            <a:r>
              <a:rPr lang="ru-RU" sz="2400" b="1" dirty="0" smtClean="0"/>
              <a:t>- пациенты с тяжелыми и осложненными формами, сопутствующей патологией. Дети раннего возраста, пожилые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Эпидемиологические</a:t>
            </a:r>
            <a:r>
              <a:rPr lang="ru-RU" sz="2400" b="1" dirty="0" smtClean="0"/>
              <a:t> – с определенными заболеваниями (ООИ,  дифтерия, </a:t>
            </a:r>
            <a:r>
              <a:rPr lang="ru-RU" sz="2400" b="1" dirty="0" err="1" smtClean="0"/>
              <a:t>тифо-паратифозные</a:t>
            </a:r>
            <a:r>
              <a:rPr lang="ru-RU" sz="2400" b="1" dirty="0" smtClean="0"/>
              <a:t> заболевания, сыпной тиф,  сибирская язва, ботулизм, бешенство и др.);</a:t>
            </a:r>
            <a:r>
              <a:rPr lang="ru-RU" sz="2400" b="1" dirty="0"/>
              <a:t> </a:t>
            </a:r>
            <a:r>
              <a:rPr lang="ru-RU" sz="2400" b="1" dirty="0" smtClean="0"/>
              <a:t>декретированные (пищевики и к ним приравненные), отсутствие условий для изоляции, скученность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Социально-бытовые</a:t>
            </a:r>
            <a:r>
              <a:rPr lang="ru-RU" sz="2400" b="1" dirty="0" smtClean="0"/>
              <a:t> -  отсутствие обеспечения ухода и проводимого лечения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4702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640960" cy="57606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   </a:t>
            </a:r>
            <a:r>
              <a:rPr lang="ru-RU" sz="2800" b="1" dirty="0" smtClean="0"/>
              <a:t>В стационаре оказывают помощь – </a:t>
            </a:r>
          </a:p>
          <a:p>
            <a:r>
              <a:rPr lang="ru-RU" sz="2800" b="1" dirty="0" smtClean="0"/>
              <a:t>при тяжелом </a:t>
            </a:r>
            <a:r>
              <a:rPr lang="ru-RU" sz="2800" b="1" dirty="0"/>
              <a:t>и </a:t>
            </a:r>
            <a:r>
              <a:rPr lang="ru-RU" sz="2800" b="1" dirty="0" smtClean="0"/>
              <a:t>среднетяжелом течении, </a:t>
            </a:r>
          </a:p>
          <a:p>
            <a:r>
              <a:rPr lang="ru-RU" sz="2800" b="1" dirty="0" smtClean="0"/>
              <a:t>отсутствии </a:t>
            </a:r>
            <a:r>
              <a:rPr lang="ru-RU" sz="2800" b="1" dirty="0"/>
              <a:t>возможности установить диагноз в амбулаторных условиях, </a:t>
            </a:r>
            <a:endParaRPr lang="ru-RU" sz="2800" b="1" dirty="0" smtClean="0"/>
          </a:p>
          <a:p>
            <a:r>
              <a:rPr lang="ru-RU" sz="2800" b="1" dirty="0" smtClean="0"/>
              <a:t>при </a:t>
            </a:r>
            <a:r>
              <a:rPr lang="ru-RU" sz="2800" b="1" dirty="0"/>
              <a:t>необходимости </a:t>
            </a:r>
            <a:r>
              <a:rPr lang="ru-RU" sz="2800" b="1" dirty="0" smtClean="0"/>
              <a:t>дополнительных методов </a:t>
            </a:r>
            <a:r>
              <a:rPr lang="ru-RU" sz="2800" b="1" dirty="0"/>
              <a:t>исследования для </a:t>
            </a:r>
            <a:r>
              <a:rPr lang="ru-RU" sz="2800" b="1" dirty="0" smtClean="0"/>
              <a:t>проведения дифференциальной </a:t>
            </a:r>
            <a:r>
              <a:rPr lang="ru-RU" sz="2800" b="1" dirty="0"/>
              <a:t>диагностики, 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отсутствия эффекта </a:t>
            </a:r>
            <a:r>
              <a:rPr lang="ru-RU" sz="2800" b="1" dirty="0"/>
              <a:t>от </a:t>
            </a:r>
            <a:r>
              <a:rPr lang="ru-RU" sz="2800" b="1" dirty="0" smtClean="0"/>
              <a:t>проводимой </a:t>
            </a:r>
          </a:p>
          <a:p>
            <a:pPr>
              <a:buNone/>
            </a:pPr>
            <a:r>
              <a:rPr lang="ru-RU" sz="2800" b="1" dirty="0" smtClean="0"/>
              <a:t>терапии в амбулаторных </a:t>
            </a:r>
          </a:p>
          <a:p>
            <a:pPr>
              <a:buNone/>
            </a:pPr>
            <a:r>
              <a:rPr lang="ru-RU" sz="2800" b="1" dirty="0" smtClean="0"/>
              <a:t>условиях </a:t>
            </a:r>
          </a:p>
        </p:txBody>
      </p:sp>
      <p:pic>
        <p:nvPicPr>
          <p:cNvPr id="5" name="Содержимое 11" descr="mira-12.jpg"/>
          <p:cNvPicPr>
            <a:picLocks noChangeAspect="1"/>
          </p:cNvPicPr>
          <p:nvPr/>
        </p:nvPicPr>
        <p:blipFill>
          <a:blip r:embed="rId2" cstate="print"/>
          <a:srcRect l="2236" t="14951" r="4359" b="19818"/>
          <a:stretch>
            <a:fillRect/>
          </a:stretch>
        </p:blipFill>
        <p:spPr>
          <a:xfrm>
            <a:off x="4860032" y="4581128"/>
            <a:ext cx="4104456" cy="191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72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424936" cy="62646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 smtClean="0"/>
              <a:t>Больным с </a:t>
            </a:r>
            <a:r>
              <a:rPr lang="ru-RU" sz="2800" b="1" dirty="0" err="1"/>
              <a:t>жизнеугрожающими</a:t>
            </a:r>
            <a:r>
              <a:rPr lang="ru-RU" sz="2800" b="1" dirty="0"/>
              <a:t> </a:t>
            </a:r>
            <a:r>
              <a:rPr lang="ru-RU" sz="2800" b="1" dirty="0" smtClean="0"/>
              <a:t>состояниями</a:t>
            </a:r>
            <a:r>
              <a:rPr lang="ru-RU" sz="2800" b="1" dirty="0"/>
              <a:t>:</a:t>
            </a:r>
            <a:r>
              <a:rPr lang="ru-RU" sz="2800" b="1" dirty="0" smtClean="0"/>
              <a:t> с ИТШ, </a:t>
            </a:r>
            <a:r>
              <a:rPr lang="ru-RU" sz="2800" b="1" dirty="0" err="1"/>
              <a:t>гиповолемическим</a:t>
            </a:r>
            <a:r>
              <a:rPr lang="ru-RU" sz="2800" b="1" dirty="0"/>
              <a:t> шоком, отеком-набуханием </a:t>
            </a:r>
            <a:r>
              <a:rPr lang="ru-RU" sz="2800" b="1" dirty="0" smtClean="0"/>
              <a:t>ГМ, </a:t>
            </a:r>
            <a:r>
              <a:rPr lang="ru-RU" sz="2800" b="1" dirty="0"/>
              <a:t>острыми </a:t>
            </a:r>
            <a:r>
              <a:rPr lang="ru-RU" sz="2800" b="1" dirty="0" smtClean="0"/>
              <a:t>почечной, </a:t>
            </a:r>
            <a:r>
              <a:rPr lang="ru-RU" sz="2800" b="1" dirty="0"/>
              <a:t>печеночной </a:t>
            </a:r>
            <a:r>
              <a:rPr lang="ru-RU" sz="2800" b="1" dirty="0" smtClean="0"/>
              <a:t>сердечно-сосудистой </a:t>
            </a:r>
            <a:r>
              <a:rPr lang="ru-RU" sz="2800" b="1" dirty="0"/>
              <a:t>и дыхательной недостаточностью оказывается:</a:t>
            </a:r>
          </a:p>
          <a:p>
            <a:r>
              <a:rPr lang="ru-RU" sz="2800" b="1" dirty="0"/>
              <a:t>вне медицинской организации - бригадами </a:t>
            </a:r>
            <a:r>
              <a:rPr lang="ru-RU" sz="2800" b="1" dirty="0" smtClean="0"/>
              <a:t>скорой </a:t>
            </a:r>
            <a:r>
              <a:rPr lang="ru-RU" sz="2800" b="1" dirty="0"/>
              <a:t>медицинской помощи</a:t>
            </a:r>
            <a:r>
              <a:rPr lang="ru-RU" sz="2800" b="1" dirty="0" smtClean="0"/>
              <a:t>;</a:t>
            </a:r>
          </a:p>
          <a:p>
            <a:r>
              <a:rPr lang="ru-RU" sz="2800" b="1" dirty="0" smtClean="0"/>
              <a:t>в </a:t>
            </a:r>
            <a:r>
              <a:rPr lang="ru-RU" sz="2800" b="1" dirty="0"/>
              <a:t>стационарных условиях </a:t>
            </a:r>
            <a:r>
              <a:rPr lang="ru-RU" sz="2800" b="1" dirty="0" smtClean="0"/>
              <a:t>– </a:t>
            </a:r>
          </a:p>
          <a:p>
            <a:pPr>
              <a:buNone/>
            </a:pPr>
            <a:r>
              <a:rPr lang="ru-RU" sz="2800" b="1" dirty="0" smtClean="0"/>
              <a:t>реанимационных отделениях, в </a:t>
            </a:r>
            <a:r>
              <a:rPr lang="ru-RU" sz="2800" b="1" dirty="0"/>
              <a:t>палатах 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(блоках) интенсивной терапии инфекционной</a:t>
            </a:r>
          </a:p>
          <a:p>
            <a:pPr>
              <a:buNone/>
            </a:pPr>
            <a:r>
              <a:rPr lang="ru-RU" sz="2800" b="1" dirty="0" smtClean="0"/>
              <a:t> или многопрофильной больницы </a:t>
            </a:r>
          </a:p>
          <a:p>
            <a:pPr>
              <a:buNone/>
            </a:pPr>
            <a:r>
              <a:rPr lang="ru-RU" sz="2800" b="1" dirty="0" smtClean="0"/>
              <a:t>с </a:t>
            </a:r>
            <a:r>
              <a:rPr lang="ru-RU" sz="2800" b="1" dirty="0"/>
              <a:t>соблюдением установленных 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санитарно-противоэпидемических норм</a:t>
            </a:r>
            <a:endParaRPr lang="ru-RU" sz="2800" b="1" dirty="0"/>
          </a:p>
          <a:p>
            <a:endParaRPr lang="ru-RU" dirty="0"/>
          </a:p>
        </p:txBody>
      </p:sp>
      <p:pic>
        <p:nvPicPr>
          <p:cNvPr id="5" name="Содержимое 14" descr="731656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5085184"/>
            <a:ext cx="2137420" cy="160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68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6754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Регистрация случаев инфекционных заболеваний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6840760" cy="46085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/>
              <a:t>Информация о выявленном </a:t>
            </a:r>
            <a:r>
              <a:rPr lang="ru-RU" sz="2800" b="1" dirty="0" smtClean="0"/>
              <a:t>случае заболевания, </a:t>
            </a:r>
            <a:r>
              <a:rPr lang="ru-RU" sz="2800" b="1" dirty="0" smtClean="0">
                <a:solidFill>
                  <a:srgbClr val="FF0000"/>
                </a:solidFill>
              </a:rPr>
              <a:t>подозрительном </a:t>
            </a:r>
            <a:r>
              <a:rPr lang="ru-RU" sz="2800" b="1" dirty="0" smtClean="0"/>
              <a:t>на инфекционное, </a:t>
            </a:r>
            <a:r>
              <a:rPr lang="ru-RU" sz="2800" b="1" dirty="0"/>
              <a:t>направляется </a:t>
            </a:r>
            <a:r>
              <a:rPr lang="ru-RU" sz="2800" b="1" dirty="0" smtClean="0"/>
              <a:t>в </a:t>
            </a:r>
            <a:r>
              <a:rPr lang="ru-RU" sz="2800" b="1" dirty="0"/>
              <a:t>территориальный орган, </a:t>
            </a:r>
            <a:r>
              <a:rPr lang="ru-RU" sz="2800" b="1" dirty="0" smtClean="0"/>
              <a:t>который осуществляет </a:t>
            </a:r>
            <a:r>
              <a:rPr lang="ru-RU" sz="2800" b="1" dirty="0"/>
              <a:t>санитарно-эпидемиологический надзор 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по </a:t>
            </a:r>
            <a:r>
              <a:rPr lang="ru-RU" sz="2800" b="1" dirty="0"/>
              <a:t>месту регистрации заболевания, 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 в </a:t>
            </a:r>
            <a:r>
              <a:rPr lang="ru-RU" sz="2800" b="1" dirty="0">
                <a:solidFill>
                  <a:srgbClr val="FF0000"/>
                </a:solidFill>
              </a:rPr>
              <a:t>течение 2-х часов </a:t>
            </a:r>
            <a:r>
              <a:rPr lang="ru-RU" sz="2800" b="1" dirty="0" smtClean="0"/>
              <a:t>(</a:t>
            </a:r>
            <a:r>
              <a:rPr lang="ru-RU" sz="2800" b="1" dirty="0"/>
              <a:t>по телефону), а затем в течение 12 часов (письменно) по форме экстренного </a:t>
            </a:r>
            <a:r>
              <a:rPr lang="ru-RU" sz="2800" b="1" dirty="0" smtClean="0"/>
              <a:t>извещения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61088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5832648" cy="151216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транспортировки и госпитализации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032" y="2060848"/>
            <a:ext cx="8533456" cy="44644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457200" indent="-457200">
              <a:buAutoNum type="arabicPeriod"/>
            </a:pPr>
            <a:r>
              <a:rPr lang="ru-RU" sz="2800" b="1" dirty="0" smtClean="0"/>
              <a:t>Текущая и заключительная дезинфекция в санитарном транспорте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Использование защитной одежды  работниками СП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Одновременная транспортировка пациентов с одной нозологической формой (из одного очага)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Щадящий метод перемещения и транспортировки пациента  в зависимости от тяжести болезни  и диагноза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Начало терапии на этапе госпитализации </a:t>
            </a:r>
          </a:p>
          <a:p>
            <a:pPr marL="457200" indent="-457200">
              <a:buAutoNum type="arabicPeriod"/>
            </a:pPr>
            <a:r>
              <a:rPr lang="ru-RU" sz="2800" b="1" dirty="0" smtClean="0"/>
              <a:t>Соблюдение инфекционной безопасности на всех этапах</a:t>
            </a:r>
          </a:p>
          <a:p>
            <a:pPr marL="457200" indent="-457200">
              <a:buNone/>
            </a:pPr>
            <a:endParaRPr lang="ru-RU" sz="2800" b="1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  <p:pic>
        <p:nvPicPr>
          <p:cNvPr id="6" name="Picture 2" descr="C:\Users\Балабанова Мария\Desktop\конференция инфекция\DSC00672.JPG"/>
          <p:cNvPicPr>
            <a:picLocks noChangeAspect="1" noChangeArrowheads="1"/>
          </p:cNvPicPr>
          <p:nvPr/>
        </p:nvPicPr>
        <p:blipFill>
          <a:blip r:embed="rId2" cstate="print"/>
          <a:srcRect t="10178" b="5499"/>
          <a:stretch>
            <a:fillRect/>
          </a:stretch>
        </p:blipFill>
        <p:spPr bwMode="auto">
          <a:xfrm>
            <a:off x="6156176" y="188640"/>
            <a:ext cx="2736304" cy="17304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6554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и методы лечения инфекционных больных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395536" y="908720"/>
            <a:ext cx="8291264" cy="56166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Воздействие на возбудителя,  с целью его обезвреживания и удаления (</a:t>
            </a:r>
            <a:r>
              <a:rPr lang="ru-RU" i="1" dirty="0" err="1" smtClean="0"/>
              <a:t>этиотропная</a:t>
            </a:r>
            <a:r>
              <a:rPr lang="ru-RU" i="1" dirty="0" smtClean="0"/>
              <a:t> терапия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Коррекция нарушений, возникших во время инфекционного процесса (</a:t>
            </a:r>
            <a:r>
              <a:rPr lang="ru-RU" i="1" dirty="0" smtClean="0"/>
              <a:t>патогенетическая терапия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Воздействие   на  организм с целью повышения его устойчивости и формированию иммунного ответа</a:t>
            </a:r>
          </a:p>
          <a:p>
            <a:r>
              <a:rPr lang="ru-RU" dirty="0" smtClean="0"/>
              <a:t>Устранение симптомов (</a:t>
            </a:r>
            <a:r>
              <a:rPr lang="ru-RU" i="1" dirty="0" smtClean="0"/>
              <a:t>симптоматическая терапия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и лечебное питание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39604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Пища должна усваиваться </a:t>
            </a:r>
          </a:p>
          <a:p>
            <a:r>
              <a:rPr lang="ru-RU" dirty="0" smtClean="0"/>
              <a:t>Учитывается  тяжесть течения, состояние ЖКТ и сопутствующая патология</a:t>
            </a:r>
          </a:p>
          <a:p>
            <a:r>
              <a:rPr lang="ru-RU" dirty="0" smtClean="0"/>
              <a:t>Питание дробное, небольшими порциями</a:t>
            </a:r>
          </a:p>
          <a:p>
            <a:r>
              <a:rPr lang="ru-RU" dirty="0" smtClean="0"/>
              <a:t>Обильное питье </a:t>
            </a:r>
          </a:p>
          <a:p>
            <a:r>
              <a:rPr lang="ru-RU" dirty="0" smtClean="0"/>
              <a:t>Основные  лечебные столы 1, </a:t>
            </a:r>
            <a:r>
              <a:rPr lang="ru-RU" b="1" dirty="0" smtClean="0"/>
              <a:t>2,4,5, 9, 13,15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53012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154</TotalTime>
  <Words>522</Words>
  <Application>Microsoft Office PowerPoint</Application>
  <PresentationFormat>Экран (4:3)</PresentationFormat>
  <Paragraphs>84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ПМ 02 Лечебная деятельность  специальность 31.02.01 Лечебное дело МДК 02.01. Лечение пациентов терапевтического профиля  Лекция № 26  тема: «Организация помощи инфекционным больным»</vt:lpstr>
      <vt:lpstr>Этапы оказания помощи  </vt:lpstr>
      <vt:lpstr>Показания к  госпитализации инфекционных больных</vt:lpstr>
      <vt:lpstr>Презентация PowerPoint</vt:lpstr>
      <vt:lpstr>Презентация PowerPoint</vt:lpstr>
      <vt:lpstr>Регистрация случаев инфекционных заболеваний</vt:lpstr>
      <vt:lpstr>Особенности транспортировки и госпитализации</vt:lpstr>
      <vt:lpstr>Принципы и методы лечения инфекционных больных</vt:lpstr>
      <vt:lpstr>Режим и лечебное питание</vt:lpstr>
      <vt:lpstr>Этиотропная терапия</vt:lpstr>
      <vt:lpstr>Патогенетическая терапия</vt:lpstr>
      <vt:lpstr>Принципы  лечения инфекционных больных</vt:lpstr>
      <vt:lpstr>Особенности ухода обусловлены:</vt:lpstr>
      <vt:lpstr>Эффективность лечения</vt:lpstr>
      <vt:lpstr>Защитная одежда</vt:lpstr>
      <vt:lpstr>Организация работы инфекционного стационара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помощи инфекционным больным</dc:title>
  <dc:creator>Балабанова Мария</dc:creator>
  <cp:lastModifiedBy>Пользователь</cp:lastModifiedBy>
  <cp:revision>18</cp:revision>
  <dcterms:created xsi:type="dcterms:W3CDTF">2016-10-12T18:52:06Z</dcterms:created>
  <dcterms:modified xsi:type="dcterms:W3CDTF">2019-04-07T15:51:23Z</dcterms:modified>
</cp:coreProperties>
</file>