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333989-E32F-49F6-8E03-5556C1CD4032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876D8A6-11CF-411B-B5DA-9F1EBDF6E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skystvo.ru/istoricheskiy-zhanr/serov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034" y="836712"/>
            <a:ext cx="856378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6000" b="1" dirty="0">
                <a:ln w="10541" cmpd="sng">
                  <a:solidFill>
                    <a:srgbClr val="93A29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Пейзаж. </a:t>
            </a:r>
            <a:endParaRPr lang="en-US" sz="6000" b="1" dirty="0" smtClean="0">
              <a:ln w="10541" cmpd="sng">
                <a:solidFill>
                  <a:srgbClr val="93A299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sz="5400" b="1" dirty="0" smtClean="0">
                <a:ln w="10541" cmpd="sng">
                  <a:solidFill>
                    <a:srgbClr val="93A29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5400" b="1" dirty="0">
                <a:ln w="10541" cmpd="sng">
                  <a:solidFill>
                    <a:srgbClr val="93A29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виды и характеры</a:t>
            </a:r>
            <a:endParaRPr lang="ru-RU" sz="54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allpaper.zoda.ru/bd/2007/02/10/00c77aa4005ddb3f09350267ea54a68d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9896" y="3212977"/>
            <a:ext cx="4169123" cy="3126842"/>
          </a:xfrm>
          <a:prstGeom prst="roundRect">
            <a:avLst>
              <a:gd name="adj" fmla="val 16667"/>
            </a:avLst>
          </a:prstGeom>
          <a:ln w="12700">
            <a:solidFill>
              <a:srgbClr val="8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kgart.ru/sites/default/files/osen55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33829" y="3167993"/>
            <a:ext cx="4124180" cy="3171826"/>
          </a:xfrm>
          <a:prstGeom prst="roundRect">
            <a:avLst>
              <a:gd name="adj" fmla="val 16667"/>
            </a:avLst>
          </a:prstGeom>
          <a:ln w="12700">
            <a:solidFill>
              <a:srgbClr val="8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987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568952" cy="3714880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4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Героический  пейзаж -</a:t>
            </a:r>
            <a:endParaRPr lang="ru-RU" sz="4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пейзаж, в котором природа представляется величественной и недоступной для человека.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нем изображаются высокие скалистые горы, могучие деревья, спокойная гладь вод и на этом фоне – мифические герои и боги. </a:t>
            </a:r>
          </a:p>
        </p:txBody>
      </p:sp>
      <p:pic>
        <p:nvPicPr>
          <p:cNvPr id="1026" name="Picture 2" descr="http://samlib.ru/img/s/shalina_m_a/rus_jivopisnaya/0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3988862"/>
            <a:ext cx="4032448" cy="255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young.rzd.ru/dbmm/images/41/4080/382473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44008" y="3965701"/>
            <a:ext cx="4176607" cy="257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8624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712968" cy="403244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9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Исторический  пейзаж.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пейзажном жанре находят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воплощение исторические события, о которых напоминают изображенные архитектурные и скульптурные памятники, связанные с этими событиями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skystvo.ru/wp-content/serov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000" y="3739135"/>
            <a:ext cx="3600400" cy="277950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hudojnik-peredvijnik.ru/wp-content/uploads/2012/08/12vasnetsovA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032" y="3739135"/>
            <a:ext cx="3974767" cy="2779508"/>
          </a:xfrm>
          <a:prstGeom prst="rect">
            <a:avLst/>
          </a:prstGeom>
          <a:noFill/>
          <a:ln w="12700"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189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496944" cy="27363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Эпический  пейзаж –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величавые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картины природы, полные внутренней силы, особой значимости и бесстрастного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спокойствия.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uploads1.wikipaintings.org/images/isaac-levitan/lake-ru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19" y="3412799"/>
            <a:ext cx="4176465" cy="293098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http://artofrus.ru/wp-content/uploads/2010/10/ivan-shishkin-sosnovyjj-bor-machtovyjj-les-v-vyatskojj-gubernii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88024" y="3421697"/>
            <a:ext cx="4104302" cy="292208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98023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496944" cy="2520280"/>
          </a:xfrm>
        </p:spPr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Clr>
                <a:srgbClr val="996666"/>
              </a:buClr>
              <a:buSzPct val="80000"/>
              <a:buNone/>
            </a:pPr>
            <a:r>
              <a:rPr lang="ru-RU" sz="28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Пейзаж </a:t>
            </a:r>
            <a:r>
              <a:rPr lang="ru-RU" sz="2800" dirty="0" smtClean="0">
                <a:solidFill>
                  <a:srgbClr val="8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(произошло </a:t>
            </a:r>
            <a:r>
              <a:rPr lang="ru-RU" sz="2800" dirty="0">
                <a:solidFill>
                  <a:srgbClr val="8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 фр. </a:t>
            </a:r>
            <a:r>
              <a:rPr lang="ru-RU" sz="2800" dirty="0" err="1">
                <a:solidFill>
                  <a:srgbClr val="8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paysage</a:t>
            </a:r>
            <a:r>
              <a:rPr lang="ru-RU" sz="2800" dirty="0">
                <a:solidFill>
                  <a:srgbClr val="8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- страна, местность) </a:t>
            </a:r>
            <a:r>
              <a:rPr lang="ru-RU" sz="3200" dirty="0">
                <a:solidFill>
                  <a:srgbClr val="8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жанр изобразительного искусства, в котором основным предметом изображения является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природа.</a:t>
            </a:r>
          </a:p>
          <a:p>
            <a:pPr marL="0" lvl="0" indent="0" fontAlgn="base">
              <a:spcAft>
                <a:spcPct val="0"/>
              </a:spcAft>
              <a:buClr>
                <a:srgbClr val="996666"/>
              </a:buClr>
              <a:buSzPct val="80000"/>
              <a:buNone/>
            </a:pPr>
            <a:endParaRPr lang="ru-RU" sz="2000" kern="0" dirty="0" smtClean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2050" name="Picture 2" descr="http://1.bp.blogspot.com/-1XHHHrAz1rg/T9nYyCXKXMI/AAAAAAAAANs/Yfs8kpfrkuM/s1600/%D0%9F%D0%B5%D0%B9%D0%B7%D0%B0%D0%B6+%D1%81+%D0%BB%D0%BE%D0%B4%D0%BA%D0%BE%D0%B9++2010+%D0%B3.+%D1%85%D0%BE%D0%BB%D1%81%D1%82,+%D0%BC%D0%B0%D1%81%D0%BB%D0%BE+75%D1%8555+%D1%81%D0%BC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37257" y="2636912"/>
            <a:ext cx="5544616" cy="404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4609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92696"/>
            <a:ext cx="8352928" cy="3456384"/>
          </a:xfrm>
        </p:spPr>
        <p:txBody>
          <a:bodyPr/>
          <a:lstStyle/>
          <a:p>
            <a:pPr marL="45720" indent="0">
              <a:buNone/>
            </a:pPr>
            <a:r>
              <a:rPr lang="ru-RU" sz="2800" b="1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476673"/>
            <a:ext cx="8568952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lvl="0" indent="-53340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</a:pPr>
            <a:r>
              <a:rPr lang="ru-RU" sz="3600" b="1" u="sng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 пейзажа: </a:t>
            </a:r>
          </a:p>
          <a:p>
            <a:pPr marL="533400" lvl="0" indent="-533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</a:pPr>
            <a:r>
              <a:rPr lang="ru-RU" sz="28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зависимости  от  главного  характера  природы  внутри  пейзажного  жанра, выделяются  следующие  </a:t>
            </a:r>
            <a:r>
              <a:rPr lang="ru-RU" sz="2800" b="1" u="sng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 пейзажа:</a:t>
            </a:r>
            <a:endParaRPr lang="ru-RU" sz="2000" b="1" kern="0" dirty="0" smtClean="0">
              <a:solidFill>
                <a:srgbClr val="000000"/>
              </a:solidFill>
              <a:latin typeface="Arial"/>
            </a:endParaRPr>
          </a:p>
          <a:p>
            <a:pPr marL="533400" lvl="0" indent="-533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AutoNum type="arabicPeriod"/>
            </a:pPr>
            <a:r>
              <a:rPr lang="ru-RU" sz="2800" b="1" kern="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Архитектурный </a:t>
            </a:r>
            <a:r>
              <a:rPr lang="ru-RU" sz="2800" b="1" kern="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 индустриальный пейзажи.</a:t>
            </a:r>
          </a:p>
          <a:p>
            <a:pPr marL="533400" lvl="0" indent="-533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AutoNum type="arabicPeriod"/>
            </a:pPr>
            <a:r>
              <a:rPr lang="ru-RU" sz="2800" b="1" kern="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Сельский и городской пейзаж.</a:t>
            </a:r>
          </a:p>
          <a:p>
            <a:pPr marL="533400" lvl="0" indent="-533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AutoNum type="arabicPeriod"/>
            </a:pPr>
            <a:r>
              <a:rPr lang="ru-RU" sz="2800" b="1" kern="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Морской </a:t>
            </a:r>
            <a:r>
              <a:rPr lang="ru-RU" sz="2800" b="1" kern="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 речной пейзажи.</a:t>
            </a:r>
          </a:p>
        </p:txBody>
      </p:sp>
      <p:pic>
        <p:nvPicPr>
          <p:cNvPr id="3074" name="Picture 2" descr="http://oboi.fatal.ru/wallpapers/3d_landscapes/1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59" y="3933055"/>
            <a:ext cx="3589103" cy="2691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daler.ru/pictures/32099/1600x1200/Fantasticheskij-pejzazh-772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52822" y="3933056"/>
            <a:ext cx="3589103" cy="2691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2853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60648"/>
            <a:ext cx="8208912" cy="27363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Сельский  пейзаж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отражает 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поэзию деревенского быта, его естественную связь с окружающей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природой. 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pokartinke.com/uploads/shop/icons/4fd8743081b9901153427be178bd27e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3435" y="3135893"/>
            <a:ext cx="4563117" cy="3075995"/>
          </a:xfrm>
          <a:prstGeom prst="rect">
            <a:avLst/>
          </a:prstGeom>
          <a:ln w="31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artchive.ru/images/work/800/15938/%D0%A2%D0%B8%D0%BC%D0%BE%D1%84%D0%B5%D0%B9-%D0%90%D0%BB%D0%B5%D0%BA%D1%81%D0%B5%D0%B5%D0%B2%D0%B8%D1%87-%D0%92%D0%B0%D1%81%D0%B8%D0%BB%D1%8C%D0%B5%D0%B2--%D0%A1%D0%B5%D0%BB%D1%8C%D1%81%D0%BA%D0%B8%D0%B9-%D0%BF%D0%B5%D0%B9%D0%B7%D0%B0%D0%B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48064" y="3135894"/>
            <a:ext cx="3600400" cy="3075994"/>
          </a:xfrm>
          <a:prstGeom prst="rect">
            <a:avLst/>
          </a:prstGeom>
          <a:ln w="635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7486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280920" cy="27363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Городской  пейзаж -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изображает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организованную человеком пространственную среду – здания, улицы, проспекты, площади, набережные, парки. </a:t>
            </a:r>
          </a:p>
        </p:txBody>
      </p:sp>
      <p:pic>
        <p:nvPicPr>
          <p:cNvPr id="5122" name="Picture 2" descr="http://www.arttrans.com.ua/imageproduct/1196/Lisitsyn_Sergey_Town_Landscape_in_Venice_oil_painting_art_gallery_prints_poster_Ukraine_gallery_ukrainian_artist_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0564" y="3284721"/>
            <a:ext cx="3600400" cy="2828886"/>
          </a:xfrm>
          <a:prstGeom prst="roundRect">
            <a:avLst>
              <a:gd name="adj" fmla="val 16667"/>
            </a:avLst>
          </a:prstGeom>
          <a:ln w="1270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1.liveinternet.ru/images/attach/c/0/39/110/39110655_Ageenko_Roma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28184" y="3068961"/>
            <a:ext cx="2736304" cy="3055021"/>
          </a:xfrm>
          <a:prstGeom prst="roundRect">
            <a:avLst>
              <a:gd name="adj" fmla="val 16667"/>
            </a:avLst>
          </a:prstGeom>
          <a:ln w="9525">
            <a:solidFill>
              <a:srgbClr val="8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t1.gstatic.com/images?q=tbn:ANd9GcTu59mWTFs671ZImRtjeZauVotpWrSu61KRa2iCcpujOOaonB-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4774" y="3068960"/>
            <a:ext cx="2009394" cy="3055022"/>
          </a:xfrm>
          <a:prstGeom prst="rect">
            <a:avLst/>
          </a:prstGeom>
          <a:ln w="9525" cap="sq">
            <a:solidFill>
              <a:srgbClr val="8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140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568952" cy="345638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Архитектурный пейзаж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endParaRPr lang="ru-RU" sz="36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близок к городскому пейзажу, но здесь художник больше внимания обращает на изображение памятников архитектуры в синтезе с окружающей средой.</a:t>
            </a:r>
          </a:p>
        </p:txBody>
      </p:sp>
      <p:pic>
        <p:nvPicPr>
          <p:cNvPr id="6146" name="Picture 2" descr="http://arch-grafika.ru/_nw/1/8942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064" y="2996952"/>
            <a:ext cx="2704791" cy="344178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019.radikal.ru/i601/1208/69/ddbb7139e734t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07904" y="2986754"/>
            <a:ext cx="4968553" cy="3451985"/>
          </a:xfrm>
          <a:prstGeom prst="rect">
            <a:avLst/>
          </a:prstGeom>
          <a:noFill/>
          <a:ln w="952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297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332656"/>
            <a:ext cx="9144000" cy="266429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Индустриальный</a:t>
            </a:r>
            <a:r>
              <a:rPr lang="ru-RU" sz="3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пейзаж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marL="45720" indent="0" algn="ctr">
              <a:buNone/>
            </a:pP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показывает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роль и значение 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человека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– созидателя, строителя заводов, фабрик,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электростанций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вокзалов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мостов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buNone/>
            </a:pPr>
            <a:endParaRPr lang="ru-RU" sz="36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kupitkartinu.ru/uploads/picture_images/1237/big_1274954319_445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4694" y="4079800"/>
            <a:ext cx="2934794" cy="2392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t1.gstatic.com/images?q=tbn:ANd9GcRWwhpluXZ0smq-0H7MeTpjUwziwUPKWyCS8XunN08Ku29jG9s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60444"/>
            <a:ext cx="2602304" cy="2581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hallart.ru/images/stories/ForAticles/Our_arts/tulkin/tulkin-00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89436" y="2974597"/>
            <a:ext cx="3238454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2125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2666" y="260648"/>
            <a:ext cx="8671822" cy="309634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Морской  пейзаж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marL="45720" indent="0">
              <a:buNone/>
            </a:pPr>
            <a:r>
              <a:rPr lang="ru-RU" sz="3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Марина (от </a:t>
            </a:r>
            <a:r>
              <a:rPr lang="ru-RU" sz="3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лат. </a:t>
            </a:r>
            <a:r>
              <a:rPr lang="ru-RU" sz="3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marinus</a:t>
            </a:r>
            <a:r>
              <a:rPr lang="ru-RU" sz="3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– морской) – один из видов пейзажа, объектом изображения которого является море. Марина  рассказывает </a:t>
            </a:r>
            <a:r>
              <a:rPr lang="ru-RU" sz="3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красоте то </a:t>
            </a:r>
            <a:r>
              <a:rPr lang="ru-RU" sz="3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спокойного, </a:t>
            </a:r>
            <a:r>
              <a:rPr lang="ru-RU" sz="3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то бурного моря.</a:t>
            </a:r>
          </a:p>
        </p:txBody>
      </p:sp>
      <p:pic>
        <p:nvPicPr>
          <p:cNvPr id="8194" name="Picture 2" descr="http://t0.gstatic.com/images?q=tbn:ANd9GcQzvKcMNh1q3o-RbQ5jP6Jd0xSrqFWVo7aU4wFi_8QMRS6OkUZ8l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666" y="3068960"/>
            <a:ext cx="3993738" cy="27681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photo.7ya.ru/7ya-photo/2010/10/16/128717727253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60998" y="3068960"/>
            <a:ext cx="3903490" cy="3105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dic.academic.ru/pictures/wiki/files/65/Aivazovsky,_Brig_Mercury_Attacked_by_Two_Turkish_Ships_189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31767" y="4630079"/>
            <a:ext cx="3303583" cy="2083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539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848872" cy="29135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36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052736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95536" y="404664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Разнообразие пейзажа </a:t>
            </a:r>
            <a:r>
              <a:rPr lang="ru-RU" sz="3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характеру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/>
              <a:t>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Существует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пять видов характера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пейзажа:  </a:t>
            </a:r>
          </a:p>
          <a:p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 героический </a:t>
            </a:r>
          </a:p>
          <a:p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 исторический </a:t>
            </a:r>
          </a:p>
          <a:p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 эпический </a:t>
            </a:r>
          </a:p>
          <a:p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 романтический 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пейзаж </a:t>
            </a:r>
            <a:endParaRPr lang="ru-RU" sz="32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 пейзаж настроения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100portret.ru/images/aut7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67698" y="1916832"/>
            <a:ext cx="3853266" cy="264281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emiart.ru/forum/uploads/post-13922-118798444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4501966"/>
            <a:ext cx="2952328" cy="2086807"/>
          </a:xfrm>
          <a:prstGeom prst="rect">
            <a:avLst/>
          </a:prstGeom>
          <a:noFill/>
          <a:ln w="127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2.gstatic.com/images?q=tbn:ANd9GcQiujVRRfIfdhR6-00kUxUbp7AQx-f_mjfFBWwVGUt3AqU8FsVEIw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24128" y="4694730"/>
            <a:ext cx="2016224" cy="1990895"/>
          </a:xfrm>
          <a:prstGeom prst="rect">
            <a:avLst/>
          </a:prstGeom>
          <a:noFill/>
          <a:ln w="19050"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242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429</TotalTime>
  <Words>292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Вовка</cp:lastModifiedBy>
  <cp:revision>33</cp:revision>
  <dcterms:created xsi:type="dcterms:W3CDTF">2013-02-18T09:36:50Z</dcterms:created>
  <dcterms:modified xsi:type="dcterms:W3CDTF">2014-05-16T19:31:27Z</dcterms:modified>
</cp:coreProperties>
</file>