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2"/>
  </p:notesMasterIdLst>
  <p:sldIdLst>
    <p:sldId id="256" r:id="rId2"/>
    <p:sldId id="257" r:id="rId3"/>
    <p:sldId id="258" r:id="rId4"/>
    <p:sldId id="259" r:id="rId5"/>
    <p:sldId id="260" r:id="rId6"/>
    <p:sldId id="280" r:id="rId7"/>
    <p:sldId id="261" r:id="rId8"/>
    <p:sldId id="262" r:id="rId9"/>
    <p:sldId id="289" r:id="rId10"/>
    <p:sldId id="263" r:id="rId11"/>
    <p:sldId id="282" r:id="rId12"/>
    <p:sldId id="264" r:id="rId13"/>
    <p:sldId id="265" r:id="rId14"/>
    <p:sldId id="290" r:id="rId15"/>
    <p:sldId id="266" r:id="rId16"/>
    <p:sldId id="267" r:id="rId17"/>
    <p:sldId id="268" r:id="rId18"/>
    <p:sldId id="284" r:id="rId19"/>
    <p:sldId id="291" r:id="rId20"/>
    <p:sldId id="286" r:id="rId21"/>
    <p:sldId id="269" r:id="rId22"/>
    <p:sldId id="270" r:id="rId23"/>
    <p:sldId id="272" r:id="rId24"/>
    <p:sldId id="278" r:id="rId25"/>
    <p:sldId id="274" r:id="rId26"/>
    <p:sldId id="275" r:id="rId27"/>
    <p:sldId id="287" r:id="rId28"/>
    <p:sldId id="276" r:id="rId29"/>
    <p:sldId id="277" r:id="rId30"/>
    <p:sldId id="288" r:id="rId3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ACEFA95-1C08-436B-A579-AECB6D872B6D}" type="datetimeFigureOut">
              <a:rPr lang="ru-RU" smtClean="0"/>
              <a:pPr/>
              <a:t>09.02.2019</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8F9D85-791E-4C23-9354-C455BEB36C0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14" name="Заголовок 13"/>
          <p:cNvSpPr>
            <a:spLocks noGrp="1"/>
          </p:cNvSpPr>
          <p:nvPr>
            <p:ph type="ctrTitle"/>
          </p:nvPr>
        </p:nvSpPr>
        <p:spPr>
          <a:xfrm>
            <a:off x="1432560" y="359898"/>
            <a:ext cx="7406640" cy="1472184"/>
          </a:xfrm>
        </p:spPr>
        <p:txBody>
          <a:bodyPr anchor="b"/>
          <a:lstStyle>
            <a:lvl1pPr algn="l">
              <a:defRPr/>
            </a:lvl1pPr>
            <a:extLst/>
          </a:lstStyle>
          <a:p>
            <a:r>
              <a:rPr kumimoji="0" lang="ru-RU" smtClean="0"/>
              <a:t>Образец заголовка</a:t>
            </a:r>
            <a:endParaRPr kumimoji="0" lang="en-US"/>
          </a:p>
        </p:txBody>
      </p:sp>
      <p:sp>
        <p:nvSpPr>
          <p:cNvPr id="22" name="Подзаголовок 21"/>
          <p:cNvSpPr>
            <a:spLocks noGrp="1"/>
          </p:cNvSpPr>
          <p:nvPr>
            <p:ph type="subTitle" idx="1"/>
          </p:nvPr>
        </p:nvSpPr>
        <p:spPr>
          <a:xfrm>
            <a:off x="1432560" y="1850064"/>
            <a:ext cx="7406640" cy="1752600"/>
          </a:xfrm>
        </p:spPr>
        <p:txBody>
          <a:bodyPr tIns="0"/>
          <a:lstStyle>
            <a:lvl1pPr marL="27432" indent="0" algn="l">
              <a:buNone/>
              <a:defRPr sz="2600">
                <a:solidFill>
                  <a:schemeClr val="tx2">
                    <a:shade val="30000"/>
                    <a:satMod val="150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7" name="Дата 6"/>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20" name="Нижний колонтитул 19"/>
          <p:cNvSpPr>
            <a:spLocks noGrp="1"/>
          </p:cNvSpPr>
          <p:nvPr>
            <p:ph type="ftr" sz="quarter" idx="11"/>
          </p:nvPr>
        </p:nvSpPr>
        <p:spPr/>
        <p:txBody>
          <a:bodyPr/>
          <a:lstStyle>
            <a:extLst/>
          </a:lstStyle>
          <a:p>
            <a:endParaRPr lang="ru-RU"/>
          </a:p>
        </p:txBody>
      </p:sp>
      <p:sp>
        <p:nvSpPr>
          <p:cNvPr id="10" name="Номер слайда 9"/>
          <p:cNvSpPr>
            <a:spLocks noGrp="1"/>
          </p:cNvSpPr>
          <p:nvPr>
            <p:ph type="sldNum" sz="quarter" idx="12"/>
          </p:nvPr>
        </p:nvSpPr>
        <p:spPr/>
        <p:txBody>
          <a:bodyPr/>
          <a:lstStyle>
            <a:extLst/>
          </a:lstStyle>
          <a:p>
            <a:fld id="{B0946304-6E41-4F77-8B99-4E939E8557E5}" type="slidenum">
              <a:rPr lang="ru-RU" smtClean="0"/>
              <a:pPr/>
              <a:t>‹#›</a:t>
            </a:fld>
            <a:endParaRPr lang="ru-RU"/>
          </a:p>
        </p:txBody>
      </p:sp>
      <p:sp>
        <p:nvSpPr>
          <p:cNvPr id="8" name="Овал 7"/>
          <p:cNvSpPr/>
          <p:nvPr/>
        </p:nvSpPr>
        <p:spPr>
          <a:xfrm>
            <a:off x="921433" y="1413802"/>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1157176" y="1345016"/>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0946304-6E41-4F77-8B99-4E939E8557E5}"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274639"/>
            <a:ext cx="1828800" cy="5851525"/>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1143000" y="274640"/>
            <a:ext cx="55626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0946304-6E41-4F77-8B99-4E939E8557E5}"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0946304-6E41-4F77-8B99-4E939E8557E5}"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7" name="Прямоугольник 6"/>
          <p:cNvSpPr/>
          <p:nvPr/>
        </p:nvSpPr>
        <p:spPr>
          <a:xfrm>
            <a:off x="2282890" y="-54"/>
            <a:ext cx="6858000"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2578392" y="2600325"/>
            <a:ext cx="6400800" cy="2286000"/>
          </a:xfrm>
        </p:spPr>
        <p:txBody>
          <a:bodyPr anchor="t"/>
          <a:lstStyle>
            <a:lvl1pPr algn="l">
              <a:lnSpc>
                <a:spcPts val="4500"/>
              </a:lnSpc>
              <a:buNone/>
              <a:defRPr sz="40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2578392" y="1066800"/>
            <a:ext cx="6400800" cy="1509712"/>
          </a:xfrm>
        </p:spPr>
        <p:txBody>
          <a:bodyPr anchor="b"/>
          <a:lstStyle>
            <a:lvl1pPr marL="18288" indent="0">
              <a:lnSpc>
                <a:spcPts val="2300"/>
              </a:lnSpc>
              <a:spcBef>
                <a:spcPts val="0"/>
              </a:spcBef>
              <a:buNone/>
              <a:defRPr sz="2000">
                <a:solidFill>
                  <a:schemeClr val="tx2">
                    <a:shade val="30000"/>
                    <a:satMod val="150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B0946304-6E41-4F77-8B99-4E939E8557E5}" type="slidenum">
              <a:rPr lang="ru-RU" smtClean="0"/>
              <a:pPr/>
              <a:t>‹#›</a:t>
            </a:fld>
            <a:endParaRPr lang="ru-RU"/>
          </a:p>
        </p:txBody>
      </p:sp>
      <p:sp>
        <p:nvSpPr>
          <p:cNvPr id="10" name="Прямоугольник 9"/>
          <p:cNvSpPr/>
          <p:nvPr/>
        </p:nvSpPr>
        <p:spPr bwMode="invGray">
          <a:xfrm>
            <a:off x="2286000" y="0"/>
            <a:ext cx="76200"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2172321" y="2814656"/>
            <a:ext cx="210312" cy="210312"/>
          </a:xfrm>
          <a:prstGeom prst="ellipse">
            <a:avLst/>
          </a:prstGeom>
          <a:gradFill rotWithShape="1">
            <a:gsLst>
              <a:gs pos="0">
                <a:schemeClr val="accent1">
                  <a:tint val="20000"/>
                  <a:satMod val="450000"/>
                  <a:alpha val="95000"/>
                </a:schemeClr>
              </a:gs>
              <a:gs pos="50000">
                <a:schemeClr val="accent1">
                  <a:tint val="38000"/>
                  <a:satMod val="250000"/>
                  <a:alpha val="90000"/>
                </a:schemeClr>
              </a:gs>
              <a:gs pos="95000">
                <a:schemeClr val="accent1">
                  <a:tint val="75000"/>
                  <a:satMod val="255000"/>
                  <a:alpha val="88000"/>
                </a:schemeClr>
              </a:gs>
              <a:gs pos="100000">
                <a:schemeClr val="accent1">
                  <a:tint val="100000"/>
                  <a:shade val="90000"/>
                  <a:satMod val="255000"/>
                  <a:alpha val="85000"/>
                </a:schemeClr>
              </a:gs>
            </a:gsLst>
            <a:path path="circle">
              <a:fillToRect l="25000" t="12500" r="75000" b="87500"/>
            </a:path>
          </a:gradFill>
          <a:ln w="2000" cap="rnd" cmpd="sng" algn="ctr">
            <a:solidFill>
              <a:schemeClr val="accent1">
                <a:shade val="90000"/>
                <a:satMod val="110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
        <p:nvSpPr>
          <p:cNvPr id="9" name="Овал 8"/>
          <p:cNvSpPr/>
          <p:nvPr/>
        </p:nvSpPr>
        <p:spPr>
          <a:xfrm>
            <a:off x="2408064" y="2745870"/>
            <a:ext cx="64008" cy="64008"/>
          </a:xfrm>
          <a:prstGeom prst="ellipse">
            <a:avLst/>
          </a:prstGeom>
          <a:noFill/>
          <a:ln w="12700" cap="rnd" cmpd="sng" algn="ctr">
            <a:solidFill>
              <a:schemeClr val="accent1">
                <a:shade val="75000"/>
                <a:alpha val="60000"/>
              </a:schemeClr>
            </a:solidFill>
            <a:prstDash val="solid"/>
          </a:ln>
          <a:effectLst/>
        </p:spPr>
        <p:style>
          <a:lnRef idx="1">
            <a:schemeClr val="accent1"/>
          </a:lnRef>
          <a:fillRef idx="2">
            <a:schemeClr val="accent1"/>
          </a:fillRef>
          <a:effectRef idx="1">
            <a:schemeClr val="accent1"/>
          </a:effectRef>
          <a:fontRef idx="minor">
            <a:schemeClr val="dk1"/>
          </a:fontRef>
        </p:style>
        <p:txBody>
          <a:bodyPr anchor="ctr"/>
          <a:lstStyle>
            <a:extLst/>
          </a:lstStyle>
          <a:p>
            <a:pPr algn="ctr" eaLnBrk="1" latinLnBrk="0" hangingPunct="1"/>
            <a:endParaRPr kumimoji="0"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143560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5276088" y="1524000"/>
            <a:ext cx="3657600" cy="4663440"/>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0946304-6E41-4F77-8B99-4E939E8557E5}"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60336"/>
            <a:ext cx="8229600" cy="1143000"/>
          </a:xfrm>
        </p:spPr>
        <p:txBody>
          <a:bodyPr anchor="ctr"/>
          <a:lstStyle>
            <a:lvl1pPr algn="ctr">
              <a:defRPr sz="4500" b="1" cap="none" baseline="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63440" y="328278"/>
            <a:ext cx="4023360" cy="640080"/>
          </a:xfrm>
          <a:solidFill>
            <a:schemeClr val="bg1"/>
          </a:solidFill>
          <a:ln w="10795">
            <a:solidFill>
              <a:schemeClr val="bg1"/>
            </a:solidFill>
            <a:miter lim="800000"/>
          </a:ln>
        </p:spPr>
        <p:txBody>
          <a:bodyPr anchor="ctr"/>
          <a:lstStyle>
            <a:lvl1pPr marL="64008" indent="0" algn="l">
              <a:lnSpc>
                <a:spcPct val="100000"/>
              </a:lnSpc>
              <a:spcBef>
                <a:spcPts val="100"/>
              </a:spcBef>
              <a:buNone/>
              <a:defRPr sz="1900" b="0">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63440" y="969336"/>
            <a:ext cx="4023360" cy="4114800"/>
          </a:xfrm>
          <a:ln w="10795">
            <a:solidFill>
              <a:schemeClr val="bg1"/>
            </a:solidFill>
            <a:prstDash val="dash"/>
            <a:miter lim="800000"/>
          </a:ln>
        </p:spPr>
        <p:txBody>
          <a:bodyPr/>
          <a:lstStyle>
            <a:lvl1pPr marL="393192" indent="-274320">
              <a:lnSpc>
                <a:spcPct val="100000"/>
              </a:lnSpc>
              <a:spcBef>
                <a:spcPts val="700"/>
              </a:spcBef>
              <a:defRPr sz="2400"/>
            </a:lvl1pPr>
            <a:lvl2pPr>
              <a:lnSpc>
                <a:spcPct val="100000"/>
              </a:lnSpc>
              <a:spcBef>
                <a:spcPts val="700"/>
              </a:spcBef>
              <a:defRPr sz="2000"/>
            </a:lvl2pPr>
            <a:lvl3pPr>
              <a:lnSpc>
                <a:spcPct val="100000"/>
              </a:lnSpc>
              <a:spcBef>
                <a:spcPts val="700"/>
              </a:spcBef>
              <a:defRPr sz="1800"/>
            </a:lvl3pPr>
            <a:lvl4pPr>
              <a:lnSpc>
                <a:spcPct val="100000"/>
              </a:lnSpc>
              <a:spcBef>
                <a:spcPts val="700"/>
              </a:spcBef>
              <a:defRPr sz="1600"/>
            </a:lvl4pPr>
            <a:lvl5pPr>
              <a:lnSpc>
                <a:spcPct val="100000"/>
              </a:lnSpc>
              <a:spcBef>
                <a:spcPts val="700"/>
              </a:spcBef>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B0946304-6E41-4F77-8B99-4E939E8557E5}"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435608" y="274320"/>
            <a:ext cx="7498080" cy="1143000"/>
          </a:xfrm>
        </p:spPr>
        <p:txBody>
          <a:bodyPr anchor="ct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B0946304-6E41-4F77-8B99-4E939E8557E5}"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5" name="Прямоугольник 4"/>
          <p:cNvSpPr/>
          <p:nvPr/>
        </p:nvSpPr>
        <p:spPr>
          <a:xfrm>
            <a:off x="1014984" y="0"/>
            <a:ext cx="8129016" cy="6858000"/>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B0946304-6E41-4F77-8B99-4E939E8557E5}" type="slidenum">
              <a:rPr lang="ru-RU" smtClean="0"/>
              <a:pPr/>
              <a:t>‹#›</a:t>
            </a:fld>
            <a:endParaRPr lang="ru-RU"/>
          </a:p>
        </p:txBody>
      </p:sp>
      <p:sp>
        <p:nvSpPr>
          <p:cNvPr id="6" name="Прямоугольник 5"/>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6778"/>
            <a:ext cx="3810000" cy="1162050"/>
          </a:xfrm>
          <a:ln>
            <a:noFill/>
          </a:ln>
        </p:spPr>
        <p:txBody>
          <a:bodyPr anchor="b"/>
          <a:lstStyle>
            <a:lvl1pPr algn="l">
              <a:lnSpc>
                <a:spcPts val="2000"/>
              </a:lnSpc>
              <a:buNone/>
              <a:defRPr sz="2200" b="1" cap="all" baseline="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06964"/>
            <a:ext cx="3810000" cy="698500"/>
          </a:xfrm>
        </p:spPr>
        <p:txBody>
          <a:bodyPr/>
          <a:lstStyle>
            <a:lvl1pPr marL="45720" indent="0">
              <a:lnSpc>
                <a:spcPct val="100000"/>
              </a:lnSpc>
              <a:spcBef>
                <a:spcPts val="0"/>
              </a:spcBef>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8153400" cy="3992563"/>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0946304-6E41-4F77-8B99-4E939E8557E5}"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86896" y="1066800"/>
            <a:ext cx="2743200" cy="1981200"/>
          </a:xfrm>
        </p:spPr>
        <p:txBody>
          <a:bodyPr anchor="b">
            <a:noAutofit/>
          </a:bodyPr>
          <a:lstStyle>
            <a:lvl1pPr algn="l">
              <a:buNone/>
              <a:defRPr sz="2100" b="1">
                <a:effectLst/>
              </a:defRPr>
            </a:lvl1pPr>
            <a:extLst/>
          </a:lstStyle>
          <a:p>
            <a:r>
              <a:rPr kumimoji="0" lang="ru-RU" smtClean="0"/>
              <a:t>Образец заголовка</a:t>
            </a:r>
            <a:endParaRPr kumimoji="0" lang="en-US"/>
          </a:p>
        </p:txBody>
      </p:sp>
      <p:sp>
        <p:nvSpPr>
          <p:cNvPr id="5" name="Дата 4"/>
          <p:cNvSpPr>
            <a:spLocks noGrp="1"/>
          </p:cNvSpPr>
          <p:nvPr>
            <p:ph type="dt" sz="half" idx="10"/>
          </p:nvPr>
        </p:nvSpPr>
        <p:spPr/>
        <p:txBody>
          <a:bodyPr/>
          <a:lstStyle>
            <a:extLst/>
          </a:lstStyle>
          <a:p>
            <a:fld id="{06FE05BE-1FAD-40ED-9598-C4CD03753EA8}" type="datetimeFigureOut">
              <a:rPr lang="ru-RU" smtClean="0"/>
              <a:pPr/>
              <a:t>09.02.2019</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B0946304-6E41-4F77-8B99-4E939E8557E5}" type="slidenum">
              <a:rPr lang="ru-RU" smtClean="0"/>
              <a:pPr/>
              <a:t>‹#›</a:t>
            </a:fld>
            <a:endParaRPr lang="ru-RU"/>
          </a:p>
        </p:txBody>
      </p:sp>
      <p:sp>
        <p:nvSpPr>
          <p:cNvPr id="8" name="Прямоугольник 7"/>
          <p:cNvSpPr/>
          <p:nvPr/>
        </p:nvSpPr>
        <p:spPr>
          <a:xfrm>
            <a:off x="762000" y="1066800"/>
            <a:ext cx="4572000" cy="4572000"/>
          </a:xfrm>
          <a:prstGeom prst="rect">
            <a:avLst/>
          </a:prstGeom>
          <a:solidFill>
            <a:srgbClr val="FFFFFF"/>
          </a:solidFill>
          <a:ln w="88900" cap="sq">
            <a:solidFill>
              <a:srgbClr val="FFFFFF"/>
            </a:solidFill>
            <a:miter lim="800000"/>
          </a:ln>
          <a:effectLst>
            <a:outerShdw blurRad="55500" dist="18500" dir="5400000" algn="tl" rotWithShape="0">
              <a:srgbClr val="000000">
                <a:alpha val="35000"/>
              </a:srgbClr>
            </a:outerShdw>
          </a:effectLst>
          <a:scene3d>
            <a:camera prst="orthographicFront"/>
            <a:lightRig rig="twoPt" dir="t">
              <a:rot lat="0" lon="0" rev="7200000"/>
            </a:lightRig>
          </a:scene3d>
          <a:sp3d contourW="635">
            <a:bevelT w="25400" h="19050"/>
            <a:contourClr>
              <a:srgbClr val="969696"/>
            </a:contourClr>
          </a:sp3d>
        </p:spPr>
        <p:txBody>
          <a:bodyPr lIns="91440" tIns="274320" rtlCol="0" anchor="t">
            <a:normAutofit/>
          </a:bodyPr>
          <a:lstStyle>
            <a:extLst/>
          </a:lstStyle>
          <a:p>
            <a:pPr marL="0" indent="-283464" algn="l" rtl="0" eaLnBrk="1" latinLnBrk="0" hangingPunct="1">
              <a:lnSpc>
                <a:spcPts val="3000"/>
              </a:lnSpc>
              <a:spcBef>
                <a:spcPts val="600"/>
              </a:spcBef>
              <a:buClr>
                <a:schemeClr val="accent1"/>
              </a:buClr>
              <a:buSzPct val="80000"/>
              <a:buFont typeface="Wingdings 2"/>
              <a:buNone/>
            </a:pPr>
            <a:endParaRPr kumimoji="0" lang="en-US" sz="3200" kern="1200">
              <a:solidFill>
                <a:schemeClr val="tx1"/>
              </a:solidFill>
              <a:latin typeface="+mn-lt"/>
              <a:ea typeface="+mn-ea"/>
              <a:cs typeface="+mn-cs"/>
            </a:endParaRPr>
          </a:p>
        </p:txBody>
      </p:sp>
      <p:sp>
        <p:nvSpPr>
          <p:cNvPr id="3" name="Рисунок 2"/>
          <p:cNvSpPr>
            <a:spLocks noGrp="1"/>
          </p:cNvSpPr>
          <p:nvPr>
            <p:ph type="pic" idx="1"/>
          </p:nvPr>
        </p:nvSpPr>
        <p:spPr>
          <a:xfrm>
            <a:off x="838200" y="1143003"/>
            <a:ext cx="4419600" cy="3514531"/>
          </a:xfrm>
          <a:prstGeom prst="roundRect">
            <a:avLst>
              <a:gd name="adj" fmla="val 783"/>
            </a:avLst>
          </a:prstGeom>
          <a:solidFill>
            <a:schemeClr val="bg2"/>
          </a:solidFill>
          <a:ln w="127000">
            <a:noFill/>
            <a:miter lim="800000"/>
          </a:ln>
          <a:effectLst/>
        </p:spPr>
        <p:txBody>
          <a:bodyPr lIns="91440" tIns="274320" anchor="t"/>
          <a:lstStyle>
            <a:lvl1pPr indent="0">
              <a:buNone/>
              <a:defRPr sz="3200"/>
            </a:lvl1pPr>
            <a:extLst/>
          </a:lstStyle>
          <a:p>
            <a:pPr marL="0" algn="l" eaLnBrk="1" latinLnBrk="0" hangingPunct="1"/>
            <a:r>
              <a:rPr kumimoji="0" lang="ru-RU" smtClean="0"/>
              <a:t>Вставка рисунка</a:t>
            </a:r>
            <a:endParaRPr kumimoji="0" lang="en-US" dirty="0"/>
          </a:p>
        </p:txBody>
      </p:sp>
      <p:sp>
        <p:nvSpPr>
          <p:cNvPr id="9" name="Блок-схема: процесс 8"/>
          <p:cNvSpPr/>
          <p:nvPr/>
        </p:nvSpPr>
        <p:spPr>
          <a:xfrm rot="19468671">
            <a:off x="396725" y="954341"/>
            <a:ext cx="685800"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shade val="90000"/>
                <a:satMod val="200000"/>
                <a:alpha val="4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Блок-схема: процесс 9"/>
          <p:cNvSpPr/>
          <p:nvPr/>
        </p:nvSpPr>
        <p:spPr>
          <a:xfrm rot="2103354" flipH="1">
            <a:off x="5003667" y="936786"/>
            <a:ext cx="649224" cy="204310"/>
          </a:xfrm>
          <a:prstGeom prst="flowChartProcess">
            <a:avLst/>
          </a:prstGeom>
          <a:solidFill>
            <a:srgbClr val="FBFBFB">
              <a:alpha val="45098"/>
            </a:srgbClr>
          </a:solidFill>
          <a:ln w="6350" cap="rnd" cmpd="sng" algn="ctr">
            <a:solidFill>
              <a:srgbClr val="FFFFFF">
                <a:alpha val="100000"/>
              </a:srgbClr>
            </a:solidFill>
            <a:prstDash val="solid"/>
          </a:ln>
          <a:effectLst>
            <a:outerShdw blurRad="25400" dist="25400" dir="3300000" sx="96000" sy="96000" algn="tl" rotWithShape="0">
              <a:schemeClr val="bg2">
                <a:alpha val="20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 name="Текст 3"/>
          <p:cNvSpPr>
            <a:spLocks noGrp="1"/>
          </p:cNvSpPr>
          <p:nvPr>
            <p:ph type="body" sz="half" idx="2"/>
          </p:nvPr>
        </p:nvSpPr>
        <p:spPr>
          <a:xfrm>
            <a:off x="838200" y="4800600"/>
            <a:ext cx="4419600" cy="762000"/>
          </a:xfrm>
        </p:spPr>
        <p:txBody>
          <a:bodyPr anchor="ctr"/>
          <a:lstStyle>
            <a:lvl1pPr marL="0" indent="0" algn="l">
              <a:lnSpc>
                <a:spcPts val="1600"/>
              </a:lnSpc>
              <a:spcBef>
                <a:spcPts val="0"/>
              </a:spcBef>
              <a:buNone/>
              <a:defRPr sz="1400">
                <a:solidFill>
                  <a:srgbClr val="777777"/>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ирог 6"/>
          <p:cNvSpPr/>
          <p:nvPr/>
        </p:nvSpPr>
        <p:spPr>
          <a:xfrm>
            <a:off x="-815927" y="-815922"/>
            <a:ext cx="1638887" cy="1638887"/>
          </a:xfrm>
          <a:prstGeom prst="pie">
            <a:avLst>
              <a:gd name="adj1" fmla="val 0"/>
              <a:gd name="adj2" fmla="val 5402120"/>
            </a:avLst>
          </a:prstGeom>
          <a:solidFill>
            <a:schemeClr val="bg2">
              <a:tint val="18000"/>
              <a:satMod val="220000"/>
              <a:alpha val="33000"/>
            </a:schemeClr>
          </a:solidFill>
          <a:ln w="3175" cap="rnd" cmpd="sng" algn="ctr">
            <a:solidFill>
              <a:schemeClr val="bg2">
                <a:shade val="70000"/>
                <a:satMod val="200000"/>
                <a:alpha val="100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Овал 7"/>
          <p:cNvSpPr/>
          <p:nvPr/>
        </p:nvSpPr>
        <p:spPr>
          <a:xfrm>
            <a:off x="168816" y="21102"/>
            <a:ext cx="1702191" cy="1702191"/>
          </a:xfrm>
          <a:prstGeom prst="ellipse">
            <a:avLst/>
          </a:prstGeom>
          <a:noFill/>
          <a:ln w="27305" cap="rnd" cmpd="sng" algn="ctr">
            <a:solidFill>
              <a:schemeClr val="bg2">
                <a:tint val="45000"/>
                <a:satMod val="325000"/>
                <a:alpha val="100000"/>
              </a:schemeClr>
            </a:solidFill>
            <a:prstDash val="solid"/>
          </a:ln>
          <a:effectLst>
            <a:outerShdw blurRad="25400" dist="25400" dir="5400000" algn="tl" rotWithShape="0">
              <a:schemeClr val="bg2">
                <a:shade val="50000"/>
                <a:satMod val="150000"/>
                <a:alpha val="8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Кольцо 10"/>
          <p:cNvSpPr/>
          <p:nvPr/>
        </p:nvSpPr>
        <p:spPr>
          <a:xfrm rot="2315675">
            <a:off x="182881" y="1055077"/>
            <a:ext cx="1125717" cy="1102624"/>
          </a:xfrm>
          <a:prstGeom prst="donut">
            <a:avLst>
              <a:gd name="adj" fmla="val 11833"/>
            </a:avLst>
          </a:prstGeom>
          <a:gradFill rotWithShape="1">
            <a:gsLst>
              <a:gs pos="0">
                <a:schemeClr val="bg2">
                  <a:tint val="10000"/>
                  <a:shade val="99000"/>
                  <a:satMod val="355000"/>
                  <a:alpha val="70000"/>
                </a:schemeClr>
              </a:gs>
              <a:gs pos="70000">
                <a:schemeClr val="bg2">
                  <a:tint val="6000"/>
                  <a:shade val="100000"/>
                  <a:satMod val="400000"/>
                  <a:alpha val="55000"/>
                </a:schemeClr>
              </a:gs>
              <a:gs pos="100000">
                <a:schemeClr val="bg2">
                  <a:tint val="100000"/>
                  <a:shade val="75000"/>
                  <a:satMod val="370000"/>
                  <a:alpha val="60000"/>
                </a:schemeClr>
              </a:gs>
            </a:gsLst>
            <a:path path="circle">
              <a:fillToRect l="-407500" t="-50000" r="507500" b="150000"/>
            </a:path>
          </a:gradFill>
          <a:ln w="7350" cap="rnd" cmpd="sng" algn="ctr">
            <a:solidFill>
              <a:schemeClr val="bg2">
                <a:shade val="60000"/>
                <a:satMod val="220000"/>
                <a:alpha val="100000"/>
              </a:schemeClr>
            </a:solidFill>
            <a:prstDash val="solid"/>
          </a:ln>
          <a:effectLst>
            <a:outerShdw blurRad="12700" dist="15000" dir="4500000" algn="tl" rotWithShape="0">
              <a:schemeClr val="bg2">
                <a:shade val="10000"/>
                <a:satMod val="200000"/>
                <a:alpha val="3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2" name="Прямоугольник 11"/>
          <p:cNvSpPr/>
          <p:nvPr/>
        </p:nvSpPr>
        <p:spPr>
          <a:xfrm>
            <a:off x="1012873" y="-54"/>
            <a:ext cx="8131127" cy="6858054"/>
          </a:xfrm>
          <a:prstGeom prst="rect">
            <a:avLst/>
          </a:prstGeom>
          <a:solidFill>
            <a:schemeClr val="bg1"/>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title"/>
          </p:nvPr>
        </p:nvSpPr>
        <p:spPr>
          <a:xfrm>
            <a:off x="1435608" y="274638"/>
            <a:ext cx="7498080" cy="1143000"/>
          </a:xfrm>
          <a:prstGeom prst="rect">
            <a:avLst/>
          </a:prstGeom>
        </p:spPr>
        <p:txBody>
          <a:bodyPr anchor="ctr">
            <a:normAutofit/>
          </a:bodyPr>
          <a:lstStyle>
            <a:extLst/>
          </a:lstStyle>
          <a:p>
            <a:r>
              <a:rPr kumimoji="0" lang="ru-RU" smtClean="0"/>
              <a:t>Образец заголовка</a:t>
            </a:r>
            <a:endParaRPr kumimoji="0" lang="en-US"/>
          </a:p>
        </p:txBody>
      </p:sp>
      <p:sp>
        <p:nvSpPr>
          <p:cNvPr id="9" name="Текст 8"/>
          <p:cNvSpPr>
            <a:spLocks noGrp="1"/>
          </p:cNvSpPr>
          <p:nvPr>
            <p:ph type="body" idx="1"/>
          </p:nvPr>
        </p:nvSpPr>
        <p:spPr>
          <a:xfrm>
            <a:off x="1435608" y="1447800"/>
            <a:ext cx="7498080" cy="4800600"/>
          </a:xfrm>
          <a:prstGeom prst="rect">
            <a:avLst/>
          </a:prstGeom>
        </p:spPr>
        <p:txBody>
          <a:bodyPr>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3581400" y="6305550"/>
            <a:ext cx="2133600" cy="476250"/>
          </a:xfrm>
          <a:prstGeom prst="rect">
            <a:avLst/>
          </a:prstGeom>
        </p:spPr>
        <p:txBody>
          <a:bodyPr anchor="b"/>
          <a:lstStyle>
            <a:lvl1pPr algn="r" eaLnBrk="1" latinLnBrk="0" hangingPunct="1">
              <a:defRPr kumimoji="0" sz="1200">
                <a:solidFill>
                  <a:schemeClr val="bg2">
                    <a:shade val="50000"/>
                    <a:satMod val="200000"/>
                  </a:schemeClr>
                </a:solidFill>
              </a:defRPr>
            </a:lvl1pPr>
            <a:extLst/>
          </a:lstStyle>
          <a:p>
            <a:fld id="{06FE05BE-1FAD-40ED-9598-C4CD03753EA8}" type="datetimeFigureOut">
              <a:rPr lang="ru-RU" smtClean="0"/>
              <a:pPr/>
              <a:t>09.02.2019</a:t>
            </a:fld>
            <a:endParaRPr lang="ru-RU"/>
          </a:p>
        </p:txBody>
      </p:sp>
      <p:sp>
        <p:nvSpPr>
          <p:cNvPr id="10" name="Нижний колонтитул 9"/>
          <p:cNvSpPr>
            <a:spLocks noGrp="1"/>
          </p:cNvSpPr>
          <p:nvPr>
            <p:ph type="ftr" sz="quarter" idx="3"/>
          </p:nvPr>
        </p:nvSpPr>
        <p:spPr>
          <a:xfrm>
            <a:off x="5715000" y="6305550"/>
            <a:ext cx="2895600" cy="476250"/>
          </a:xfrm>
          <a:prstGeom prst="rect">
            <a:avLst/>
          </a:prstGeom>
        </p:spPr>
        <p:txBody>
          <a:bodyPr anchor="b"/>
          <a:lstStyle>
            <a:lvl1pPr eaLnBrk="1" latinLnBrk="0" hangingPunct="1">
              <a:defRPr kumimoji="0" sz="1200">
                <a:solidFill>
                  <a:schemeClr val="bg2">
                    <a:shade val="50000"/>
                    <a:satMod val="200000"/>
                  </a:schemeClr>
                </a:solidFill>
                <a:effectLst/>
              </a:defRPr>
            </a:lvl1pPr>
            <a:extLst/>
          </a:lstStyle>
          <a:p>
            <a:endParaRPr lang="ru-RU"/>
          </a:p>
        </p:txBody>
      </p:sp>
      <p:sp>
        <p:nvSpPr>
          <p:cNvPr id="22" name="Номер слайда 21"/>
          <p:cNvSpPr>
            <a:spLocks noGrp="1"/>
          </p:cNvSpPr>
          <p:nvPr>
            <p:ph type="sldNum" sz="quarter" idx="4"/>
          </p:nvPr>
        </p:nvSpPr>
        <p:spPr>
          <a:xfrm>
            <a:off x="8613648" y="6305550"/>
            <a:ext cx="457200" cy="476250"/>
          </a:xfrm>
          <a:prstGeom prst="rect">
            <a:avLst/>
          </a:prstGeom>
        </p:spPr>
        <p:txBody>
          <a:bodyPr anchor="b"/>
          <a:lstStyle>
            <a:lvl1pPr algn="ctr" eaLnBrk="1" latinLnBrk="0" hangingPunct="1">
              <a:defRPr kumimoji="0" sz="1200">
                <a:solidFill>
                  <a:schemeClr val="bg2">
                    <a:shade val="50000"/>
                    <a:satMod val="200000"/>
                  </a:schemeClr>
                </a:solidFill>
                <a:effectLst/>
              </a:defRPr>
            </a:lvl1pPr>
            <a:extLst/>
          </a:lstStyle>
          <a:p>
            <a:fld id="{B0946304-6E41-4F77-8B99-4E939E8557E5}" type="slidenum">
              <a:rPr lang="ru-RU" smtClean="0"/>
              <a:pPr/>
              <a:t>‹#›</a:t>
            </a:fld>
            <a:endParaRPr lang="ru-RU"/>
          </a:p>
        </p:txBody>
      </p:sp>
      <p:sp>
        <p:nvSpPr>
          <p:cNvPr id="15" name="Прямоугольник 14"/>
          <p:cNvSpPr/>
          <p:nvPr/>
        </p:nvSpPr>
        <p:spPr bwMode="invGray">
          <a:xfrm>
            <a:off x="1014984" y="-54"/>
            <a:ext cx="73152" cy="6858054"/>
          </a:xfrm>
          <a:prstGeom prst="rect">
            <a:avLst/>
          </a:prstGeom>
          <a:solidFill>
            <a:schemeClr val="bg1"/>
          </a:solidFill>
          <a:ln w="25400" cap="rnd" cmpd="sng" algn="ctr">
            <a:noFill/>
            <a:prstDash val="solid"/>
          </a:ln>
          <a:effectLst>
            <a:outerShdw blurRad="38550" dist="38000" dir="10800000" algn="tl" rotWithShape="0">
              <a:schemeClr val="bg2">
                <a:shade val="20000"/>
                <a:satMod val="110000"/>
                <a:alpha val="25000"/>
              </a:scheme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4300" kern="1200">
          <a:solidFill>
            <a:schemeClr val="tx2">
              <a:satMod val="130000"/>
            </a:schemeClr>
          </a:solidFill>
          <a:effectLst>
            <a:outerShdw blurRad="50000" dist="30000" dir="5400000" algn="tl" rotWithShape="0">
              <a:srgbClr val="000000">
                <a:alpha val="30000"/>
              </a:srgbClr>
            </a:outerShdw>
          </a:effectLst>
          <a:latin typeface="+mj-lt"/>
          <a:ea typeface="+mj-ea"/>
          <a:cs typeface="+mj-cs"/>
        </a:defRPr>
      </a:lvl1pPr>
      <a:extLst/>
    </p:titleStyle>
    <p:bodyStyle>
      <a:lvl1pPr marL="365760" indent="-283464" algn="l" rtl="0" eaLnBrk="1" latinLnBrk="0" hangingPunct="1">
        <a:lnSpc>
          <a:spcPct val="100000"/>
        </a:lnSpc>
        <a:spcBef>
          <a:spcPts val="600"/>
        </a:spcBef>
        <a:buClr>
          <a:schemeClr val="accent1"/>
        </a:buClr>
        <a:buSzPct val="80000"/>
        <a:buFont typeface="Wingdings 2"/>
        <a:buChar char=""/>
        <a:defRPr kumimoji="0" sz="3200" kern="1200">
          <a:solidFill>
            <a:schemeClr val="tx1"/>
          </a:solidFill>
          <a:latin typeface="+mn-lt"/>
          <a:ea typeface="+mn-ea"/>
          <a:cs typeface="+mn-cs"/>
        </a:defRPr>
      </a:lvl1pPr>
      <a:lvl2pPr marL="640080" indent="-237744" algn="l" rtl="0" eaLnBrk="1" latinLnBrk="0" hangingPunct="1">
        <a:lnSpc>
          <a:spcPct val="100000"/>
        </a:lnSpc>
        <a:spcBef>
          <a:spcPts val="550"/>
        </a:spcBef>
        <a:buClr>
          <a:schemeClr val="accent1"/>
        </a:buClr>
        <a:buFont typeface="Verdana"/>
        <a:buChar char="◦"/>
        <a:defRPr kumimoji="0" sz="2800" kern="1200">
          <a:solidFill>
            <a:schemeClr val="tx1"/>
          </a:solidFill>
          <a:latin typeface="+mn-lt"/>
          <a:ea typeface="+mn-ea"/>
          <a:cs typeface="+mn-cs"/>
        </a:defRPr>
      </a:lvl2pPr>
      <a:lvl3pPr marL="886968" indent="-228600" algn="l" rtl="0" eaLnBrk="1" latinLnBrk="0" hangingPunct="1">
        <a:lnSpc>
          <a:spcPct val="100000"/>
        </a:lnSpc>
        <a:spcBef>
          <a:spcPct val="20000"/>
        </a:spcBef>
        <a:buClr>
          <a:schemeClr val="accent2"/>
        </a:buClr>
        <a:buFont typeface="Wingdings 2"/>
        <a:buChar char=""/>
        <a:defRPr kumimoji="0" sz="2400" kern="1200">
          <a:solidFill>
            <a:schemeClr val="tx1"/>
          </a:solidFill>
          <a:latin typeface="+mn-lt"/>
          <a:ea typeface="+mn-ea"/>
          <a:cs typeface="+mn-cs"/>
        </a:defRPr>
      </a:lvl3pPr>
      <a:lvl4pPr marL="1097280" indent="-173736" algn="l" rtl="0" eaLnBrk="1" latinLnBrk="0" hangingPunct="1">
        <a:lnSpc>
          <a:spcPct val="100000"/>
        </a:lnSpc>
        <a:spcBef>
          <a:spcPct val="20000"/>
        </a:spcBef>
        <a:buClr>
          <a:schemeClr val="accent3"/>
        </a:buClr>
        <a:buFont typeface="Wingdings 2"/>
        <a:buChar char=""/>
        <a:defRPr kumimoji="0" sz="2000" kern="1200">
          <a:solidFill>
            <a:schemeClr val="tx1"/>
          </a:solidFill>
          <a:latin typeface="+mn-lt"/>
          <a:ea typeface="+mn-ea"/>
          <a:cs typeface="+mn-cs"/>
        </a:defRPr>
      </a:lvl4pPr>
      <a:lvl5pPr marL="1298448" indent="-182880" algn="l" rtl="0" eaLnBrk="1" latinLnBrk="0" hangingPunct="1">
        <a:lnSpc>
          <a:spcPct val="100000"/>
        </a:lnSpc>
        <a:spcBef>
          <a:spcPct val="20000"/>
        </a:spcBef>
        <a:buClr>
          <a:schemeClr val="accent4"/>
        </a:buClr>
        <a:buFont typeface="Wingdings 2"/>
        <a:buChar char=""/>
        <a:defRPr kumimoji="0" sz="2000" kern="1200">
          <a:solidFill>
            <a:schemeClr val="tx1"/>
          </a:solidFill>
          <a:latin typeface="+mn-lt"/>
          <a:ea typeface="+mn-ea"/>
          <a:cs typeface="+mn-cs"/>
        </a:defRPr>
      </a:lvl5pPr>
      <a:lvl6pPr marL="1508760" indent="-182880" algn="l" rtl="0" eaLnBrk="1" latinLnBrk="0" hangingPunct="1">
        <a:lnSpc>
          <a:spcPct val="100000"/>
        </a:lnSpc>
        <a:spcBef>
          <a:spcPct val="20000"/>
        </a:spcBef>
        <a:buClr>
          <a:schemeClr val="accent5"/>
        </a:buClr>
        <a:buFont typeface="Wingdings 2"/>
        <a:buChar char=""/>
        <a:defRPr kumimoji="0" sz="2000" kern="1200">
          <a:solidFill>
            <a:schemeClr val="tx1"/>
          </a:solidFill>
          <a:latin typeface="+mn-lt"/>
          <a:ea typeface="+mn-ea"/>
          <a:cs typeface="+mn-cs"/>
        </a:defRPr>
      </a:lvl6pPr>
      <a:lvl7pPr marL="171907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7pPr>
      <a:lvl8pPr marL="1920240"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8pPr>
      <a:lvl9pPr marL="2130552" indent="-182880" algn="l" rtl="0" eaLnBrk="1" latinLnBrk="0" hangingPunct="1">
        <a:lnSpc>
          <a:spcPct val="100000"/>
        </a:lnSpc>
        <a:spcBef>
          <a:spcPct val="20000"/>
        </a:spcBef>
        <a:buClr>
          <a:schemeClr val="accent6"/>
        </a:buClr>
        <a:buFont typeface="Wingdings 2"/>
        <a:buChar char=""/>
        <a:defRPr kumimoji="0" sz="20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ideo" Target="file:///C:\Users\xxx\Desktop\How%20do%20vitamins%20work%20-%20Ginnie%20Trinh%20Nguyen.mp4"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7.xml"/><Relationship Id="rId1" Type="http://schemas.openxmlformats.org/officeDocument/2006/relationships/video" Target="file:///C:\Users\xxx\Desktop\&#1042;&#1072;&#1078;&#1085;&#1086;&#1089;&#1090;&#1100;%20&#1042;&#1080;&#1090;&#1072;&#1084;&#1080;&#1085;&#1072;%20&#1044;%20(&#1085;&#1072;%20&#1072;&#1085;&#1075;&#1083;&#1080;&#1081;&#1089;&#1082;&#1086;&#1084;).mp4"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video" Target="file:///C:\Users\xxx\Desktop\What%20are%20Vitamins.mp4"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428596" y="285729"/>
            <a:ext cx="8429684" cy="1500197"/>
          </a:xfrm>
        </p:spPr>
        <p:txBody>
          <a:bodyPr>
            <a:normAutofit/>
          </a:bodyPr>
          <a:lstStyle/>
          <a:p>
            <a:r>
              <a:rPr lang="ru-RU" sz="1600" b="1" dirty="0" smtClean="0"/>
              <a:t>МИНИСТЕРСТВО ЗДРАВООХРАНЕНИЯ РЕСПУБЛИКИ ДАГЕСТАН  ГОСУДАРСТВЕННОЕ БЮДЖЕТНОЕ ПРОФЕССИОНАЛЬНОЕ ОБРАЗОВАТЕЛЬНОЕ УЧРЕЖДЕНИЕ  «ДЕРБЕНТСКИЙ МЕДИЦИНСКИЙ КОЛЛЕДЖ ИМЕНИ Г.А. ИЛИЗАРОВА»</a:t>
            </a:r>
            <a:endParaRPr lang="ru-RU" sz="1600" b="1" dirty="0"/>
          </a:p>
        </p:txBody>
      </p:sp>
      <p:sp>
        <p:nvSpPr>
          <p:cNvPr id="3" name="Подзаголовок 2"/>
          <p:cNvSpPr>
            <a:spLocks noGrp="1"/>
          </p:cNvSpPr>
          <p:nvPr>
            <p:ph type="subTitle" idx="1"/>
          </p:nvPr>
        </p:nvSpPr>
        <p:spPr>
          <a:xfrm>
            <a:off x="500034" y="1714488"/>
            <a:ext cx="8215370" cy="4572032"/>
          </a:xfrm>
        </p:spPr>
        <p:txBody>
          <a:bodyPr>
            <a:normAutofit/>
          </a:bodyPr>
          <a:lstStyle/>
          <a:p>
            <a:r>
              <a:rPr lang="ru-RU" sz="4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Открытый урок на тему:</a:t>
            </a:r>
          </a:p>
          <a:p>
            <a:endParaRPr lang="ru-RU" i="1" dirty="0"/>
          </a:p>
          <a:p>
            <a:r>
              <a:rPr lang="ru-RU" dirty="0"/>
              <a:t> </a:t>
            </a:r>
          </a:p>
          <a:p>
            <a:endParaRPr lang="ru-RU" b="1" dirty="0" smtClean="0"/>
          </a:p>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                </a:t>
            </a:r>
          </a:p>
          <a:p>
            <a:r>
              <a:rPr lang="ru-RU" sz="28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Составила: преподаватель английского языка - </a:t>
            </a:r>
            <a:r>
              <a:rPr lang="ru-RU" sz="28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Алиханова Г.К.</a:t>
            </a:r>
          </a:p>
          <a:p>
            <a:r>
              <a:rPr lang="ru-RU" b="1" dirty="0" smtClean="0"/>
              <a:t>          </a:t>
            </a:r>
          </a:p>
          <a:p>
            <a:endParaRPr lang="ru-RU" dirty="0"/>
          </a:p>
        </p:txBody>
      </p:sp>
      <p:sp>
        <p:nvSpPr>
          <p:cNvPr id="4" name="Прямоугольник 3"/>
          <p:cNvSpPr/>
          <p:nvPr/>
        </p:nvSpPr>
        <p:spPr>
          <a:xfrm>
            <a:off x="1071539" y="2967335"/>
            <a:ext cx="7000924" cy="1323439"/>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i="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ru-RU" sz="5400" b="1" i="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r>
              <a:rPr lang="en-US" sz="8000" b="1" i="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VITAMINS</a:t>
            </a:r>
            <a:r>
              <a:rPr lang="ru-RU" sz="8000" b="1" i="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8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5" name="Прямоугольник 4"/>
          <p:cNvSpPr/>
          <p:nvPr/>
        </p:nvSpPr>
        <p:spPr>
          <a:xfrm>
            <a:off x="2041755" y="5983543"/>
            <a:ext cx="5060489" cy="584775"/>
          </a:xfrm>
          <a:prstGeom prst="rect">
            <a:avLst/>
          </a:prstGeom>
          <a:noFill/>
        </p:spPr>
        <p:txBody>
          <a:bodyPr wrap="square" lIns="91440" tIns="45720" rIns="91440" bIns="45720">
            <a:spAutoFit/>
          </a:bodyPr>
          <a:lstStyle/>
          <a:p>
            <a:pPr algn="ctr"/>
            <a:r>
              <a:rPr lang="ru-RU" sz="32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Дербент - </a:t>
            </a:r>
            <a:r>
              <a:rPr lang="ru-RU" sz="32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2019г.</a:t>
            </a:r>
          </a:p>
        </p:txBody>
      </p:sp>
    </p:spTree>
  </p:cSld>
  <p:clrMapOvr>
    <a:masterClrMapping/>
  </p:clrMapOvr>
  <p:transition>
    <p:wipe di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1" algn="ctr" rtl="0">
              <a:spcBef>
                <a:spcPct val="0"/>
              </a:spcBef>
            </a:pPr>
            <a:r>
              <a:rPr lang="en-US" sz="4400" b="1" dirty="0" smtClean="0">
                <a:solidFill>
                  <a:schemeClr val="accent4"/>
                </a:solidFill>
                <a:latin typeface="Times New Roman" pitchFamily="18" charset="0"/>
                <a:cs typeface="Times New Roman" pitchFamily="18" charset="0"/>
              </a:rPr>
              <a:t>« But for the same reason…»</a:t>
            </a:r>
            <a:r>
              <a:rPr lang="ru-RU" sz="4400" dirty="0" smtClean="0">
                <a:solidFill>
                  <a:schemeClr val="accent4"/>
                </a:solidFill>
                <a:latin typeface="Times New Roman" pitchFamily="18" charset="0"/>
                <a:cs typeface="Times New Roman" pitchFamily="18" charset="0"/>
              </a:rPr>
              <a:t/>
            </a:r>
            <a:br>
              <a:rPr lang="ru-RU" sz="4400" dirty="0" smtClean="0">
                <a:solidFill>
                  <a:schemeClr val="accent4"/>
                </a:solidFill>
                <a:latin typeface="Times New Roman" pitchFamily="18" charset="0"/>
                <a:cs typeface="Times New Roman" pitchFamily="18" charset="0"/>
              </a:rPr>
            </a:br>
            <a:endParaRPr lang="ru-RU" sz="4400" dirty="0">
              <a:solidFill>
                <a:schemeClr val="accent4"/>
              </a:solidFill>
              <a:latin typeface="Times New Roman" pitchFamily="18" charset="0"/>
              <a:cs typeface="Times New Roman" pitchFamily="18" charset="0"/>
            </a:endParaRPr>
          </a:p>
        </p:txBody>
      </p:sp>
      <p:sp>
        <p:nvSpPr>
          <p:cNvPr id="3" name="Содержимое 2"/>
          <p:cNvSpPr>
            <a:spLocks noGrp="1"/>
          </p:cNvSpPr>
          <p:nvPr>
            <p:ph idx="1"/>
          </p:nvPr>
        </p:nvSpPr>
        <p:spPr>
          <a:xfrm>
            <a:off x="0" y="928670"/>
            <a:ext cx="9144000" cy="5929330"/>
          </a:xfrm>
        </p:spPr>
        <p:txBody>
          <a:bodyPr>
            <a:normAutofit fontScale="25000" lnSpcReduction="20000"/>
          </a:bodyPr>
          <a:lstStyle/>
          <a:p>
            <a:pPr>
              <a:buNone/>
            </a:pPr>
            <a:r>
              <a:rPr lang="en-US" dirty="0" smtClean="0"/>
              <a:t>           </a:t>
            </a:r>
            <a:r>
              <a:rPr lang="en-US" sz="12800" dirty="0" smtClean="0">
                <a:latin typeface="Times New Roman" pitchFamily="18" charset="0"/>
                <a:cs typeface="Times New Roman" pitchFamily="18" charset="0"/>
              </a:rPr>
              <a:t>But </a:t>
            </a:r>
            <a:r>
              <a:rPr lang="en-US" sz="12800" dirty="0">
                <a:latin typeface="Times New Roman" pitchFamily="18" charset="0"/>
                <a:cs typeface="Times New Roman" pitchFamily="18" charset="0"/>
              </a:rPr>
              <a:t>for the same reason, it is possible to overdose on these vitamins by taking too many as supplements, in which case they can build up to toxic levels and actually cause harm to the person taking them. The water soluble vitamins, including Vitamin C and all of the B complex vitamins, are «used up quickly or excreted in urine and perspiration; they are not stored and should be consumed daily. The high amounts of both water-soluble and fat-soluble vitamins found in raw vegetables and fruits are often lost when they are processed, with a few exceptions such as carrots, which actually gain in vitamin A by being cooked. </a:t>
            </a:r>
            <a:endParaRPr lang="ru-RU" sz="12800" dirty="0">
              <a:latin typeface="Times New Roman" pitchFamily="18" charset="0"/>
              <a:cs typeface="Times New Roman" pitchFamily="18" charset="0"/>
            </a:endParaRPr>
          </a:p>
          <a:p>
            <a:endParaRPr lang="ru-RU"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vitaminy-dlya-beremennyx-kakie-luchshe.jpg"/>
          <p:cNvPicPr>
            <a:picLocks noChangeAspect="1"/>
          </p:cNvPicPr>
          <p:nvPr/>
        </p:nvPicPr>
        <p:blipFill>
          <a:blip r:embed="rId2"/>
          <a:stretch>
            <a:fillRect/>
          </a:stretch>
        </p:blipFill>
        <p:spPr>
          <a:xfrm>
            <a:off x="-214346" y="0"/>
            <a:ext cx="9144000" cy="6858000"/>
          </a:xfrm>
          <a:prstGeom prst="rect">
            <a:avLst/>
          </a:prstGeom>
        </p:spPr>
      </p:pic>
      <p:sp>
        <p:nvSpPr>
          <p:cNvPr id="4" name="Прямоугольник 3"/>
          <p:cNvSpPr/>
          <p:nvPr/>
        </p:nvSpPr>
        <p:spPr>
          <a:xfrm>
            <a:off x="1428728" y="2357430"/>
            <a:ext cx="6286544" cy="1661993"/>
          </a:xfrm>
          <a:prstGeom prst="rect">
            <a:avLst/>
          </a:prstGeom>
          <a:noFill/>
        </p:spPr>
        <p:txBody>
          <a:bodyPr wrap="square" lIns="91440" tIns="45720" rIns="91440" bIns="45720">
            <a:spAutoFit/>
          </a:bodyPr>
          <a:lstStyle/>
          <a:p>
            <a:pPr>
              <a:buNone/>
            </a:pPr>
            <a:r>
              <a:rPr lang="ru-RU" sz="5400" b="1" dirty="0" smtClean="0">
                <a:solidFill>
                  <a:srgbClr val="0070C0"/>
                </a:solidFill>
                <a:latin typeface="Times New Roman" pitchFamily="18" charset="0"/>
                <a:cs typeface="Times New Roman" pitchFamily="18" charset="0"/>
              </a:rPr>
              <a:t>       </a:t>
            </a:r>
            <a:r>
              <a:rPr lang="en-US" sz="5400" b="1" dirty="0" smtClean="0">
                <a:solidFill>
                  <a:srgbClr val="0070C0"/>
                </a:solidFill>
                <a:latin typeface="Times New Roman" pitchFamily="18" charset="0"/>
                <a:cs typeface="Times New Roman" pitchFamily="18" charset="0"/>
              </a:rPr>
              <a:t>Dialogue</a:t>
            </a:r>
            <a:r>
              <a:rPr lang="ru-RU" sz="5400" b="1" dirty="0" smtClean="0">
                <a:solidFill>
                  <a:srgbClr val="0070C0"/>
                </a:solidFill>
                <a:latin typeface="Times New Roman" pitchFamily="18" charset="0"/>
                <a:cs typeface="Times New Roman" pitchFamily="18" charset="0"/>
              </a:rPr>
              <a:t> </a:t>
            </a:r>
            <a:endParaRPr lang="en-US" sz="5400" b="1" dirty="0" smtClean="0">
              <a:solidFill>
                <a:srgbClr val="0070C0"/>
              </a:solidFill>
              <a:latin typeface="Times New Roman" pitchFamily="18" charset="0"/>
              <a:cs typeface="Times New Roman" pitchFamily="18" charset="0"/>
            </a:endParaRPr>
          </a:p>
          <a:p>
            <a:pPr>
              <a:buNone/>
            </a:pPr>
            <a:r>
              <a:rPr lang="ru-RU" sz="4800" b="1" dirty="0" smtClean="0">
                <a:solidFill>
                  <a:srgbClr val="0070C0"/>
                </a:solidFill>
                <a:latin typeface="Times New Roman" pitchFamily="18" charset="0"/>
                <a:cs typeface="Times New Roman" pitchFamily="18" charset="0"/>
              </a:rPr>
              <a:t>«</a:t>
            </a:r>
            <a:r>
              <a:rPr lang="en-US" sz="4800" b="1" dirty="0" smtClean="0">
                <a:solidFill>
                  <a:srgbClr val="0070C0"/>
                </a:solidFill>
                <a:latin typeface="Times New Roman" pitchFamily="18" charset="0"/>
                <a:cs typeface="Times New Roman" pitchFamily="18" charset="0"/>
              </a:rPr>
              <a:t>AT THE DOCTOR</a:t>
            </a:r>
            <a:r>
              <a:rPr lang="ru-RU" sz="4800" b="1" dirty="0" smtClean="0">
                <a:solidFill>
                  <a:srgbClr val="0070C0"/>
                </a:solidFill>
                <a:latin typeface="Times New Roman" pitchFamily="18" charset="0"/>
                <a:cs typeface="Times New Roman" pitchFamily="18" charset="0"/>
              </a:rPr>
              <a:t>.»</a:t>
            </a:r>
            <a:endParaRPr lang="ru-RU" sz="4800" dirty="0">
              <a:solidFill>
                <a:srgbClr val="0070C0"/>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1" algn="ctr" rtl="0">
              <a:spcBef>
                <a:spcPct val="0"/>
              </a:spcBef>
            </a:pPr>
            <a:r>
              <a:rPr lang="en-US" sz="3200" b="1" dirty="0" smtClean="0">
                <a:solidFill>
                  <a:schemeClr val="accent4"/>
                </a:solidFill>
                <a:latin typeface="Times New Roman" pitchFamily="18" charset="0"/>
                <a:cs typeface="Times New Roman" pitchFamily="18" charset="0"/>
              </a:rPr>
              <a:t>«All in all, there are over thirty   vitamins.»</a:t>
            </a:r>
            <a:r>
              <a:rPr lang="ru-RU" sz="3200" dirty="0" smtClean="0">
                <a:solidFill>
                  <a:schemeClr val="accent4"/>
                </a:solidFill>
                <a:latin typeface="Times New Roman" pitchFamily="18" charset="0"/>
                <a:cs typeface="Times New Roman" pitchFamily="18" charset="0"/>
              </a:rPr>
              <a:t/>
            </a:r>
            <a:br>
              <a:rPr lang="ru-RU" sz="3200" dirty="0" smtClean="0">
                <a:solidFill>
                  <a:schemeClr val="accent4"/>
                </a:solidFill>
                <a:latin typeface="Times New Roman" pitchFamily="18" charset="0"/>
                <a:cs typeface="Times New Roman" pitchFamily="18" charset="0"/>
              </a:rPr>
            </a:br>
            <a:endParaRPr lang="ru-RU" sz="3200" dirty="0">
              <a:solidFill>
                <a:schemeClr val="accent4"/>
              </a:solidFill>
              <a:latin typeface="Times New Roman" pitchFamily="18" charset="0"/>
              <a:cs typeface="Times New Roman" pitchFamily="18" charset="0"/>
            </a:endParaRPr>
          </a:p>
        </p:txBody>
      </p:sp>
      <p:sp>
        <p:nvSpPr>
          <p:cNvPr id="3" name="Содержимое 2"/>
          <p:cNvSpPr>
            <a:spLocks noGrp="1"/>
          </p:cNvSpPr>
          <p:nvPr>
            <p:ph idx="1"/>
          </p:nvPr>
        </p:nvSpPr>
        <p:spPr>
          <a:xfrm>
            <a:off x="0" y="928670"/>
            <a:ext cx="9144000" cy="5786478"/>
          </a:xfrm>
        </p:spPr>
        <p:txBody>
          <a:bodyPr>
            <a:normAutofit fontScale="85000" lnSpcReduction="10000"/>
          </a:bodyPr>
          <a:lstStyle/>
          <a:p>
            <a:pPr>
              <a:buNone/>
            </a:pPr>
            <a:r>
              <a:rPr lang="en-US" dirty="0" smtClean="0"/>
              <a:t>     </a:t>
            </a:r>
            <a:r>
              <a:rPr lang="en-US" sz="3500" dirty="0" smtClean="0">
                <a:latin typeface="Times New Roman" pitchFamily="18" charset="0"/>
                <a:cs typeface="Times New Roman" pitchFamily="18" charset="0"/>
              </a:rPr>
              <a:t>All </a:t>
            </a:r>
            <a:r>
              <a:rPr lang="en-US" sz="3500" dirty="0">
                <a:latin typeface="Times New Roman" pitchFamily="18" charset="0"/>
                <a:cs typeface="Times New Roman" pitchFamily="18" charset="0"/>
              </a:rPr>
              <a:t>in all, there are over thirty vitamins, and some of them are incorporated into groups. Vitamins themselves don’t have any nutritional value, in other words, they don’t contain any calories and can’t serve as sources of energy. They relate to micronutrients that are contained in food. So, to be healthy, we need to eat several types of food: fruit and vegetables, fish and meat, and milk products. Vitamins can be divided into two large groups: fat-soluble and water soluble ones. The first group includes vitamin C and B-group vitamins. Such vitamins as A, E, D and K belong to the second group, and they can be stored in our organism. That’s why we lack vitamins of the first group more often.</a:t>
            </a:r>
            <a:endParaRPr lang="ru-RU" sz="3500" dirty="0">
              <a:latin typeface="Times New Roman" pitchFamily="18" charset="0"/>
              <a:cs typeface="Times New Roman" pitchFamily="18" charset="0"/>
            </a:endParaRPr>
          </a:p>
          <a:p>
            <a:endParaRPr lang="ru-RU" dirty="0"/>
          </a:p>
        </p:txBody>
      </p:sp>
    </p:spTree>
  </p:cSld>
  <p:clrMapOvr>
    <a:masterClrMapping/>
  </p:clrMapOvr>
  <p:transition>
    <p:split orient="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latin typeface="Times New Roman" pitchFamily="18" charset="0"/>
                <a:cs typeface="Times New Roman" pitchFamily="18" charset="0"/>
              </a:rPr>
              <a:t>Презентация</a:t>
            </a:r>
            <a:endParaRPr lang="ru-RU" sz="6000"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pPr>
              <a:buNone/>
            </a:pPr>
            <a:r>
              <a:rPr lang="en-US" b="1" dirty="0" smtClean="0"/>
              <a:t> </a:t>
            </a:r>
            <a:endParaRPr lang="ru-RU" sz="5400" dirty="0"/>
          </a:p>
          <a:p>
            <a:pPr>
              <a:buNone/>
            </a:pPr>
            <a:endParaRPr lang="ru-RU" dirty="0"/>
          </a:p>
        </p:txBody>
      </p:sp>
      <p:sp>
        <p:nvSpPr>
          <p:cNvPr id="4" name="Прямоугольник 3"/>
          <p:cNvSpPr/>
          <p:nvPr/>
        </p:nvSpPr>
        <p:spPr>
          <a:xfrm>
            <a:off x="630568" y="2967335"/>
            <a:ext cx="788286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«How do vitamins work.»  </a:t>
            </a:r>
            <a:endPar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strips dir="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How do vitamins work - Ginnie Trinh Nguyen.mp4">
            <a:hlinkClick r:id="" action="ppaction://media"/>
          </p:cNvPr>
          <p:cNvPicPr>
            <a:picLocks noRot="1" noChangeAspect="1"/>
          </p:cNvPicPr>
          <p:nvPr>
            <a:videoFile r:link="rId1"/>
          </p:nvPr>
        </p:nvPicPr>
        <p:blipFill>
          <a:blip r:embed="rId3"/>
          <a:stretch>
            <a:fillRect/>
          </a:stretch>
        </p:blipFill>
        <p:spPr>
          <a:xfrm>
            <a:off x="-152400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838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b="1" dirty="0" smtClean="0">
                <a:solidFill>
                  <a:srgbClr val="00B0F0"/>
                </a:solidFill>
                <a:latin typeface="Times New Roman" pitchFamily="18" charset="0"/>
                <a:cs typeface="Times New Roman" pitchFamily="18" charset="0"/>
              </a:rPr>
              <a:t>Some Rules to keep fit:</a:t>
            </a:r>
            <a:r>
              <a:rPr lang="ru-RU" dirty="0" smtClean="0">
                <a:solidFill>
                  <a:srgbClr val="00B0F0"/>
                </a:solidFill>
                <a:latin typeface="Times New Roman" pitchFamily="18" charset="0"/>
                <a:cs typeface="Times New Roman" pitchFamily="18" charset="0"/>
              </a:rPr>
              <a:t/>
            </a:r>
            <a:br>
              <a:rPr lang="ru-RU" dirty="0" smtClean="0">
                <a:solidFill>
                  <a:srgbClr val="00B0F0"/>
                </a:solidFill>
                <a:latin typeface="Times New Roman" pitchFamily="18" charset="0"/>
                <a:cs typeface="Times New Roman" pitchFamily="18" charset="0"/>
              </a:rPr>
            </a:br>
            <a:endParaRPr lang="ru-RU" dirty="0">
              <a:solidFill>
                <a:srgbClr val="00B0F0"/>
              </a:solidFill>
              <a:latin typeface="Times New Roman" pitchFamily="18" charset="0"/>
              <a:cs typeface="Times New Roman" pitchFamily="18" charset="0"/>
            </a:endParaRPr>
          </a:p>
        </p:txBody>
      </p:sp>
      <p:pic>
        <p:nvPicPr>
          <p:cNvPr id="4" name="Содержимое 3" descr="в4.jpg"/>
          <p:cNvPicPr>
            <a:picLocks noGrp="1" noChangeAspect="1"/>
          </p:cNvPicPr>
          <p:nvPr>
            <p:ph idx="1"/>
          </p:nvPr>
        </p:nvPicPr>
        <p:blipFill>
          <a:blip r:embed="rId2"/>
          <a:stretch>
            <a:fillRect/>
          </a:stretch>
        </p:blipFill>
        <p:spPr>
          <a:xfrm>
            <a:off x="1984375" y="1447800"/>
            <a:ext cx="6400800" cy="4800600"/>
          </a:xfrm>
        </p:spPr>
      </p:pic>
    </p:spTree>
  </p:cSld>
  <p:clrMapOvr>
    <a:masterClrMapping/>
  </p:clrMapOvr>
  <p:transition>
    <p:plus/>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800" b="1" dirty="0">
                <a:solidFill>
                  <a:srgbClr val="00B0F0"/>
                </a:solidFill>
                <a:latin typeface="Times New Roman" pitchFamily="18" charset="0"/>
                <a:cs typeface="Times New Roman" pitchFamily="18" charset="0"/>
              </a:rPr>
              <a:t>What to eat to be healthy:</a:t>
            </a:r>
            <a:r>
              <a:rPr lang="ru-RU" sz="4800" dirty="0">
                <a:solidFill>
                  <a:srgbClr val="00B0F0"/>
                </a:solidFill>
                <a:latin typeface="Times New Roman" pitchFamily="18" charset="0"/>
                <a:cs typeface="Times New Roman" pitchFamily="18" charset="0"/>
              </a:rPr>
              <a:t/>
            </a:r>
            <a:br>
              <a:rPr lang="ru-RU" sz="4800" dirty="0">
                <a:solidFill>
                  <a:srgbClr val="00B0F0"/>
                </a:solidFill>
                <a:latin typeface="Times New Roman" pitchFamily="18" charset="0"/>
                <a:cs typeface="Times New Roman" pitchFamily="18" charset="0"/>
              </a:rPr>
            </a:br>
            <a:endParaRPr lang="ru-RU" sz="4800" dirty="0">
              <a:solidFill>
                <a:srgbClr val="00B0F0"/>
              </a:solidFill>
              <a:latin typeface="Times New Roman" pitchFamily="18" charset="0"/>
              <a:cs typeface="Times New Roman" pitchFamily="18" charset="0"/>
            </a:endParaRPr>
          </a:p>
        </p:txBody>
      </p:sp>
      <p:pic>
        <p:nvPicPr>
          <p:cNvPr id="4" name="Содержимое 3" descr="в5.jpg"/>
          <p:cNvPicPr>
            <a:picLocks noGrp="1" noChangeAspect="1"/>
          </p:cNvPicPr>
          <p:nvPr>
            <p:ph idx="1"/>
          </p:nvPr>
        </p:nvPicPr>
        <p:blipFill>
          <a:blip r:embed="rId2"/>
          <a:stretch>
            <a:fillRect/>
          </a:stretch>
        </p:blipFill>
        <p:spPr>
          <a:xfrm>
            <a:off x="1984375" y="1447800"/>
            <a:ext cx="6400800" cy="4800600"/>
          </a:xfrm>
        </p:spPr>
      </p:pic>
    </p:spTree>
  </p:cSld>
  <p:clrMapOvr>
    <a:masterClrMapping/>
  </p:clrMapOvr>
  <p:transition>
    <p:blinds/>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28604"/>
            <a:ext cx="8229600" cy="857256"/>
          </a:xfrm>
        </p:spPr>
        <p:txBody>
          <a:bodyPr>
            <a:noAutofit/>
          </a:bodyPr>
          <a:lstStyle/>
          <a:p>
            <a:pPr lvl="1" algn="ctr" rtl="0">
              <a:spcBef>
                <a:spcPct val="0"/>
              </a:spcBef>
            </a:pPr>
            <a:r>
              <a:rPr lang="en-US" sz="2800" b="1" dirty="0" smtClean="0">
                <a:solidFill>
                  <a:schemeClr val="accent5"/>
                </a:solidFill>
                <a:latin typeface="Times New Roman" pitchFamily="18" charset="0"/>
                <a:cs typeface="Times New Roman" pitchFamily="18" charset="0"/>
              </a:rPr>
              <a:t>«The most essential vitamins for children are D…»</a:t>
            </a:r>
            <a:r>
              <a:rPr lang="ru-RU" sz="2800" dirty="0" smtClean="0">
                <a:solidFill>
                  <a:schemeClr val="accent5"/>
                </a:solidFill>
                <a:latin typeface="Times New Roman" pitchFamily="18" charset="0"/>
                <a:cs typeface="Times New Roman" pitchFamily="18" charset="0"/>
              </a:rPr>
              <a:t/>
            </a:r>
            <a:br>
              <a:rPr lang="ru-RU" sz="2800" dirty="0" smtClean="0">
                <a:solidFill>
                  <a:schemeClr val="accent5"/>
                </a:solidFill>
                <a:latin typeface="Times New Roman" pitchFamily="18" charset="0"/>
                <a:cs typeface="Times New Roman" pitchFamily="18" charset="0"/>
              </a:rPr>
            </a:br>
            <a:endParaRPr lang="ru-RU" sz="2800" dirty="0">
              <a:solidFill>
                <a:schemeClr val="accent5"/>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000108"/>
            <a:ext cx="8543956" cy="6215106"/>
          </a:xfrm>
        </p:spPr>
        <p:txBody>
          <a:bodyPr>
            <a:noAutofit/>
          </a:bodyPr>
          <a:lstStyle/>
          <a:p>
            <a:pPr>
              <a:buNone/>
            </a:pPr>
            <a:r>
              <a:rPr lang="en-US" sz="2400" dirty="0" smtClean="0"/>
              <a:t>      </a:t>
            </a:r>
            <a:r>
              <a:rPr lang="en-US" sz="2400" dirty="0" smtClean="0">
                <a:latin typeface="Times New Roman" pitchFamily="18" charset="0"/>
                <a:cs typeface="Times New Roman" pitchFamily="18" charset="0"/>
              </a:rPr>
              <a:t>The </a:t>
            </a:r>
            <a:r>
              <a:rPr lang="en-US" sz="2400" dirty="0">
                <a:latin typeface="Times New Roman" pitchFamily="18" charset="0"/>
                <a:cs typeface="Times New Roman" pitchFamily="18" charset="0"/>
              </a:rPr>
              <a:t>most essential vitamins for children are D, C and A. For example, vitamin D is responsible for the healthy development of bone tissues and teeth, as well as for calcium absorption. Its deficiency often causes rickets, which is especially dangerous for girls. People get it with sunshine, but if you live in the northern regions, where sunny days occur not very often, you should take enough D vitamins with food. It is contained, for example, in egg yolk, butter, liver, oil. Babies get all vitamins with breast milk, so, breastfeeding women should eat these products. Vitamin A is responsible for the growth and good vision. It’s contained in beef liver. Greenery, carrots, tomatoes, and some other vegetables contain a lot of carotene, which if taken inside with any fat, is converted into vitamin A. As for vitamin C, it’s very important for the immune system. It can be found almost in all fresh fruit and vegetables, especially in kiwi, black currant, briar, and sweet pepper.</a:t>
            </a:r>
            <a:endParaRPr lang="ru-RU" sz="2400" dirty="0">
              <a:latin typeface="Times New Roman" pitchFamily="18" charset="0"/>
              <a:cs typeface="Times New Roman" pitchFamily="18" charset="0"/>
            </a:endParaRPr>
          </a:p>
          <a:p>
            <a:pPr>
              <a:buNone/>
            </a:pPr>
            <a:r>
              <a:rPr lang="en-US" sz="2400" b="1" dirty="0">
                <a:latin typeface="Times New Roman" pitchFamily="18" charset="0"/>
                <a:cs typeface="Times New Roman" pitchFamily="18" charset="0"/>
              </a:rPr>
              <a:t> </a:t>
            </a:r>
            <a:endParaRPr lang="ru-RU" sz="2400" dirty="0">
              <a:latin typeface="Times New Roman" pitchFamily="18" charset="0"/>
              <a:cs typeface="Times New Roman" pitchFamily="18" charset="0"/>
            </a:endParaRPr>
          </a:p>
          <a:p>
            <a:endParaRPr lang="ru-RU" sz="2400" dirty="0"/>
          </a:p>
        </p:txBody>
      </p:sp>
    </p:spTree>
  </p:cSld>
  <p:clrMapOvr>
    <a:masterClrMapping/>
  </p:clrMapOvr>
  <p:transition>
    <p:checker dir="vert"/>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000" b="1" dirty="0" smtClean="0">
                <a:latin typeface="Times New Roman" pitchFamily="18" charset="0"/>
                <a:cs typeface="Times New Roman" pitchFamily="18" charset="0"/>
              </a:rPr>
              <a:t>    Презентация</a:t>
            </a:r>
            <a:endParaRPr lang="ru-RU" sz="6000" dirty="0">
              <a:latin typeface="Times New Roman" pitchFamily="18" charset="0"/>
              <a:cs typeface="Times New Roman" pitchFamily="18" charset="0"/>
            </a:endParaRPr>
          </a:p>
        </p:txBody>
      </p:sp>
      <p:sp>
        <p:nvSpPr>
          <p:cNvPr id="3" name="Содержимое 2"/>
          <p:cNvSpPr>
            <a:spLocks noGrp="1"/>
          </p:cNvSpPr>
          <p:nvPr>
            <p:ph idx="1"/>
          </p:nvPr>
        </p:nvSpPr>
        <p:spPr>
          <a:xfrm>
            <a:off x="1435608" y="1447800"/>
            <a:ext cx="7498080" cy="2195514"/>
          </a:xfrm>
        </p:spPr>
        <p:txBody>
          <a:bodyPr/>
          <a:lstStyle/>
          <a:p>
            <a:pPr>
              <a:buNone/>
            </a:pPr>
            <a:endParaRPr lang="ru-RU" dirty="0"/>
          </a:p>
        </p:txBody>
      </p:sp>
      <p:sp>
        <p:nvSpPr>
          <p:cNvPr id="4" name="Прямоугольник 3"/>
          <p:cNvSpPr/>
          <p:nvPr/>
        </p:nvSpPr>
        <p:spPr>
          <a:xfrm>
            <a:off x="1785918" y="1714488"/>
            <a:ext cx="7072362" cy="156966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48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«The </a:t>
            </a:r>
            <a:r>
              <a:rPr lang="en-US"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importance of vitamin D.»   </a:t>
            </a:r>
            <a:endParaRPr lang="ru-RU" sz="48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ransition>
    <p:check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Важность Витамина Д (на английском).mp4">
            <a:hlinkClick r:id="" action="ppaction://media"/>
          </p:cNvPr>
          <p:cNvPicPr>
            <a:picLocks noRot="1" noChangeAspect="1"/>
          </p:cNvPicPr>
          <p:nvPr>
            <a:videoFile r:link="rId1"/>
          </p:nvPr>
        </p:nvPicPr>
        <p:blipFill>
          <a:blip r:embed="rId3"/>
          <a:stretch>
            <a:fillRect/>
          </a:stretch>
        </p:blipFill>
        <p:spPr>
          <a:xfrm>
            <a:off x="-152400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3831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hello_html_254efa8a.jpg"/>
          <p:cNvPicPr>
            <a:picLocks noGrp="1"/>
          </p:cNvPicPr>
          <p:nvPr>
            <p:ph idx="1"/>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ransition>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vitaminy-dlya-beremennyx-kakie-luchshe.jpg"/>
          <p:cNvPicPr>
            <a:picLocks noChangeAspect="1"/>
          </p:cNvPicPr>
          <p:nvPr/>
        </p:nvPicPr>
        <p:blipFill>
          <a:blip r:embed="rId2"/>
          <a:stretch>
            <a:fillRect/>
          </a:stretch>
        </p:blipFill>
        <p:spPr>
          <a:xfrm>
            <a:off x="-214346" y="0"/>
            <a:ext cx="9144000" cy="6858000"/>
          </a:xfrm>
          <a:prstGeom prst="rect">
            <a:avLst/>
          </a:prstGeom>
        </p:spPr>
      </p:pic>
      <p:sp>
        <p:nvSpPr>
          <p:cNvPr id="4" name="Прямоугольник 3"/>
          <p:cNvSpPr/>
          <p:nvPr/>
        </p:nvSpPr>
        <p:spPr>
          <a:xfrm>
            <a:off x="1428728" y="2357430"/>
            <a:ext cx="6286544" cy="1538883"/>
          </a:xfrm>
          <a:prstGeom prst="rect">
            <a:avLst/>
          </a:prstGeom>
          <a:noFill/>
        </p:spPr>
        <p:txBody>
          <a:bodyPr wrap="square" lIns="91440" tIns="45720" rIns="91440" bIns="45720">
            <a:spAutoFit/>
          </a:bodyPr>
          <a:lstStyle/>
          <a:p>
            <a:pPr>
              <a:buNone/>
            </a:pPr>
            <a:r>
              <a:rPr lang="ru-RU" sz="5400" b="1" dirty="0" smtClean="0">
                <a:solidFill>
                  <a:srgbClr val="7030A0"/>
                </a:solidFill>
                <a:latin typeface="Times New Roman" pitchFamily="18" charset="0"/>
                <a:cs typeface="Times New Roman" pitchFamily="18" charset="0"/>
              </a:rPr>
              <a:t>       </a:t>
            </a:r>
            <a:r>
              <a:rPr lang="en-US" sz="5400" b="1" dirty="0" smtClean="0">
                <a:solidFill>
                  <a:srgbClr val="7030A0"/>
                </a:solidFill>
                <a:latin typeface="Times New Roman" pitchFamily="18" charset="0"/>
                <a:cs typeface="Times New Roman" pitchFamily="18" charset="0"/>
              </a:rPr>
              <a:t>Dialogue</a:t>
            </a:r>
            <a:r>
              <a:rPr lang="ru-RU" sz="5400" b="1" dirty="0" smtClean="0">
                <a:solidFill>
                  <a:srgbClr val="7030A0"/>
                </a:solidFill>
                <a:latin typeface="Times New Roman" pitchFamily="18" charset="0"/>
                <a:cs typeface="Times New Roman" pitchFamily="18" charset="0"/>
              </a:rPr>
              <a:t> </a:t>
            </a:r>
            <a:endParaRPr lang="en-US" sz="5400" b="1" dirty="0" smtClean="0">
              <a:solidFill>
                <a:srgbClr val="7030A0"/>
              </a:solidFill>
              <a:latin typeface="Times New Roman" pitchFamily="18" charset="0"/>
              <a:cs typeface="Times New Roman" pitchFamily="18" charset="0"/>
            </a:endParaRPr>
          </a:p>
          <a:p>
            <a:pPr>
              <a:buNone/>
            </a:pPr>
            <a:r>
              <a:rPr lang="ru-RU" sz="4000" b="1" dirty="0" smtClean="0">
                <a:solidFill>
                  <a:srgbClr val="7030A0"/>
                </a:solidFill>
                <a:latin typeface="Times New Roman" pitchFamily="18" charset="0"/>
                <a:cs typeface="Times New Roman" pitchFamily="18" charset="0"/>
              </a:rPr>
              <a:t>«</a:t>
            </a:r>
            <a:r>
              <a:rPr lang="en-US" sz="4000" b="1" dirty="0" smtClean="0">
                <a:solidFill>
                  <a:srgbClr val="7030A0"/>
                </a:solidFill>
                <a:latin typeface="Times New Roman" pitchFamily="18" charset="0"/>
                <a:cs typeface="Times New Roman" pitchFamily="18" charset="0"/>
              </a:rPr>
              <a:t>HEALTHY LIFESTYLE</a:t>
            </a:r>
            <a:r>
              <a:rPr lang="ru-RU" sz="4000" b="1" dirty="0" smtClean="0">
                <a:solidFill>
                  <a:srgbClr val="7030A0"/>
                </a:solidFill>
                <a:latin typeface="Times New Roman" pitchFamily="18" charset="0"/>
                <a:cs typeface="Times New Roman" pitchFamily="18" charset="0"/>
              </a:rPr>
              <a:t>.»</a:t>
            </a:r>
            <a:endParaRPr lang="ru-RU" sz="4000" dirty="0">
              <a:solidFill>
                <a:srgbClr val="7030A0"/>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lvl="1" algn="ctr" rtl="0">
              <a:spcBef>
                <a:spcPct val="0"/>
              </a:spcBef>
            </a:pPr>
            <a:r>
              <a:rPr lang="en-US" sz="2800" b="1" dirty="0" smtClean="0">
                <a:solidFill>
                  <a:srgbClr val="00B0F0"/>
                </a:solidFill>
                <a:latin typeface="Times New Roman" pitchFamily="18" charset="0"/>
                <a:cs typeface="Times New Roman" pitchFamily="18" charset="0"/>
              </a:rPr>
              <a:t>«Vitamin B9, which is also known as folic acid…»</a:t>
            </a:r>
            <a:r>
              <a:rPr lang="ru-RU" sz="2800" dirty="0" smtClean="0">
                <a:solidFill>
                  <a:srgbClr val="00B0F0"/>
                </a:solidFill>
                <a:latin typeface="Times New Roman" pitchFamily="18" charset="0"/>
                <a:cs typeface="Times New Roman" pitchFamily="18" charset="0"/>
              </a:rPr>
              <a:t/>
            </a:r>
            <a:br>
              <a:rPr lang="ru-RU" sz="2800" dirty="0" smtClean="0">
                <a:solidFill>
                  <a:srgbClr val="00B0F0"/>
                </a:solidFill>
                <a:latin typeface="Times New Roman" pitchFamily="18" charset="0"/>
                <a:cs typeface="Times New Roman" pitchFamily="18" charset="0"/>
              </a:rPr>
            </a:br>
            <a:endParaRPr lang="ru-RU" sz="2800" dirty="0">
              <a:solidFill>
                <a:srgbClr val="00B0F0"/>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071546"/>
            <a:ext cx="8472518" cy="5572164"/>
          </a:xfrm>
        </p:spPr>
        <p:txBody>
          <a:bodyPr>
            <a:normAutofit fontScale="40000" lnSpcReduction="20000"/>
          </a:bodyPr>
          <a:lstStyle/>
          <a:p>
            <a:pPr>
              <a:buNone/>
            </a:pPr>
            <a:r>
              <a:rPr lang="en-US" sz="7200" dirty="0" smtClean="0">
                <a:latin typeface="Times New Roman" pitchFamily="18" charset="0"/>
                <a:cs typeface="Times New Roman" pitchFamily="18" charset="0"/>
              </a:rPr>
              <a:t>    Vitamin </a:t>
            </a:r>
            <a:r>
              <a:rPr lang="en-US" sz="7200" dirty="0">
                <a:latin typeface="Times New Roman" pitchFamily="18" charset="0"/>
                <a:cs typeface="Times New Roman" pitchFamily="18" charset="0"/>
              </a:rPr>
              <a:t>B9, which is also known as folic acid is a very important element for women. It is absolutely indispensable during pregnancy and breastfeeding. Also it regulates nervous system activity and helps to combat depression. It is contained in green vegetables, liver, whole meal bread, honey. Vitamin E is one more “female” vitamin. It is a natural anti-oxidant, which inhibits the process of senescence, regulates the reproductive system activity and has a good effect on the state of skin, hair and nails. Sometimes it is even </a:t>
            </a:r>
            <a:r>
              <a:rPr lang="en-US" sz="7200" dirty="0" smtClean="0">
                <a:latin typeface="Times New Roman" pitchFamily="18" charset="0"/>
                <a:cs typeface="Times New Roman" pitchFamily="18" charset="0"/>
              </a:rPr>
              <a:t>described </a:t>
            </a:r>
            <a:r>
              <a:rPr lang="en-US" sz="7200" dirty="0">
                <a:latin typeface="Times New Roman" pitchFamily="18" charset="0"/>
                <a:cs typeface="Times New Roman" pitchFamily="18" charset="0"/>
              </a:rPr>
              <a:t>as the “vitamin of  beauty”.  It can be found in crude vegetables oils, nuts, and wheat germ.</a:t>
            </a:r>
            <a:endParaRPr lang="ru-RU" sz="7200" dirty="0">
              <a:latin typeface="Times New Roman" pitchFamily="18" charset="0"/>
              <a:cs typeface="Times New Roman" pitchFamily="18" charset="0"/>
            </a:endParaRPr>
          </a:p>
          <a:p>
            <a:pPr>
              <a:buNone/>
            </a:pPr>
            <a:r>
              <a:rPr lang="en-US" sz="7200" b="1" dirty="0">
                <a:latin typeface="Times New Roman" pitchFamily="18" charset="0"/>
                <a:cs typeface="Times New Roman" pitchFamily="18" charset="0"/>
              </a:rPr>
              <a:t> </a:t>
            </a:r>
            <a:endParaRPr lang="ru-RU" sz="7200" dirty="0">
              <a:latin typeface="Times New Roman" pitchFamily="18" charset="0"/>
              <a:cs typeface="Times New Roman" pitchFamily="18" charset="0"/>
            </a:endParaRPr>
          </a:p>
          <a:p>
            <a:pPr>
              <a:buNone/>
            </a:pPr>
            <a:r>
              <a:rPr lang="en-US" sz="7200" dirty="0" smtClean="0">
                <a:latin typeface="Times New Roman" pitchFamily="18" charset="0"/>
                <a:cs typeface="Times New Roman" pitchFamily="18" charset="0"/>
              </a:rPr>
              <a:t> </a:t>
            </a:r>
            <a:endParaRPr lang="ru-RU" sz="7200" dirty="0">
              <a:latin typeface="Times New Roman" pitchFamily="18" charset="0"/>
              <a:cs typeface="Times New Roman" pitchFamily="18" charset="0"/>
            </a:endParaRPr>
          </a:p>
        </p:txBody>
      </p:sp>
    </p:spTree>
  </p:cSld>
  <p:clrMapOvr>
    <a:masterClrMapping/>
  </p:clrMapOvr>
  <p:transition>
    <p:comb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lvl="1" algn="ctr" rtl="0">
              <a:spcBef>
                <a:spcPct val="0"/>
              </a:spcBef>
            </a:pPr>
            <a:r>
              <a:rPr lang="en-US" sz="4000" b="1" dirty="0" smtClean="0">
                <a:solidFill>
                  <a:schemeClr val="accent5"/>
                </a:solidFill>
                <a:latin typeface="Times New Roman" pitchFamily="18" charset="0"/>
                <a:cs typeface="Times New Roman" pitchFamily="18" charset="0"/>
              </a:rPr>
              <a:t>«So, if you wish to be healthy…»</a:t>
            </a:r>
            <a:r>
              <a:rPr lang="ru-RU" sz="4000" dirty="0" smtClean="0">
                <a:solidFill>
                  <a:schemeClr val="accent5"/>
                </a:solidFill>
                <a:latin typeface="Times New Roman" pitchFamily="18" charset="0"/>
                <a:cs typeface="Times New Roman" pitchFamily="18" charset="0"/>
              </a:rPr>
              <a:t/>
            </a:r>
            <a:br>
              <a:rPr lang="ru-RU" sz="4000" dirty="0" smtClean="0">
                <a:solidFill>
                  <a:schemeClr val="accent5"/>
                </a:solidFill>
                <a:latin typeface="Times New Roman" pitchFamily="18" charset="0"/>
                <a:cs typeface="Times New Roman" pitchFamily="18" charset="0"/>
              </a:rPr>
            </a:br>
            <a:endParaRPr lang="ru-RU" sz="4000" dirty="0">
              <a:solidFill>
                <a:schemeClr val="accent5"/>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928670"/>
            <a:ext cx="8472518" cy="5715040"/>
          </a:xfrm>
        </p:spPr>
        <p:txBody>
          <a:bodyPr>
            <a:normAutofit fontScale="92500" lnSpcReduction="10000"/>
          </a:bodyPr>
          <a:lstStyle/>
          <a:p>
            <a:pPr>
              <a:buNone/>
            </a:pPr>
            <a:r>
              <a:rPr lang="en-US" dirty="0" smtClean="0"/>
              <a:t>    </a:t>
            </a:r>
            <a:r>
              <a:rPr lang="en-US" sz="4400" dirty="0" smtClean="0">
                <a:latin typeface="Times New Roman" pitchFamily="18" charset="0"/>
                <a:cs typeface="Times New Roman" pitchFamily="18" charset="0"/>
              </a:rPr>
              <a:t>So</a:t>
            </a:r>
            <a:r>
              <a:rPr lang="en-US" sz="4400" dirty="0">
                <a:latin typeface="Times New Roman" pitchFamily="18" charset="0"/>
                <a:cs typeface="Times New Roman" pitchFamily="18" charset="0"/>
              </a:rPr>
              <a:t>, if you wish to be healthy, energetic and have a healthy appearance, pay careful attention to your diet. Try to choose natural food containing all basic vitamins and minerals. Your daily ration must include enough fresh fruit and vegetables, crude oil and wholegrain bread. Also try to eat fish or sea products at least twice a week.</a:t>
            </a:r>
            <a:endParaRPr lang="ru-RU" sz="4400" dirty="0">
              <a:latin typeface="Times New Roman" pitchFamily="18" charset="0"/>
              <a:cs typeface="Times New Roman" pitchFamily="18" charset="0"/>
            </a:endParaRPr>
          </a:p>
          <a:p>
            <a:endParaRPr lang="ru-RU" dirty="0"/>
          </a:p>
        </p:txBody>
      </p:sp>
    </p:spTree>
  </p:cSld>
  <p:clrMapOvr>
    <a:masterClrMapping/>
  </p:clrMapOvr>
  <p:transition>
    <p:push/>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654164"/>
          </a:xfrm>
        </p:spPr>
        <p:txBody>
          <a:bodyPr>
            <a:noAutofit/>
          </a:bodyPr>
          <a:lstStyle/>
          <a:p>
            <a:pPr lvl="1" algn="ctr" rtl="0">
              <a:spcBef>
                <a:spcPct val="0"/>
              </a:spcBef>
            </a:pPr>
            <a:r>
              <a:rPr lang="en-US" sz="6000" b="1" dirty="0">
                <a:solidFill>
                  <a:srgbClr val="C00000"/>
                </a:solidFill>
                <a:latin typeface="Times New Roman" pitchFamily="18" charset="0"/>
                <a:cs typeface="Times New Roman" pitchFamily="18" charset="0"/>
              </a:rPr>
              <a:t>Riddles</a:t>
            </a:r>
            <a:r>
              <a:rPr lang="ru-RU" sz="6000" b="1" dirty="0">
                <a:solidFill>
                  <a:srgbClr val="C00000"/>
                </a:solidFill>
                <a:latin typeface="Times New Roman" pitchFamily="18" charset="0"/>
                <a:cs typeface="Times New Roman" pitchFamily="18" charset="0"/>
              </a:rPr>
              <a:t>.</a:t>
            </a:r>
            <a:r>
              <a:rPr lang="ru-RU" sz="6000" dirty="0">
                <a:solidFill>
                  <a:srgbClr val="C00000"/>
                </a:solidFill>
                <a:latin typeface="Times New Roman" pitchFamily="18" charset="0"/>
                <a:cs typeface="Times New Roman" pitchFamily="18" charset="0"/>
              </a:rPr>
              <a:t/>
            </a:r>
            <a:br>
              <a:rPr lang="ru-RU" sz="6000" dirty="0">
                <a:solidFill>
                  <a:srgbClr val="C00000"/>
                </a:solidFill>
                <a:latin typeface="Times New Roman" pitchFamily="18" charset="0"/>
                <a:cs typeface="Times New Roman" pitchFamily="18" charset="0"/>
              </a:rPr>
            </a:br>
            <a:endParaRPr lang="ru-RU" sz="6000" dirty="0">
              <a:solidFill>
                <a:srgbClr val="C00000"/>
              </a:solidFill>
              <a:latin typeface="Times New Roman" pitchFamily="18" charset="0"/>
              <a:cs typeface="Times New Roman" pitchFamily="18" charset="0"/>
            </a:endParaRPr>
          </a:p>
        </p:txBody>
      </p:sp>
      <p:pic>
        <p:nvPicPr>
          <p:cNvPr id="6" name="Содержимое 5" descr="в14.jpg"/>
          <p:cNvPicPr>
            <a:picLocks noGrp="1" noChangeAspect="1"/>
          </p:cNvPicPr>
          <p:nvPr>
            <p:ph idx="1"/>
          </p:nvPr>
        </p:nvPicPr>
        <p:blipFill>
          <a:blip r:embed="rId2"/>
          <a:stretch>
            <a:fillRect/>
          </a:stretch>
        </p:blipFill>
        <p:spPr>
          <a:xfrm>
            <a:off x="2308225" y="1466850"/>
            <a:ext cx="5753100" cy="4762500"/>
          </a:xfrm>
        </p:spPr>
      </p:pic>
    </p:spTree>
  </p:cSld>
  <p:clrMapOvr>
    <a:masterClrMapping/>
  </p:clrMapOvr>
  <p:transition>
    <p:wheel/>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vitaminy-dlya-beremennyx-kakie-luchshe.jpg"/>
          <p:cNvPicPr>
            <a:picLocks noChangeAspect="1"/>
          </p:cNvPicPr>
          <p:nvPr/>
        </p:nvPicPr>
        <p:blipFill>
          <a:blip r:embed="rId2"/>
          <a:stretch>
            <a:fillRect/>
          </a:stretch>
        </p:blipFill>
        <p:spPr>
          <a:xfrm>
            <a:off x="-142908" y="0"/>
            <a:ext cx="9286908" cy="6858000"/>
          </a:xfrm>
          <a:prstGeom prst="rect">
            <a:avLst/>
          </a:prstGeom>
        </p:spPr>
      </p:pic>
      <p:sp>
        <p:nvSpPr>
          <p:cNvPr id="4" name="Прямоугольник 3"/>
          <p:cNvSpPr/>
          <p:nvPr/>
        </p:nvSpPr>
        <p:spPr>
          <a:xfrm>
            <a:off x="714348" y="642919"/>
            <a:ext cx="7000924" cy="7478970"/>
          </a:xfrm>
          <a:prstGeom prst="rect">
            <a:avLst/>
          </a:prstGeom>
          <a:noFill/>
        </p:spPr>
        <p:txBody>
          <a:bodyPr wrap="square" lIns="91440" tIns="45720" rIns="91440" bIns="45720">
            <a:spAutoFit/>
          </a:bodyPr>
          <a:lstStyle/>
          <a:p>
            <a:pPr>
              <a:buNone/>
            </a:pPr>
            <a:r>
              <a:rPr lang="en-US" sz="8000" b="1" dirty="0" smtClean="0">
                <a:solidFill>
                  <a:srgbClr val="00B050"/>
                </a:solidFill>
                <a:latin typeface="Times New Roman" pitchFamily="18" charset="0"/>
                <a:cs typeface="Times New Roman" pitchFamily="18" charset="0"/>
              </a:rPr>
              <a:t>Dialogue 1</a:t>
            </a:r>
          </a:p>
          <a:p>
            <a:r>
              <a:rPr lang="en-US" sz="8000" b="1" dirty="0" smtClean="0">
                <a:solidFill>
                  <a:schemeClr val="accent6">
                    <a:lumMod val="75000"/>
                  </a:schemeClr>
                </a:solidFill>
                <a:latin typeface="Times New Roman" pitchFamily="18" charset="0"/>
                <a:cs typeface="Times New Roman" pitchFamily="18" charset="0"/>
              </a:rPr>
              <a:t>Dialogue 2 </a:t>
            </a:r>
          </a:p>
          <a:p>
            <a:r>
              <a:rPr lang="en-US" sz="8000" b="1" dirty="0" smtClean="0">
                <a:solidFill>
                  <a:srgbClr val="FFC000"/>
                </a:solidFill>
                <a:latin typeface="Times New Roman" pitchFamily="18" charset="0"/>
                <a:cs typeface="Times New Roman" pitchFamily="18" charset="0"/>
              </a:rPr>
              <a:t>Dialogue 3</a:t>
            </a:r>
          </a:p>
          <a:p>
            <a:endParaRPr lang="en-US" sz="4800" b="1" dirty="0" smtClean="0">
              <a:solidFill>
                <a:srgbClr val="00B050"/>
              </a:solidFill>
              <a:latin typeface="Times New Roman" pitchFamily="18" charset="0"/>
              <a:cs typeface="Times New Roman" pitchFamily="18" charset="0"/>
            </a:endParaRPr>
          </a:p>
          <a:p>
            <a:endParaRPr lang="en-US" sz="4800" b="1" dirty="0" smtClean="0">
              <a:solidFill>
                <a:srgbClr val="00B050"/>
              </a:solidFill>
              <a:latin typeface="Times New Roman" pitchFamily="18" charset="0"/>
              <a:cs typeface="Times New Roman" pitchFamily="18" charset="0"/>
            </a:endParaRPr>
          </a:p>
          <a:p>
            <a:endParaRPr lang="en-US" sz="4800" b="1" dirty="0" smtClean="0">
              <a:solidFill>
                <a:srgbClr val="00B050"/>
              </a:solidFill>
              <a:latin typeface="Times New Roman" pitchFamily="18" charset="0"/>
              <a:cs typeface="Times New Roman" pitchFamily="18" charset="0"/>
            </a:endParaRPr>
          </a:p>
          <a:p>
            <a:endParaRPr lang="ru-RU" sz="4800" dirty="0" smtClean="0">
              <a:solidFill>
                <a:srgbClr val="00B050"/>
              </a:solidFill>
              <a:latin typeface="Times New Roman" pitchFamily="18" charset="0"/>
              <a:cs typeface="Times New Roman" pitchFamily="18" charset="0"/>
            </a:endParaRPr>
          </a:p>
          <a:p>
            <a:pPr>
              <a:buNone/>
            </a:pPr>
            <a:endParaRPr lang="ru-RU" sz="4800" dirty="0">
              <a:solidFill>
                <a:srgbClr val="00B050"/>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b="1" dirty="0" smtClean="0">
                <a:solidFill>
                  <a:schemeClr val="accent3">
                    <a:lumMod val="50000"/>
                  </a:schemeClr>
                </a:solidFill>
                <a:latin typeface="Times New Roman" pitchFamily="18" charset="0"/>
                <a:cs typeface="Times New Roman" pitchFamily="18" charset="0"/>
              </a:rPr>
              <a:t>Fill in the letters in the words</a:t>
            </a:r>
            <a:r>
              <a:rPr lang="ru-RU" b="1" dirty="0" smtClean="0">
                <a:solidFill>
                  <a:schemeClr val="accent3">
                    <a:lumMod val="50000"/>
                  </a:schemeClr>
                </a:solidFill>
                <a:latin typeface="Times New Roman" pitchFamily="18" charset="0"/>
                <a:cs typeface="Times New Roman" pitchFamily="18" charset="0"/>
              </a:rPr>
              <a:t>:</a:t>
            </a:r>
            <a:endParaRPr lang="ru-RU" dirty="0">
              <a:solidFill>
                <a:schemeClr val="accent3">
                  <a:lumMod val="50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285860"/>
            <a:ext cx="8229600" cy="5357850"/>
          </a:xfrm>
        </p:spPr>
        <p:txBody>
          <a:bodyPr>
            <a:normAutofit fontScale="92500" lnSpcReduction="20000"/>
          </a:bodyPr>
          <a:lstStyle/>
          <a:p>
            <a:pPr>
              <a:buNone/>
            </a:pPr>
            <a:r>
              <a:rPr lang="ru-RU" sz="4400" b="1" dirty="0" smtClean="0">
                <a:latin typeface="Times New Roman" pitchFamily="18" charset="0"/>
                <a:cs typeface="Times New Roman" pitchFamily="18" charset="0"/>
              </a:rPr>
              <a:t>   </a:t>
            </a:r>
            <a:r>
              <a:rPr lang="en-US" sz="4400" dirty="0" smtClean="0">
                <a:latin typeface="Times New Roman" pitchFamily="18" charset="0"/>
                <a:cs typeface="Times New Roman" pitchFamily="18" charset="0"/>
              </a:rPr>
              <a:t>v</a:t>
            </a:r>
            <a:r>
              <a:rPr lang="ru-RU" sz="4400" dirty="0" smtClean="0">
                <a:latin typeface="Times New Roman" pitchFamily="18" charset="0"/>
                <a:cs typeface="Times New Roman" pitchFamily="18" charset="0"/>
              </a:rPr>
              <a:t> </a:t>
            </a:r>
            <a:r>
              <a:rPr lang="ru-RU" sz="4400" dirty="0">
                <a:latin typeface="Times New Roman" pitchFamily="18" charset="0"/>
                <a:cs typeface="Times New Roman" pitchFamily="18" charset="0"/>
              </a:rPr>
              <a:t>_ </a:t>
            </a:r>
            <a:r>
              <a:rPr lang="en-US" sz="4400" dirty="0" err="1">
                <a:latin typeface="Times New Roman" pitchFamily="18" charset="0"/>
                <a:cs typeface="Times New Roman" pitchFamily="18" charset="0"/>
              </a:rPr>
              <a:t>tamins</a:t>
            </a:r>
            <a:r>
              <a:rPr lang="ru-RU" sz="4400" dirty="0">
                <a:latin typeface="Times New Roman" pitchFamily="18" charset="0"/>
                <a:cs typeface="Times New Roman" pitchFamily="18" charset="0"/>
              </a:rPr>
              <a:t/>
            </a:r>
            <a:br>
              <a:rPr lang="ru-RU" sz="4400" dirty="0">
                <a:latin typeface="Times New Roman" pitchFamily="18" charset="0"/>
                <a:cs typeface="Times New Roman" pitchFamily="18" charset="0"/>
              </a:rPr>
            </a:br>
            <a:r>
              <a:rPr lang="en-US" sz="4400" dirty="0">
                <a:latin typeface="Times New Roman" pitchFamily="18" charset="0"/>
                <a:cs typeface="Times New Roman" pitchFamily="18" charset="0"/>
              </a:rPr>
              <a:t>egg </a:t>
            </a:r>
            <a:r>
              <a:rPr lang="en-US" sz="4400" dirty="0" err="1">
                <a:latin typeface="Times New Roman" pitchFamily="18" charset="0"/>
                <a:cs typeface="Times New Roman" pitchFamily="18" charset="0"/>
              </a:rPr>
              <a:t>yol</a:t>
            </a:r>
            <a:r>
              <a:rPr lang="ru-RU" sz="4400" dirty="0">
                <a:latin typeface="Times New Roman" pitchFamily="18" charset="0"/>
                <a:cs typeface="Times New Roman" pitchFamily="18" charset="0"/>
              </a:rPr>
              <a:t> _</a:t>
            </a:r>
            <a:br>
              <a:rPr lang="ru-RU" sz="4400" dirty="0">
                <a:latin typeface="Times New Roman" pitchFamily="18" charset="0"/>
                <a:cs typeface="Times New Roman" pitchFamily="18" charset="0"/>
              </a:rPr>
            </a:br>
            <a:r>
              <a:rPr lang="en-US" sz="4400" dirty="0">
                <a:latin typeface="Times New Roman" pitchFamily="18" charset="0"/>
                <a:cs typeface="Times New Roman" pitchFamily="18" charset="0"/>
              </a:rPr>
              <a:t>sc</a:t>
            </a:r>
            <a:r>
              <a:rPr lang="ru-RU" sz="4400" dirty="0">
                <a:latin typeface="Times New Roman" pitchFamily="18" charset="0"/>
                <a:cs typeface="Times New Roman" pitchFamily="18" charset="0"/>
              </a:rPr>
              <a:t> _ </a:t>
            </a:r>
            <a:r>
              <a:rPr lang="en-US" sz="4400" dirty="0" err="1">
                <a:latin typeface="Times New Roman" pitchFamily="18" charset="0"/>
                <a:cs typeface="Times New Roman" pitchFamily="18" charset="0"/>
              </a:rPr>
              <a:t>rvy</a:t>
            </a:r>
            <a:r>
              <a:rPr lang="ru-RU" sz="4400" dirty="0">
                <a:latin typeface="Times New Roman" pitchFamily="18" charset="0"/>
                <a:cs typeface="Times New Roman" pitchFamily="18" charset="0"/>
              </a:rPr>
              <a:t/>
            </a:r>
            <a:br>
              <a:rPr lang="ru-RU" sz="4400" dirty="0">
                <a:latin typeface="Times New Roman" pitchFamily="18" charset="0"/>
                <a:cs typeface="Times New Roman" pitchFamily="18" charset="0"/>
              </a:rPr>
            </a:br>
            <a:r>
              <a:rPr lang="en-US" sz="4400" dirty="0">
                <a:latin typeface="Times New Roman" pitchFamily="18" charset="0"/>
                <a:cs typeface="Times New Roman" pitchFamily="18" charset="0"/>
              </a:rPr>
              <a:t>healthy b</a:t>
            </a:r>
            <a:r>
              <a:rPr lang="ru-RU" sz="4400" dirty="0">
                <a:latin typeface="Times New Roman" pitchFamily="18" charset="0"/>
                <a:cs typeface="Times New Roman" pitchFamily="18" charset="0"/>
              </a:rPr>
              <a:t> _ </a:t>
            </a:r>
            <a:r>
              <a:rPr lang="en-US" sz="4400" dirty="0" err="1" smtClean="0">
                <a:latin typeface="Times New Roman" pitchFamily="18" charset="0"/>
                <a:cs typeface="Times New Roman" pitchFamily="18" charset="0"/>
              </a:rPr>
              <a:t>nes</a:t>
            </a:r>
            <a:endParaRPr lang="ru-RU" sz="4400" dirty="0" smtClean="0">
              <a:latin typeface="Times New Roman" pitchFamily="18" charset="0"/>
              <a:cs typeface="Times New Roman" pitchFamily="18" charset="0"/>
            </a:endParaRPr>
          </a:p>
          <a:p>
            <a:pPr>
              <a:buNone/>
            </a:pPr>
            <a:r>
              <a:rPr lang="ru-RU" sz="4400" dirty="0" smtClean="0">
                <a:latin typeface="Times New Roman" pitchFamily="18" charset="0"/>
                <a:cs typeface="Times New Roman" pitchFamily="18" charset="0"/>
              </a:rPr>
              <a:t> </a:t>
            </a:r>
            <a:r>
              <a:rPr lang="en-US" sz="4400" dirty="0" smtClean="0">
                <a:latin typeface="Times New Roman" pitchFamily="18" charset="0"/>
                <a:cs typeface="Times New Roman" pitchFamily="18" charset="0"/>
              </a:rPr>
              <a:t> </a:t>
            </a:r>
            <a:r>
              <a:rPr lang="en-US" sz="4400" dirty="0">
                <a:latin typeface="Times New Roman" pitchFamily="18" charset="0"/>
                <a:cs typeface="Times New Roman" pitchFamily="18" charset="0"/>
              </a:rPr>
              <a:t>green </a:t>
            </a:r>
            <a:r>
              <a:rPr lang="en-US" sz="4400" dirty="0" err="1">
                <a:latin typeface="Times New Roman" pitchFamily="18" charset="0"/>
                <a:cs typeface="Times New Roman" pitchFamily="18" charset="0"/>
              </a:rPr>
              <a:t>veg</a:t>
            </a:r>
            <a:r>
              <a:rPr lang="ru-RU" sz="4400" dirty="0">
                <a:latin typeface="Times New Roman" pitchFamily="18" charset="0"/>
                <a:cs typeface="Times New Roman" pitchFamily="18" charset="0"/>
              </a:rPr>
              <a:t> _</a:t>
            </a:r>
            <a:r>
              <a:rPr lang="en-US" sz="4400" dirty="0">
                <a:latin typeface="Times New Roman" pitchFamily="18" charset="0"/>
                <a:cs typeface="Times New Roman" pitchFamily="18" charset="0"/>
              </a:rPr>
              <a:t> </a:t>
            </a:r>
            <a:r>
              <a:rPr lang="ru-RU" sz="4400" dirty="0">
                <a:latin typeface="Times New Roman" pitchFamily="18" charset="0"/>
                <a:cs typeface="Times New Roman" pitchFamily="18" charset="0"/>
              </a:rPr>
              <a:t/>
            </a:r>
            <a:br>
              <a:rPr lang="ru-RU" sz="4400" dirty="0">
                <a:latin typeface="Times New Roman" pitchFamily="18" charset="0"/>
                <a:cs typeface="Times New Roman" pitchFamily="18" charset="0"/>
              </a:rPr>
            </a:br>
            <a:r>
              <a:rPr lang="en-US" sz="4400" dirty="0">
                <a:latin typeface="Times New Roman" pitchFamily="18" charset="0"/>
                <a:cs typeface="Times New Roman" pitchFamily="18" charset="0"/>
              </a:rPr>
              <a:t>pro</a:t>
            </a:r>
            <a:r>
              <a:rPr lang="ru-RU" sz="4400" dirty="0">
                <a:latin typeface="Times New Roman" pitchFamily="18" charset="0"/>
                <a:cs typeface="Times New Roman" pitchFamily="18" charset="0"/>
              </a:rPr>
              <a:t> _ </a:t>
            </a:r>
            <a:r>
              <a:rPr lang="en-US" sz="4400" dirty="0" err="1">
                <a:latin typeface="Times New Roman" pitchFamily="18" charset="0"/>
                <a:cs typeface="Times New Roman" pitchFamily="18" charset="0"/>
              </a:rPr>
              <a:t>ect</a:t>
            </a:r>
            <a:r>
              <a:rPr lang="ru-RU" sz="4400" dirty="0">
                <a:latin typeface="Times New Roman" pitchFamily="18" charset="0"/>
                <a:cs typeface="Times New Roman" pitchFamily="18" charset="0"/>
              </a:rPr>
              <a:t/>
            </a:r>
            <a:br>
              <a:rPr lang="ru-RU" sz="4400" dirty="0">
                <a:latin typeface="Times New Roman" pitchFamily="18" charset="0"/>
                <a:cs typeface="Times New Roman" pitchFamily="18" charset="0"/>
              </a:rPr>
            </a:br>
            <a:r>
              <a:rPr lang="en-US" sz="4400" dirty="0">
                <a:latin typeface="Times New Roman" pitchFamily="18" charset="0"/>
                <a:cs typeface="Times New Roman" pitchFamily="18" charset="0"/>
              </a:rPr>
              <a:t>m</a:t>
            </a:r>
            <a:r>
              <a:rPr lang="ru-RU" sz="4400" dirty="0">
                <a:latin typeface="Times New Roman" pitchFamily="18" charset="0"/>
                <a:cs typeface="Times New Roman" pitchFamily="18" charset="0"/>
              </a:rPr>
              <a:t> _ </a:t>
            </a:r>
            <a:r>
              <a:rPr lang="en-US" sz="4400" dirty="0" err="1">
                <a:latin typeface="Times New Roman" pitchFamily="18" charset="0"/>
                <a:cs typeface="Times New Roman" pitchFamily="18" charset="0"/>
              </a:rPr>
              <a:t>lk</a:t>
            </a:r>
            <a:r>
              <a:rPr lang="ru-RU" sz="4400" dirty="0">
                <a:latin typeface="Times New Roman" pitchFamily="18" charset="0"/>
                <a:cs typeface="Times New Roman" pitchFamily="18" charset="0"/>
              </a:rPr>
              <a:t/>
            </a:r>
            <a:br>
              <a:rPr lang="ru-RU" sz="4400" dirty="0">
                <a:latin typeface="Times New Roman" pitchFamily="18" charset="0"/>
                <a:cs typeface="Times New Roman" pitchFamily="18" charset="0"/>
              </a:rPr>
            </a:br>
            <a:r>
              <a:rPr lang="en-US" sz="4400" dirty="0" err="1">
                <a:latin typeface="Times New Roman" pitchFamily="18" charset="0"/>
                <a:cs typeface="Times New Roman" pitchFamily="18" charset="0"/>
              </a:rPr>
              <a:t>stre</a:t>
            </a:r>
            <a:r>
              <a:rPr lang="ru-RU" sz="4400" dirty="0">
                <a:latin typeface="Times New Roman" pitchFamily="18" charset="0"/>
                <a:cs typeface="Times New Roman" pitchFamily="18" charset="0"/>
              </a:rPr>
              <a:t> _ </a:t>
            </a:r>
            <a:r>
              <a:rPr lang="en-US" sz="4400" dirty="0" err="1">
                <a:latin typeface="Times New Roman" pitchFamily="18" charset="0"/>
                <a:cs typeface="Times New Roman" pitchFamily="18" charset="0"/>
              </a:rPr>
              <a:t>gthen</a:t>
            </a:r>
            <a:r>
              <a:rPr lang="ru-RU" sz="4400" dirty="0">
                <a:latin typeface="Times New Roman" pitchFamily="18" charset="0"/>
                <a:cs typeface="Times New Roman" pitchFamily="18" charset="0"/>
              </a:rPr>
              <a:t/>
            </a:r>
            <a:br>
              <a:rPr lang="ru-RU" sz="4400" dirty="0">
                <a:latin typeface="Times New Roman" pitchFamily="18" charset="0"/>
                <a:cs typeface="Times New Roman" pitchFamily="18" charset="0"/>
              </a:rPr>
            </a:br>
            <a:r>
              <a:rPr lang="en-US" sz="4400" dirty="0" err="1">
                <a:latin typeface="Times New Roman" pitchFamily="18" charset="0"/>
                <a:cs typeface="Times New Roman" pitchFamily="18" charset="0"/>
              </a:rPr>
              <a:t>fru</a:t>
            </a:r>
            <a:r>
              <a:rPr lang="ru-RU" sz="4400" dirty="0">
                <a:latin typeface="Times New Roman" pitchFamily="18" charset="0"/>
                <a:cs typeface="Times New Roman" pitchFamily="18" charset="0"/>
              </a:rPr>
              <a:t> _ </a:t>
            </a:r>
            <a:r>
              <a:rPr lang="en-US" sz="4400" dirty="0">
                <a:latin typeface="Times New Roman" pitchFamily="18" charset="0"/>
                <a:cs typeface="Times New Roman" pitchFamily="18" charset="0"/>
              </a:rPr>
              <a:t>t</a:t>
            </a:r>
            <a:r>
              <a:rPr lang="ru-RU" sz="4400" dirty="0">
                <a:latin typeface="Times New Roman" pitchFamily="18" charset="0"/>
                <a:cs typeface="Times New Roman" pitchFamily="18" charset="0"/>
              </a:rPr>
              <a:t/>
            </a:r>
            <a:br>
              <a:rPr lang="ru-RU" sz="4400" dirty="0">
                <a:latin typeface="Times New Roman" pitchFamily="18" charset="0"/>
                <a:cs typeface="Times New Roman" pitchFamily="18" charset="0"/>
              </a:rPr>
            </a:br>
            <a:r>
              <a:rPr lang="en-US" sz="4400" dirty="0" err="1">
                <a:latin typeface="Times New Roman" pitchFamily="18" charset="0"/>
                <a:cs typeface="Times New Roman" pitchFamily="18" charset="0"/>
              </a:rPr>
              <a:t>nerv</a:t>
            </a:r>
            <a:r>
              <a:rPr lang="ru-RU" sz="4400" dirty="0">
                <a:latin typeface="Times New Roman" pitchFamily="18" charset="0"/>
                <a:cs typeface="Times New Roman" pitchFamily="18" charset="0"/>
              </a:rPr>
              <a:t> _ _</a:t>
            </a:r>
            <a:r>
              <a:rPr lang="en-US" sz="4400" dirty="0">
                <a:latin typeface="Times New Roman" pitchFamily="18" charset="0"/>
                <a:cs typeface="Times New Roman" pitchFamily="18" charset="0"/>
              </a:rPr>
              <a:t>s system</a:t>
            </a:r>
            <a:endParaRPr lang="ru-RU" sz="4400" dirty="0">
              <a:latin typeface="Times New Roman" pitchFamily="18" charset="0"/>
              <a:cs typeface="Times New Roman" pitchFamily="18" charset="0"/>
            </a:endParaRPr>
          </a:p>
          <a:p>
            <a:endParaRPr lang="ru-RU" dirty="0"/>
          </a:p>
        </p:txBody>
      </p:sp>
    </p:spTree>
  </p:cSld>
  <p:clrMapOvr>
    <a:masterClrMapping/>
  </p:clrMapOvr>
  <p:transition>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3600" b="1" dirty="0" smtClean="0">
                <a:solidFill>
                  <a:schemeClr val="accent5">
                    <a:lumMod val="75000"/>
                  </a:schemeClr>
                </a:solidFill>
                <a:latin typeface="Times New Roman" pitchFamily="18" charset="0"/>
                <a:cs typeface="Times New Roman" pitchFamily="18" charset="0"/>
              </a:rPr>
              <a:t>Correct the text </a:t>
            </a:r>
            <a:r>
              <a:rPr lang="ru-RU" sz="3600" b="1" dirty="0" smtClean="0">
                <a:solidFill>
                  <a:schemeClr val="accent5">
                    <a:lumMod val="75000"/>
                  </a:schemeClr>
                </a:solidFill>
                <a:latin typeface="Times New Roman" pitchFamily="18" charset="0"/>
                <a:cs typeface="Times New Roman" pitchFamily="18" charset="0"/>
              </a:rPr>
              <a:t>- “</a:t>
            </a:r>
            <a:r>
              <a:rPr lang="en-US" sz="3600" b="1" dirty="0" smtClean="0">
                <a:solidFill>
                  <a:schemeClr val="accent5">
                    <a:lumMod val="75000"/>
                  </a:schemeClr>
                </a:solidFill>
                <a:latin typeface="Times New Roman" pitchFamily="18" charset="0"/>
                <a:cs typeface="Times New Roman" pitchFamily="18" charset="0"/>
              </a:rPr>
              <a:t>Vitamins</a:t>
            </a:r>
            <a:r>
              <a:rPr lang="ru-RU" sz="3600" b="1" dirty="0" smtClean="0">
                <a:solidFill>
                  <a:schemeClr val="accent5">
                    <a:lumMod val="75000"/>
                  </a:schemeClr>
                </a:solidFill>
                <a:latin typeface="Times New Roman" pitchFamily="18" charset="0"/>
                <a:cs typeface="Times New Roman" pitchFamily="18" charset="0"/>
              </a:rPr>
              <a:t>”:</a:t>
            </a:r>
            <a:r>
              <a:rPr lang="ru-RU" sz="3600" dirty="0" smtClean="0">
                <a:solidFill>
                  <a:schemeClr val="accent5">
                    <a:lumMod val="75000"/>
                  </a:schemeClr>
                </a:solidFill>
                <a:latin typeface="Times New Roman" pitchFamily="18" charset="0"/>
                <a:cs typeface="Times New Roman" pitchFamily="18" charset="0"/>
              </a:rPr>
              <a:t/>
            </a:r>
            <a:br>
              <a:rPr lang="ru-RU" sz="3600" dirty="0" smtClean="0">
                <a:solidFill>
                  <a:schemeClr val="accent5">
                    <a:lumMod val="75000"/>
                  </a:schemeClr>
                </a:solidFill>
                <a:latin typeface="Times New Roman" pitchFamily="18" charset="0"/>
                <a:cs typeface="Times New Roman" pitchFamily="18" charset="0"/>
              </a:rPr>
            </a:br>
            <a:r>
              <a:rPr lang="ru-RU" sz="2000" dirty="0" smtClean="0">
                <a:solidFill>
                  <a:schemeClr val="accent5">
                    <a:lumMod val="75000"/>
                  </a:schemeClr>
                </a:solidFill>
                <a:latin typeface="Times New Roman" pitchFamily="18" charset="0"/>
                <a:cs typeface="Times New Roman" pitchFamily="18" charset="0"/>
              </a:rPr>
              <a:t>Обучающиеся должны составить текст из предложений.</a:t>
            </a:r>
            <a:endParaRPr lang="ru-RU" sz="2000" dirty="0">
              <a:solidFill>
                <a:schemeClr val="accent5">
                  <a:lumMod val="75000"/>
                </a:schemeClr>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1357298"/>
            <a:ext cx="8472518" cy="5286412"/>
          </a:xfrm>
        </p:spPr>
        <p:txBody>
          <a:bodyPr>
            <a:normAutofit fontScale="92500" lnSpcReduction="20000"/>
          </a:bodyPr>
          <a:lstStyle/>
          <a:p>
            <a:pPr>
              <a:buNone/>
            </a:pPr>
            <a:r>
              <a:rPr lang="en-US" dirty="0" smtClean="0"/>
              <a:t>     </a:t>
            </a:r>
            <a:r>
              <a:rPr lang="en-US" dirty="0" smtClean="0">
                <a:latin typeface="Times New Roman" pitchFamily="18" charset="0"/>
                <a:cs typeface="Times New Roman" pitchFamily="18" charset="0"/>
              </a:rPr>
              <a:t>Vitamins </a:t>
            </a:r>
            <a:r>
              <a:rPr lang="en-US" dirty="0">
                <a:latin typeface="Times New Roman" pitchFamily="18" charset="0"/>
                <a:cs typeface="Times New Roman" pitchFamily="18" charset="0"/>
              </a:rPr>
              <a:t>are special substances that the body needs, along with fats carbohydrates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We get most of our vitamin D from the sun. and minerals.</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Vitamin A is needed for healthy eyes and is found in fish ­liver oil, egg yolk, butter, green vegetables and fruit. Vitamin D is needed for healthy bones and for protection against rickets. It is found in very small amount in egg, butter and fish.</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Vitamin C protects against scurvy and is found in oranges, lemons, tomatoes and </a:t>
            </a:r>
            <a:br>
              <a:rPr lang="en-US" dirty="0">
                <a:latin typeface="Times New Roman" pitchFamily="18" charset="0"/>
                <a:cs typeface="Times New Roman" pitchFamily="18" charset="0"/>
              </a:rPr>
            </a:br>
            <a:r>
              <a:rPr lang="en-US" dirty="0">
                <a:latin typeface="Times New Roman" pitchFamily="18" charset="0"/>
                <a:cs typeface="Times New Roman" pitchFamily="18" charset="0"/>
              </a:rPr>
              <a:t>green vegetables. Vitamin B is present in milk, eggs, liver. It is needed to strengthen our nervous  system. </a:t>
            </a:r>
            <a:r>
              <a:rPr lang="ru-RU" dirty="0"/>
              <a:t> </a:t>
            </a:r>
          </a:p>
        </p:txBody>
      </p:sp>
    </p:spTree>
  </p:cSld>
  <p:clrMapOvr>
    <a:masterClrMapping/>
  </p:clrMapOvr>
  <p:transition>
    <p:circl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dirty="0" smtClean="0">
                <a:solidFill>
                  <a:schemeClr val="tx2">
                    <a:lumMod val="60000"/>
                    <a:lumOff val="40000"/>
                  </a:schemeClr>
                </a:solidFill>
                <a:latin typeface="Algerian" pitchFamily="82" charset="0"/>
              </a:rPr>
              <a:t>What is this?</a:t>
            </a:r>
            <a:endParaRPr lang="ru-RU" dirty="0">
              <a:solidFill>
                <a:schemeClr val="tx2">
                  <a:lumMod val="60000"/>
                  <a:lumOff val="40000"/>
                </a:schemeClr>
              </a:solidFill>
            </a:endParaRPr>
          </a:p>
        </p:txBody>
      </p:sp>
      <p:sp>
        <p:nvSpPr>
          <p:cNvPr id="3" name="Содержимое 2"/>
          <p:cNvSpPr>
            <a:spLocks noGrp="1"/>
          </p:cNvSpPr>
          <p:nvPr>
            <p:ph idx="1"/>
          </p:nvPr>
        </p:nvSpPr>
        <p:spPr>
          <a:xfrm>
            <a:off x="1071538" y="1071546"/>
            <a:ext cx="7862150" cy="5643602"/>
          </a:xfrm>
        </p:spPr>
        <p:txBody>
          <a:bodyPr>
            <a:normAutofit fontScale="92500" lnSpcReduction="20000"/>
          </a:bodyPr>
          <a:lstStyle/>
          <a:p>
            <a:pPr>
              <a:buNone/>
            </a:pPr>
            <a:r>
              <a:rPr lang="ru-RU" sz="4000" dirty="0" smtClean="0"/>
              <a:t>Особые вещества</a:t>
            </a:r>
          </a:p>
          <a:p>
            <a:pPr>
              <a:buNone/>
            </a:pPr>
            <a:r>
              <a:rPr lang="ru-RU" sz="4000" dirty="0" smtClean="0"/>
              <a:t>В очень маленьких количествах</a:t>
            </a:r>
          </a:p>
          <a:p>
            <a:pPr>
              <a:buNone/>
            </a:pPr>
            <a:r>
              <a:rPr lang="ru-RU" sz="4000" dirty="0" smtClean="0"/>
              <a:t>Белки</a:t>
            </a:r>
          </a:p>
          <a:p>
            <a:pPr>
              <a:buNone/>
            </a:pPr>
            <a:r>
              <a:rPr lang="ru-RU" sz="4000" dirty="0" smtClean="0"/>
              <a:t>Против цинги</a:t>
            </a:r>
          </a:p>
          <a:p>
            <a:pPr>
              <a:buNone/>
            </a:pPr>
            <a:r>
              <a:rPr lang="ru-RU" sz="4000" dirty="0" smtClean="0"/>
              <a:t>Жиры и углеводы</a:t>
            </a:r>
          </a:p>
          <a:p>
            <a:pPr>
              <a:buNone/>
            </a:pPr>
            <a:r>
              <a:rPr lang="ru-RU" sz="4000" dirty="0" smtClean="0"/>
              <a:t>Укрепляет нервную систему</a:t>
            </a:r>
          </a:p>
          <a:p>
            <a:pPr>
              <a:buNone/>
            </a:pPr>
            <a:r>
              <a:rPr lang="ru-RU" sz="4000" dirty="0" smtClean="0"/>
              <a:t>Яичный желток</a:t>
            </a:r>
          </a:p>
          <a:p>
            <a:pPr>
              <a:buNone/>
            </a:pPr>
            <a:r>
              <a:rPr lang="ru-RU" sz="4000" dirty="0" smtClean="0"/>
              <a:t>Защита от рахита</a:t>
            </a:r>
          </a:p>
          <a:p>
            <a:pPr>
              <a:buNone/>
            </a:pPr>
            <a:r>
              <a:rPr lang="ru-RU" sz="4000" dirty="0" smtClean="0"/>
              <a:t>Здоровые кости</a:t>
            </a:r>
          </a:p>
          <a:p>
            <a:pPr>
              <a:buNone/>
            </a:pPr>
            <a:r>
              <a:rPr lang="ru-RU" sz="4000" dirty="0" smtClean="0"/>
              <a:t>Зеленые овощи и фрукты</a:t>
            </a:r>
          </a:p>
          <a:p>
            <a:pPr>
              <a:buNone/>
            </a:pPr>
            <a:endParaRPr lang="ru-RU" sz="28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lvl="1" algn="ctr" rtl="0">
              <a:spcBef>
                <a:spcPct val="0"/>
              </a:spcBef>
            </a:pPr>
            <a:r>
              <a:rPr lang="en-US" sz="3600" b="1" dirty="0" smtClean="0">
                <a:solidFill>
                  <a:srgbClr val="FF0000"/>
                </a:solidFill>
                <a:latin typeface="Times New Roman" pitchFamily="18" charset="0"/>
                <a:cs typeface="Times New Roman" pitchFamily="18" charset="0"/>
              </a:rPr>
              <a:t>Make up the proverbs</a:t>
            </a:r>
            <a:r>
              <a:rPr lang="ru-RU" sz="3600" b="1" dirty="0" smtClean="0">
                <a:solidFill>
                  <a:srgbClr val="FF0000"/>
                </a:solidFill>
                <a:latin typeface="Times New Roman" pitchFamily="18" charset="0"/>
                <a:cs typeface="Times New Roman" pitchFamily="18" charset="0"/>
              </a:rPr>
              <a:t>:</a:t>
            </a:r>
            <a:r>
              <a:rPr lang="ru-RU" sz="3600" dirty="0" smtClean="0">
                <a:solidFill>
                  <a:srgbClr val="FF0000"/>
                </a:solidFill>
                <a:latin typeface="Times New Roman" pitchFamily="18" charset="0"/>
                <a:cs typeface="Times New Roman" pitchFamily="18" charset="0"/>
              </a:rPr>
              <a:t/>
            </a:r>
            <a:br>
              <a:rPr lang="ru-RU" sz="3600" dirty="0" smtClean="0">
                <a:solidFill>
                  <a:srgbClr val="FF0000"/>
                </a:solidFill>
                <a:latin typeface="Times New Roman" pitchFamily="18" charset="0"/>
                <a:cs typeface="Times New Roman" pitchFamily="18" charset="0"/>
              </a:rPr>
            </a:br>
            <a:endParaRPr lang="ru-RU" sz="3600" dirty="0">
              <a:solidFill>
                <a:srgbClr val="FF000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fontScale="92500" lnSpcReduction="10000"/>
          </a:bodyPr>
          <a:lstStyle/>
          <a:p>
            <a:pPr lvl="1">
              <a:buNone/>
            </a:pPr>
            <a:r>
              <a:rPr lang="en-US" sz="3200" dirty="0" smtClean="0">
                <a:solidFill>
                  <a:srgbClr val="002060"/>
                </a:solidFill>
                <a:latin typeface="Times New Roman" pitchFamily="18" charset="0"/>
                <a:cs typeface="Times New Roman" pitchFamily="18" charset="0"/>
              </a:rPr>
              <a:t>    An </a:t>
            </a:r>
            <a:r>
              <a:rPr lang="en-US" sz="3200" dirty="0">
                <a:solidFill>
                  <a:srgbClr val="002060"/>
                </a:solidFill>
                <a:latin typeface="Times New Roman" pitchFamily="18" charset="0"/>
                <a:cs typeface="Times New Roman" pitchFamily="18" charset="0"/>
              </a:rPr>
              <a:t>apple a day</a:t>
            </a:r>
            <a:br>
              <a:rPr lang="en-US" sz="3200" dirty="0">
                <a:solidFill>
                  <a:srgbClr val="002060"/>
                </a:solidFill>
                <a:latin typeface="Times New Roman" pitchFamily="18" charset="0"/>
                <a:cs typeface="Times New Roman" pitchFamily="18" charset="0"/>
              </a:rPr>
            </a:br>
            <a:r>
              <a:rPr lang="en-US" sz="3200" dirty="0">
                <a:solidFill>
                  <a:srgbClr val="002060"/>
                </a:solidFill>
                <a:latin typeface="Times New Roman" pitchFamily="18" charset="0"/>
                <a:cs typeface="Times New Roman" pitchFamily="18" charset="0"/>
              </a:rPr>
              <a:t>A hungry man is</a:t>
            </a:r>
            <a:br>
              <a:rPr lang="en-US" sz="3200" dirty="0">
                <a:solidFill>
                  <a:srgbClr val="002060"/>
                </a:solidFill>
                <a:latin typeface="Times New Roman" pitchFamily="18" charset="0"/>
                <a:cs typeface="Times New Roman" pitchFamily="18" charset="0"/>
              </a:rPr>
            </a:br>
            <a:r>
              <a:rPr lang="en-US" sz="3200" dirty="0">
                <a:solidFill>
                  <a:srgbClr val="002060"/>
                </a:solidFill>
                <a:latin typeface="Times New Roman" pitchFamily="18" charset="0"/>
                <a:cs typeface="Times New Roman" pitchFamily="18" charset="0"/>
              </a:rPr>
              <a:t>You cannot make an </a:t>
            </a:r>
            <a:r>
              <a:rPr lang="en-US" sz="3200" dirty="0" err="1">
                <a:solidFill>
                  <a:srgbClr val="002060"/>
                </a:solidFill>
                <a:latin typeface="Times New Roman" pitchFamily="18" charset="0"/>
                <a:cs typeface="Times New Roman" pitchFamily="18" charset="0"/>
              </a:rPr>
              <a:t>omelette</a:t>
            </a:r>
            <a:r>
              <a:rPr lang="en-US" sz="3200" dirty="0">
                <a:solidFill>
                  <a:srgbClr val="002060"/>
                </a:solidFill>
                <a:latin typeface="Times New Roman" pitchFamily="18" charset="0"/>
                <a:cs typeface="Times New Roman" pitchFamily="18" charset="0"/>
              </a:rPr>
              <a:t> </a:t>
            </a:r>
            <a:br>
              <a:rPr lang="en-US" sz="3200" dirty="0">
                <a:solidFill>
                  <a:srgbClr val="002060"/>
                </a:solidFill>
                <a:latin typeface="Times New Roman" pitchFamily="18" charset="0"/>
                <a:cs typeface="Times New Roman" pitchFamily="18" charset="0"/>
              </a:rPr>
            </a:br>
            <a:r>
              <a:rPr lang="en-US" sz="3200" dirty="0">
                <a:solidFill>
                  <a:srgbClr val="002060"/>
                </a:solidFill>
                <a:latin typeface="Times New Roman" pitchFamily="18" charset="0"/>
                <a:cs typeface="Times New Roman" pitchFamily="18" charset="0"/>
              </a:rPr>
              <a:t>Better an egg today</a:t>
            </a:r>
            <a:br>
              <a:rPr lang="en-US" sz="3200" dirty="0">
                <a:solidFill>
                  <a:srgbClr val="002060"/>
                </a:solidFill>
                <a:latin typeface="Times New Roman" pitchFamily="18" charset="0"/>
                <a:cs typeface="Times New Roman" pitchFamily="18" charset="0"/>
              </a:rPr>
            </a:br>
            <a:r>
              <a:rPr lang="en-US" sz="3200" dirty="0">
                <a:solidFill>
                  <a:srgbClr val="002060"/>
                </a:solidFill>
                <a:latin typeface="Times New Roman" pitchFamily="18" charset="0"/>
                <a:cs typeface="Times New Roman" pitchFamily="18" charset="0"/>
              </a:rPr>
              <a:t>To lengthen your life,</a:t>
            </a:r>
            <a:r>
              <a:rPr lang="en-US" sz="3200" dirty="0">
                <a:latin typeface="Times New Roman" pitchFamily="18" charset="0"/>
                <a:cs typeface="Times New Roman" pitchFamily="18" charset="0"/>
              </a:rPr>
              <a:t/>
            </a:r>
            <a:br>
              <a:rPr lang="en-US" sz="3200" dirty="0">
                <a:latin typeface="Times New Roman" pitchFamily="18" charset="0"/>
                <a:cs typeface="Times New Roman" pitchFamily="18" charset="0"/>
              </a:rPr>
            </a:br>
            <a:r>
              <a:rPr lang="en-US" sz="3200" dirty="0">
                <a:latin typeface="Times New Roman" pitchFamily="18" charset="0"/>
                <a:cs typeface="Times New Roman" pitchFamily="18" charset="0"/>
              </a:rPr>
              <a:t> ………………….</a:t>
            </a:r>
            <a:br>
              <a:rPr lang="en-US" sz="3200" dirty="0">
                <a:latin typeface="Times New Roman" pitchFamily="18" charset="0"/>
                <a:cs typeface="Times New Roman" pitchFamily="18" charset="0"/>
              </a:rPr>
            </a:br>
            <a:r>
              <a:rPr lang="en-US" sz="3200" dirty="0" smtClean="0">
                <a:solidFill>
                  <a:srgbClr val="C00000"/>
                </a:solidFill>
                <a:latin typeface="Times New Roman" pitchFamily="18" charset="0"/>
                <a:cs typeface="Times New Roman" pitchFamily="18" charset="0"/>
              </a:rPr>
              <a:t>lessen your meals. </a:t>
            </a:r>
            <a:r>
              <a:rPr lang="en-US" sz="3200" dirty="0">
                <a:solidFill>
                  <a:srgbClr val="C00000"/>
                </a:solidFill>
                <a:latin typeface="Times New Roman" pitchFamily="18" charset="0"/>
                <a:cs typeface="Times New Roman" pitchFamily="18" charset="0"/>
              </a:rPr>
              <a:t/>
            </a:r>
            <a:br>
              <a:rPr lang="en-US" sz="3200" dirty="0">
                <a:solidFill>
                  <a:srgbClr val="C00000"/>
                </a:solidFill>
                <a:latin typeface="Times New Roman" pitchFamily="18" charset="0"/>
                <a:cs typeface="Times New Roman" pitchFamily="18" charset="0"/>
              </a:rPr>
            </a:br>
            <a:r>
              <a:rPr lang="en-US" sz="3200" dirty="0" smtClean="0">
                <a:solidFill>
                  <a:srgbClr val="C00000"/>
                </a:solidFill>
                <a:latin typeface="Times New Roman" pitchFamily="18" charset="0"/>
                <a:cs typeface="Times New Roman" pitchFamily="18" charset="0"/>
              </a:rPr>
              <a:t>keeps a doctor away. </a:t>
            </a:r>
            <a:r>
              <a:rPr lang="en-US" sz="3200" dirty="0">
                <a:solidFill>
                  <a:srgbClr val="C00000"/>
                </a:solidFill>
                <a:latin typeface="Times New Roman" pitchFamily="18" charset="0"/>
                <a:cs typeface="Times New Roman" pitchFamily="18" charset="0"/>
              </a:rPr>
              <a:t/>
            </a:r>
            <a:br>
              <a:rPr lang="en-US" sz="3200" dirty="0">
                <a:solidFill>
                  <a:srgbClr val="C00000"/>
                </a:solidFill>
                <a:latin typeface="Times New Roman" pitchFamily="18" charset="0"/>
                <a:cs typeface="Times New Roman" pitchFamily="18" charset="0"/>
              </a:rPr>
            </a:br>
            <a:r>
              <a:rPr lang="en-US" sz="3200" dirty="0" smtClean="0">
                <a:solidFill>
                  <a:srgbClr val="C00000"/>
                </a:solidFill>
                <a:latin typeface="Times New Roman" pitchFamily="18" charset="0"/>
                <a:cs typeface="Times New Roman" pitchFamily="18" charset="0"/>
              </a:rPr>
              <a:t>than </a:t>
            </a:r>
            <a:r>
              <a:rPr lang="en-US" sz="3200" dirty="0">
                <a:solidFill>
                  <a:srgbClr val="C00000"/>
                </a:solidFill>
                <a:latin typeface="Times New Roman" pitchFamily="18" charset="0"/>
                <a:cs typeface="Times New Roman" pitchFamily="18" charset="0"/>
              </a:rPr>
              <a:t>a hen tomorrow.</a:t>
            </a:r>
            <a:br>
              <a:rPr lang="en-US" sz="3200" dirty="0">
                <a:solidFill>
                  <a:srgbClr val="C00000"/>
                </a:solidFill>
                <a:latin typeface="Times New Roman" pitchFamily="18" charset="0"/>
                <a:cs typeface="Times New Roman" pitchFamily="18" charset="0"/>
              </a:rPr>
            </a:br>
            <a:r>
              <a:rPr lang="en-US" sz="3200" dirty="0" smtClean="0">
                <a:solidFill>
                  <a:srgbClr val="C00000"/>
                </a:solidFill>
                <a:latin typeface="Times New Roman" pitchFamily="18" charset="0"/>
                <a:cs typeface="Times New Roman" pitchFamily="18" charset="0"/>
              </a:rPr>
              <a:t>without breaking eggs.</a:t>
            </a:r>
          </a:p>
          <a:p>
            <a:pPr lvl="1">
              <a:buNone/>
            </a:pPr>
            <a:r>
              <a:rPr lang="en-US" sz="3200" dirty="0" smtClean="0">
                <a:solidFill>
                  <a:srgbClr val="C00000"/>
                </a:solidFill>
                <a:latin typeface="Times New Roman" pitchFamily="18" charset="0"/>
                <a:cs typeface="Times New Roman" pitchFamily="18" charset="0"/>
              </a:rPr>
              <a:t>   an angry man.</a:t>
            </a:r>
            <a:endParaRPr lang="ru-RU" sz="3200" dirty="0">
              <a:solidFill>
                <a:srgbClr val="C00000"/>
              </a:solidFill>
              <a:latin typeface="Times New Roman" pitchFamily="18" charset="0"/>
              <a:cs typeface="Times New Roman" pitchFamily="18" charset="0"/>
            </a:endParaRPr>
          </a:p>
          <a:p>
            <a:endParaRPr lang="ru-RU" dirty="0"/>
          </a:p>
        </p:txBody>
      </p:sp>
    </p:spTree>
  </p:cSld>
  <p:clrMapOvr>
    <a:masterClrMapping/>
  </p:clrMapOvr>
  <p:transition>
    <p:cover dir="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1357322"/>
          </a:xfrm>
        </p:spPr>
        <p:txBody>
          <a:bodyPr>
            <a:noAutofit/>
          </a:bodyPr>
          <a:lstStyle/>
          <a:p>
            <a:r>
              <a:rPr lang="en-US" sz="3200" b="1" dirty="0" smtClean="0">
                <a:solidFill>
                  <a:srgbClr val="FFC000"/>
                </a:solidFill>
                <a:latin typeface="Times New Roman" pitchFamily="18" charset="0"/>
                <a:cs typeface="Times New Roman" pitchFamily="18" charset="0"/>
              </a:rPr>
              <a:t>Make up sentences. They may be proverbs or good rules:</a:t>
            </a:r>
            <a:r>
              <a:rPr lang="ru-RU" sz="3200" dirty="0" smtClean="0"/>
              <a:t/>
            </a:r>
            <a:br>
              <a:rPr lang="ru-RU" sz="3200" dirty="0" smtClean="0"/>
            </a:br>
            <a:endParaRPr lang="ru-RU" sz="3200" dirty="0"/>
          </a:p>
        </p:txBody>
      </p:sp>
      <p:sp>
        <p:nvSpPr>
          <p:cNvPr id="3" name="Содержимое 2"/>
          <p:cNvSpPr>
            <a:spLocks noGrp="1"/>
          </p:cNvSpPr>
          <p:nvPr>
            <p:ph idx="1"/>
          </p:nvPr>
        </p:nvSpPr>
        <p:spPr>
          <a:xfrm>
            <a:off x="214282" y="1142984"/>
            <a:ext cx="8929718" cy="5572164"/>
          </a:xfrm>
        </p:spPr>
        <p:txBody>
          <a:bodyPr>
            <a:normAutofit fontScale="92500" lnSpcReduction="20000"/>
          </a:bodyPr>
          <a:lstStyle/>
          <a:p>
            <a:pPr>
              <a:buNone/>
            </a:pPr>
            <a:r>
              <a:rPr lang="en-US" sz="5200" b="1" dirty="0" smtClean="0">
                <a:solidFill>
                  <a:srgbClr val="7030A0"/>
                </a:solidFill>
                <a:latin typeface="Times New Roman" pitchFamily="18" charset="0"/>
                <a:cs typeface="Times New Roman" pitchFamily="18" charset="0"/>
              </a:rPr>
              <a:t>a</a:t>
            </a:r>
            <a:r>
              <a:rPr lang="en-US" sz="5200" b="1" dirty="0">
                <a:solidFill>
                  <a:srgbClr val="7030A0"/>
                </a:solidFill>
                <a:latin typeface="Times New Roman" pitchFamily="18" charset="0"/>
                <a:cs typeface="Times New Roman" pitchFamily="18" charset="0"/>
              </a:rPr>
              <a:t>) above, wealth, is, health, good.</a:t>
            </a:r>
            <a:endParaRPr lang="ru-RU" sz="5200" b="1" dirty="0">
              <a:solidFill>
                <a:srgbClr val="7030A0"/>
              </a:solidFill>
              <a:latin typeface="Times New Roman" pitchFamily="18" charset="0"/>
              <a:cs typeface="Times New Roman" pitchFamily="18" charset="0"/>
            </a:endParaRPr>
          </a:p>
          <a:p>
            <a:pPr>
              <a:buNone/>
            </a:pPr>
            <a:r>
              <a:rPr lang="en-US" sz="5200" b="1" dirty="0">
                <a:solidFill>
                  <a:srgbClr val="C00000"/>
                </a:solidFill>
                <a:latin typeface="Times New Roman" pitchFamily="18" charset="0"/>
                <a:cs typeface="Times New Roman" pitchFamily="18" charset="0"/>
              </a:rPr>
              <a:t>b) healthy, eat, to keep, food, fit.</a:t>
            </a:r>
            <a:endParaRPr lang="ru-RU" sz="5200" b="1" dirty="0">
              <a:solidFill>
                <a:srgbClr val="C00000"/>
              </a:solidFill>
              <a:latin typeface="Times New Roman" pitchFamily="18" charset="0"/>
              <a:cs typeface="Times New Roman" pitchFamily="18" charset="0"/>
            </a:endParaRPr>
          </a:p>
          <a:p>
            <a:pPr>
              <a:buNone/>
            </a:pPr>
            <a:r>
              <a:rPr lang="en-US" sz="5200" b="1" dirty="0">
                <a:solidFill>
                  <a:schemeClr val="accent2">
                    <a:lumMod val="50000"/>
                  </a:schemeClr>
                </a:solidFill>
                <a:latin typeface="Times New Roman" pitchFamily="18" charset="0"/>
                <a:cs typeface="Times New Roman" pitchFamily="18" charset="0"/>
              </a:rPr>
              <a:t>c) sweets, are, many, bad, teeth, for, your. </a:t>
            </a:r>
            <a:endParaRPr lang="ru-RU" sz="5200" b="1" dirty="0">
              <a:solidFill>
                <a:schemeClr val="accent2">
                  <a:lumMod val="50000"/>
                </a:schemeClr>
              </a:solidFill>
              <a:latin typeface="Times New Roman" pitchFamily="18" charset="0"/>
              <a:cs typeface="Times New Roman" pitchFamily="18" charset="0"/>
            </a:endParaRPr>
          </a:p>
          <a:p>
            <a:pPr>
              <a:buNone/>
            </a:pPr>
            <a:r>
              <a:rPr lang="en-US" sz="5200" b="1" dirty="0">
                <a:solidFill>
                  <a:srgbClr val="00B0F0"/>
                </a:solidFill>
                <a:latin typeface="Times New Roman" pitchFamily="18" charset="0"/>
                <a:cs typeface="Times New Roman" pitchFamily="18" charset="0"/>
              </a:rPr>
              <a:t>d) your, eating, wash, before, hands.</a:t>
            </a:r>
            <a:endParaRPr lang="ru-RU" sz="5200" b="1" dirty="0">
              <a:solidFill>
                <a:srgbClr val="00B0F0"/>
              </a:solidFill>
              <a:latin typeface="Times New Roman" pitchFamily="18" charset="0"/>
              <a:cs typeface="Times New Roman" pitchFamily="18" charset="0"/>
            </a:endParaRPr>
          </a:p>
          <a:p>
            <a:pPr>
              <a:buNone/>
            </a:pPr>
            <a:r>
              <a:rPr lang="en-US" sz="5200" b="1" dirty="0">
                <a:solidFill>
                  <a:schemeClr val="accent6">
                    <a:lumMod val="50000"/>
                  </a:schemeClr>
                </a:solidFill>
                <a:latin typeface="Times New Roman" pitchFamily="18" charset="0"/>
                <a:cs typeface="Times New Roman" pitchFamily="18" charset="0"/>
              </a:rPr>
              <a:t>e) every, your, clean, morning, teeth.  </a:t>
            </a:r>
            <a:endParaRPr lang="ru-RU" sz="5200" b="1" dirty="0">
              <a:solidFill>
                <a:schemeClr val="accent6">
                  <a:lumMod val="50000"/>
                </a:schemeClr>
              </a:solidFill>
              <a:latin typeface="Times New Roman" pitchFamily="18" charset="0"/>
              <a:cs typeface="Times New Roman" pitchFamily="18" charset="0"/>
            </a:endParaRPr>
          </a:p>
          <a:p>
            <a:endParaRPr lang="ru-RU" dirty="0"/>
          </a:p>
        </p:txBody>
      </p:sp>
    </p:spTree>
  </p:cSld>
  <p:clrMapOvr>
    <a:masterClrMapping/>
  </p:clrMapOvr>
  <p:transition>
    <p:blinds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000" b="1" dirty="0" smtClean="0">
                <a:solidFill>
                  <a:srgbClr val="7030A0"/>
                </a:solidFill>
              </a:rPr>
              <a:t>Vocabulary :</a:t>
            </a:r>
            <a:r>
              <a:rPr lang="ru-RU" sz="4000" dirty="0" smtClean="0">
                <a:solidFill>
                  <a:srgbClr val="7030A0"/>
                </a:solidFill>
              </a:rPr>
              <a:t/>
            </a:r>
            <a:br>
              <a:rPr lang="ru-RU" sz="4000" dirty="0" smtClean="0">
                <a:solidFill>
                  <a:srgbClr val="7030A0"/>
                </a:solidFill>
              </a:rPr>
            </a:br>
            <a:endParaRPr lang="ru-RU" sz="4000" dirty="0">
              <a:solidFill>
                <a:srgbClr val="7030A0"/>
              </a:solidFill>
            </a:endParaRPr>
          </a:p>
        </p:txBody>
      </p:sp>
      <p:sp>
        <p:nvSpPr>
          <p:cNvPr id="3" name="Содержимое 2"/>
          <p:cNvSpPr>
            <a:spLocks noGrp="1"/>
          </p:cNvSpPr>
          <p:nvPr>
            <p:ph idx="1"/>
          </p:nvPr>
        </p:nvSpPr>
        <p:spPr>
          <a:xfrm>
            <a:off x="0" y="928670"/>
            <a:ext cx="9144000" cy="5929330"/>
          </a:xfrm>
        </p:spPr>
        <p:txBody>
          <a:bodyPr>
            <a:normAutofit/>
          </a:bodyPr>
          <a:lstStyle/>
          <a:p>
            <a:pPr>
              <a:buNone/>
            </a:pPr>
            <a:r>
              <a:rPr lang="ru-RU" dirty="0" smtClean="0"/>
              <a:t>     </a:t>
            </a:r>
            <a:r>
              <a:rPr lang="en-US" sz="4000" dirty="0" smtClean="0">
                <a:latin typeface="Times New Roman" pitchFamily="18" charset="0"/>
                <a:cs typeface="Times New Roman" pitchFamily="18" charset="0"/>
              </a:rPr>
              <a:t>Health, </a:t>
            </a:r>
            <a:r>
              <a:rPr lang="en-US" sz="4000" dirty="0">
                <a:latin typeface="Times New Roman" pitchFamily="18" charset="0"/>
                <a:cs typeface="Times New Roman" pitchFamily="18" charset="0"/>
              </a:rPr>
              <a:t>a healthy </a:t>
            </a:r>
            <a:r>
              <a:rPr lang="en-US" sz="4000" dirty="0" smtClean="0">
                <a:latin typeface="Times New Roman" pitchFamily="18" charset="0"/>
                <a:cs typeface="Times New Roman" pitchFamily="18" charset="0"/>
              </a:rPr>
              <a:t>diet,</a:t>
            </a:r>
            <a:r>
              <a:rPr lang="ru-RU" sz="4000" dirty="0" smtClean="0">
                <a:latin typeface="Times New Roman" pitchFamily="18" charset="0"/>
                <a:cs typeface="Times New Roman" pitchFamily="18" charset="0"/>
              </a:rPr>
              <a:t> </a:t>
            </a:r>
            <a:r>
              <a:rPr lang="en-US" sz="4000" dirty="0" smtClean="0">
                <a:latin typeface="Times New Roman" pitchFamily="18" charset="0"/>
                <a:cs typeface="Times New Roman" pitchFamily="18" charset="0"/>
              </a:rPr>
              <a:t>to consume, nutrient,  disease, </a:t>
            </a:r>
            <a:r>
              <a:rPr lang="en-US" sz="4000" dirty="0">
                <a:latin typeface="Times New Roman" pitchFamily="18" charset="0"/>
                <a:cs typeface="Times New Roman" pitchFamily="18" charset="0"/>
              </a:rPr>
              <a:t>amino </a:t>
            </a:r>
            <a:r>
              <a:rPr lang="en-US" sz="4000" dirty="0" smtClean="0">
                <a:latin typeface="Times New Roman" pitchFamily="18" charset="0"/>
                <a:cs typeface="Times New Roman" pitchFamily="18" charset="0"/>
              </a:rPr>
              <a:t>acids, protein, conversion, </a:t>
            </a:r>
            <a:r>
              <a:rPr lang="en-US" sz="4000" dirty="0">
                <a:latin typeface="Times New Roman" pitchFamily="18" charset="0"/>
                <a:cs typeface="Times New Roman" pitchFamily="18" charset="0"/>
              </a:rPr>
              <a:t>inorganic </a:t>
            </a:r>
            <a:r>
              <a:rPr lang="en-US" sz="4000" dirty="0" smtClean="0">
                <a:latin typeface="Times New Roman" pitchFamily="18" charset="0"/>
                <a:cs typeface="Times New Roman" pitchFamily="18" charset="0"/>
              </a:rPr>
              <a:t>substances, fat, overdose, supplement, incorporate,  micronutrient, fat-soluble, </a:t>
            </a:r>
            <a:r>
              <a:rPr lang="en-US" sz="4000" dirty="0">
                <a:latin typeface="Times New Roman" pitchFamily="18" charset="0"/>
                <a:cs typeface="Times New Roman" pitchFamily="18" charset="0"/>
              </a:rPr>
              <a:t>bone </a:t>
            </a:r>
            <a:r>
              <a:rPr lang="en-US" sz="4000" dirty="0" smtClean="0">
                <a:latin typeface="Times New Roman" pitchFamily="18" charset="0"/>
                <a:cs typeface="Times New Roman" pitchFamily="18" charset="0"/>
              </a:rPr>
              <a:t>tissue, calcium, </a:t>
            </a:r>
            <a:r>
              <a:rPr lang="en-US" sz="4000" dirty="0" err="1" smtClean="0">
                <a:latin typeface="Times New Roman" pitchFamily="18" charset="0"/>
                <a:cs typeface="Times New Roman" pitchFamily="18" charset="0"/>
              </a:rPr>
              <a:t>ricket</a:t>
            </a:r>
            <a:r>
              <a:rPr lang="en-US" sz="4000" dirty="0" smtClean="0">
                <a:latin typeface="Times New Roman" pitchFamily="18" charset="0"/>
                <a:cs typeface="Times New Roman" pitchFamily="18" charset="0"/>
              </a:rPr>
              <a:t>, </a:t>
            </a:r>
            <a:r>
              <a:rPr lang="en-US" sz="4000" dirty="0">
                <a:latin typeface="Times New Roman" pitchFamily="18" charset="0"/>
                <a:cs typeface="Times New Roman" pitchFamily="18" charset="0"/>
              </a:rPr>
              <a:t>egg </a:t>
            </a:r>
            <a:r>
              <a:rPr lang="en-US" sz="4000" dirty="0" smtClean="0">
                <a:latin typeface="Times New Roman" pitchFamily="18" charset="0"/>
                <a:cs typeface="Times New Roman" pitchFamily="18" charset="0"/>
              </a:rPr>
              <a:t>yolk, carotene, </a:t>
            </a:r>
            <a:r>
              <a:rPr lang="en-US" sz="4000" dirty="0">
                <a:latin typeface="Times New Roman" pitchFamily="18" charset="0"/>
                <a:cs typeface="Times New Roman" pitchFamily="18" charset="0"/>
              </a:rPr>
              <a:t>immune </a:t>
            </a:r>
            <a:r>
              <a:rPr lang="en-US" sz="4000" dirty="0" smtClean="0">
                <a:latin typeface="Times New Roman" pitchFamily="18" charset="0"/>
                <a:cs typeface="Times New Roman" pitchFamily="18" charset="0"/>
              </a:rPr>
              <a:t>system, currant,  </a:t>
            </a:r>
            <a:r>
              <a:rPr lang="en-US" sz="4000" dirty="0">
                <a:latin typeface="Times New Roman" pitchFamily="18" charset="0"/>
                <a:cs typeface="Times New Roman" pitchFamily="18" charset="0"/>
              </a:rPr>
              <a:t>folic </a:t>
            </a:r>
            <a:r>
              <a:rPr lang="en-US" sz="4000" dirty="0" smtClean="0">
                <a:latin typeface="Times New Roman" pitchFamily="18" charset="0"/>
                <a:cs typeface="Times New Roman" pitchFamily="18" charset="0"/>
              </a:rPr>
              <a:t>acid, </a:t>
            </a:r>
            <a:r>
              <a:rPr lang="en-US" sz="4000" dirty="0">
                <a:latin typeface="Times New Roman" pitchFamily="18" charset="0"/>
                <a:cs typeface="Times New Roman" pitchFamily="18" charset="0"/>
              </a:rPr>
              <a:t>whole </a:t>
            </a:r>
            <a:r>
              <a:rPr lang="en-US" sz="4000" dirty="0" smtClean="0">
                <a:latin typeface="Times New Roman" pitchFamily="18" charset="0"/>
                <a:cs typeface="Times New Roman" pitchFamily="18" charset="0"/>
              </a:rPr>
              <a:t>meal, senescence, </a:t>
            </a:r>
            <a:r>
              <a:rPr lang="en-US" sz="4000" dirty="0">
                <a:latin typeface="Times New Roman" pitchFamily="18" charset="0"/>
                <a:cs typeface="Times New Roman" pitchFamily="18" charset="0"/>
              </a:rPr>
              <a:t>crude </a:t>
            </a:r>
            <a:r>
              <a:rPr lang="en-US" sz="4000" dirty="0" smtClean="0">
                <a:latin typeface="Times New Roman" pitchFamily="18" charset="0"/>
                <a:cs typeface="Times New Roman" pitchFamily="18" charset="0"/>
              </a:rPr>
              <a:t>oil.</a:t>
            </a:r>
            <a:endParaRPr lang="ru-RU" sz="4000" dirty="0">
              <a:latin typeface="Times New Roman" pitchFamily="18" charset="0"/>
              <a:cs typeface="Times New Roman" pitchFamily="18" charset="0"/>
            </a:endParaRPr>
          </a:p>
          <a:p>
            <a:endParaRPr lang="ru-RU" sz="4000" dirty="0" smtClean="0">
              <a:latin typeface="Times New Roman" pitchFamily="18" charset="0"/>
              <a:cs typeface="Times New Roman" pitchFamily="18" charset="0"/>
            </a:endParaRPr>
          </a:p>
          <a:p>
            <a:pPr>
              <a:buNone/>
            </a:pPr>
            <a:endParaRPr lang="ru-RU" dirty="0"/>
          </a:p>
        </p:txBody>
      </p:sp>
    </p:spTree>
  </p:cSld>
  <p:clrMapOvr>
    <a:masterClrMapping/>
  </p:clrMapOvr>
  <p:transition>
    <p:zo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600" dirty="0" smtClean="0">
                <a:solidFill>
                  <a:srgbClr val="C00000"/>
                </a:solidFill>
                <a:latin typeface="Algerian" pitchFamily="82" charset="0"/>
              </a:rPr>
              <a:t>    </a:t>
            </a:r>
            <a:r>
              <a:rPr lang="en-US" sz="6600" b="1" dirty="0" smtClean="0">
                <a:solidFill>
                  <a:srgbClr val="C00000"/>
                </a:solidFill>
                <a:latin typeface="Algerian" pitchFamily="82" charset="0"/>
              </a:rPr>
              <a:t>QUESTIONS</a:t>
            </a:r>
            <a:r>
              <a:rPr lang="ru-RU" sz="6600" b="1" dirty="0" smtClean="0">
                <a:solidFill>
                  <a:srgbClr val="C00000"/>
                </a:solidFill>
                <a:latin typeface="Algerian" pitchFamily="82" charset="0"/>
              </a:rPr>
              <a:t>:</a:t>
            </a:r>
            <a:endParaRPr lang="ru-RU" sz="6600" b="1" dirty="0">
              <a:solidFill>
                <a:srgbClr val="C00000"/>
              </a:solidFill>
            </a:endParaRPr>
          </a:p>
        </p:txBody>
      </p:sp>
      <p:sp>
        <p:nvSpPr>
          <p:cNvPr id="3" name="Содержимое 2"/>
          <p:cNvSpPr>
            <a:spLocks noGrp="1"/>
          </p:cNvSpPr>
          <p:nvPr>
            <p:ph idx="1"/>
          </p:nvPr>
        </p:nvSpPr>
        <p:spPr/>
        <p:txBody>
          <a:bodyPr>
            <a:normAutofit lnSpcReduction="10000"/>
          </a:bodyPr>
          <a:lstStyle/>
          <a:p>
            <a:pPr marL="596646" indent="-514350">
              <a:buAutoNum type="arabicPeriod"/>
            </a:pPr>
            <a:r>
              <a:rPr lang="en-US" sz="4000" b="1" dirty="0" smtClean="0">
                <a:solidFill>
                  <a:srgbClr val="FFC000"/>
                </a:solidFill>
              </a:rPr>
              <a:t>What are vitamins?</a:t>
            </a:r>
          </a:p>
          <a:p>
            <a:pPr marL="596646" indent="-514350">
              <a:buAutoNum type="arabicPeriod"/>
            </a:pPr>
            <a:r>
              <a:rPr lang="en-US" sz="4000" b="1" dirty="0" smtClean="0">
                <a:solidFill>
                  <a:srgbClr val="00B050"/>
                </a:solidFill>
              </a:rPr>
              <a:t>What is Vitamin A needed for?</a:t>
            </a:r>
          </a:p>
          <a:p>
            <a:pPr marL="596646" indent="-514350">
              <a:buFont typeface="Wingdings 2"/>
              <a:buAutoNum type="arabicPeriod"/>
            </a:pPr>
            <a:r>
              <a:rPr lang="en-US" sz="4000" b="1" dirty="0" smtClean="0">
                <a:solidFill>
                  <a:srgbClr val="0070C0"/>
                </a:solidFill>
              </a:rPr>
              <a:t>What is Vitamin D needed for?</a:t>
            </a:r>
          </a:p>
          <a:p>
            <a:pPr marL="596646" indent="-514350">
              <a:buFont typeface="Wingdings 2"/>
              <a:buAutoNum type="arabicPeriod"/>
            </a:pPr>
            <a:r>
              <a:rPr lang="en-US" sz="4000" b="1" dirty="0" smtClean="0">
                <a:solidFill>
                  <a:schemeClr val="accent3">
                    <a:lumMod val="75000"/>
                  </a:schemeClr>
                </a:solidFill>
              </a:rPr>
              <a:t>What  Vitamin can strengthen our nervous system?</a:t>
            </a:r>
          </a:p>
          <a:p>
            <a:pPr marL="596646" indent="-514350">
              <a:buAutoNum type="arabicPeriod"/>
            </a:pP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en-US" sz="4000" b="1" dirty="0" smtClean="0">
                <a:solidFill>
                  <a:srgbClr val="7030A0"/>
                </a:solidFill>
                <a:latin typeface="Times New Roman" pitchFamily="18" charset="0"/>
                <a:cs typeface="Times New Roman" pitchFamily="18" charset="0"/>
              </a:rPr>
              <a:t>«The role of vitamins in our life.»</a:t>
            </a:r>
            <a:r>
              <a:rPr lang="ru-RU" sz="4000" dirty="0" smtClean="0">
                <a:solidFill>
                  <a:srgbClr val="7030A0"/>
                </a:solidFill>
                <a:latin typeface="Times New Roman" pitchFamily="18" charset="0"/>
                <a:cs typeface="Times New Roman" pitchFamily="18" charset="0"/>
              </a:rPr>
              <a:t/>
            </a:r>
            <a:br>
              <a:rPr lang="ru-RU" sz="4000" dirty="0" smtClean="0">
                <a:solidFill>
                  <a:srgbClr val="7030A0"/>
                </a:solidFill>
                <a:latin typeface="Times New Roman" pitchFamily="18" charset="0"/>
                <a:cs typeface="Times New Roman" pitchFamily="18" charset="0"/>
              </a:rPr>
            </a:br>
            <a:endParaRPr lang="ru-RU" sz="4000"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a:xfrm>
            <a:off x="214282" y="928670"/>
            <a:ext cx="8715436" cy="5715040"/>
          </a:xfrm>
        </p:spPr>
        <p:txBody>
          <a:bodyPr>
            <a:normAutofit fontScale="92500" lnSpcReduction="10000"/>
          </a:bodyPr>
          <a:lstStyle/>
          <a:p>
            <a:pPr>
              <a:buNone/>
            </a:pPr>
            <a:r>
              <a:rPr lang="en-US" dirty="0" smtClean="0"/>
              <a:t>    </a:t>
            </a:r>
            <a:r>
              <a:rPr lang="en-US" sz="3500" dirty="0" smtClean="0">
                <a:latin typeface="Times New Roman" pitchFamily="18" charset="0"/>
                <a:cs typeface="Times New Roman" pitchFamily="18" charset="0"/>
              </a:rPr>
              <a:t>The </a:t>
            </a:r>
            <a:r>
              <a:rPr lang="en-US" sz="3500" dirty="0">
                <a:latin typeface="Times New Roman" pitchFamily="18" charset="0"/>
                <a:cs typeface="Times New Roman" pitchFamily="18" charset="0"/>
              </a:rPr>
              <a:t>importance of vitamins for our health can hardly be overestimated. Probably, everyone has heard that vitamins and minerals are part and parcel of a healthy diet. Unfortunately, statistics says that today people all over the world consume too    much calories and too little essential nutrients and vitamins. Lack of vitamins, known as vitamin deficiency, influences the state of our skin, hair, nails, teeth and bones. In more serious cases it can cause heavy diseases – spasms, loss of hair and teeth, loss of vision, hepatic disorders, skin diseases, and many others.</a:t>
            </a:r>
            <a:endParaRPr lang="ru-RU" sz="3500" dirty="0">
              <a:latin typeface="Times New Roman" pitchFamily="18" charset="0"/>
              <a:cs typeface="Times New Roman" pitchFamily="18" charset="0"/>
            </a:endParaRPr>
          </a:p>
          <a:p>
            <a:endParaRPr lang="ru-RU" dirty="0"/>
          </a:p>
        </p:txBody>
      </p:sp>
    </p:spTree>
  </p:cSld>
  <p:clrMapOvr>
    <a:masterClrMapping/>
  </p:clrMapOvr>
  <p:transition>
    <p:wheel spokes="2"/>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lvl="1" algn="ctr" rtl="0">
              <a:spcBef>
                <a:spcPct val="0"/>
              </a:spcBef>
            </a:pPr>
            <a:r>
              <a:rPr lang="en-US" sz="3600" b="1" dirty="0" smtClean="0">
                <a:solidFill>
                  <a:schemeClr val="accent4"/>
                </a:solidFill>
                <a:latin typeface="Times New Roman" pitchFamily="18" charset="0"/>
                <a:cs typeface="Times New Roman" pitchFamily="18" charset="0"/>
              </a:rPr>
              <a:t>«The word vitamin was formed from…»</a:t>
            </a:r>
            <a:r>
              <a:rPr lang="ru-RU" sz="3600" dirty="0" smtClean="0">
                <a:solidFill>
                  <a:schemeClr val="accent4"/>
                </a:solidFill>
                <a:latin typeface="Times New Roman" pitchFamily="18" charset="0"/>
                <a:cs typeface="Times New Roman" pitchFamily="18" charset="0"/>
              </a:rPr>
              <a:t/>
            </a:r>
            <a:br>
              <a:rPr lang="ru-RU" sz="3600" dirty="0" smtClean="0">
                <a:solidFill>
                  <a:schemeClr val="accent4"/>
                </a:solidFill>
                <a:latin typeface="Times New Roman" pitchFamily="18" charset="0"/>
                <a:cs typeface="Times New Roman" pitchFamily="18" charset="0"/>
              </a:rPr>
            </a:br>
            <a:endParaRPr lang="ru-RU" sz="3600" dirty="0">
              <a:solidFill>
                <a:schemeClr val="accent4"/>
              </a:solidFill>
              <a:latin typeface="Times New Roman" pitchFamily="18" charset="0"/>
              <a:cs typeface="Times New Roman" pitchFamily="18" charset="0"/>
            </a:endParaRPr>
          </a:p>
        </p:txBody>
      </p:sp>
      <p:sp>
        <p:nvSpPr>
          <p:cNvPr id="3" name="Содержимое 2"/>
          <p:cNvSpPr>
            <a:spLocks noGrp="1"/>
          </p:cNvSpPr>
          <p:nvPr>
            <p:ph idx="1"/>
          </p:nvPr>
        </p:nvSpPr>
        <p:spPr>
          <a:xfrm>
            <a:off x="214282" y="1000108"/>
            <a:ext cx="8572560" cy="5857892"/>
          </a:xfrm>
        </p:spPr>
        <p:txBody>
          <a:bodyPr>
            <a:normAutofit fontScale="85000" lnSpcReduction="20000"/>
          </a:bodyPr>
          <a:lstStyle/>
          <a:p>
            <a:pPr>
              <a:buNone/>
            </a:pPr>
            <a:r>
              <a:rPr lang="en-US" dirty="0" smtClean="0"/>
              <a:t>    </a:t>
            </a:r>
            <a:r>
              <a:rPr lang="en-US" sz="3800" dirty="0" smtClean="0">
                <a:latin typeface="Times New Roman" pitchFamily="18" charset="0"/>
                <a:cs typeface="Times New Roman" pitchFamily="18" charset="0"/>
              </a:rPr>
              <a:t>The </a:t>
            </a:r>
            <a:r>
              <a:rPr lang="en-US" sz="3800" dirty="0">
                <a:latin typeface="Times New Roman" pitchFamily="18" charset="0"/>
                <a:cs typeface="Times New Roman" pitchFamily="18" charset="0"/>
              </a:rPr>
              <a:t>word vitamin was formed from the Latin word «vita» («life») and the Greek word «amine», because 19th century scientists believed that they were formed only from amino acids. Amino acids are the twenty essential code elements which arrange themselves in varied sequences or chains to form complex proteins, the basic foodstuff of life. If proteins are the building blocks of life, then amino acids are the building blocks of proteins. Plant cells form amino acids from the compounds which the plant draws up from the ground, such as the nitrates and ammonia salts.</a:t>
            </a:r>
            <a:endParaRPr lang="ru-RU" sz="3800" dirty="0">
              <a:latin typeface="Times New Roman" pitchFamily="18" charset="0"/>
              <a:cs typeface="Times New Roman" pitchFamily="18" charset="0"/>
            </a:endParaRPr>
          </a:p>
          <a:p>
            <a:pPr>
              <a:buNone/>
            </a:pPr>
            <a:r>
              <a:rPr lang="en-US" sz="3800" b="1" dirty="0">
                <a:latin typeface="Times New Roman" pitchFamily="18" charset="0"/>
                <a:cs typeface="Times New Roman" pitchFamily="18" charset="0"/>
              </a:rPr>
              <a:t> </a:t>
            </a:r>
            <a:endParaRPr lang="ru-RU" sz="3800" dirty="0">
              <a:latin typeface="Times New Roman" pitchFamily="18" charset="0"/>
              <a:cs typeface="Times New Roman" pitchFamily="18" charset="0"/>
            </a:endParaRPr>
          </a:p>
          <a:p>
            <a:endParaRPr lang="ru-RU" dirty="0"/>
          </a:p>
        </p:txBody>
      </p:sp>
    </p:spTree>
  </p:cSld>
  <p:clrMapOvr>
    <a:masterClrMapping/>
  </p:clrMapOvr>
  <p:transition>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vitaminy-dlya-beremennyx-kakie-luchshe.jpg"/>
          <p:cNvPicPr>
            <a:picLocks noChangeAspect="1"/>
          </p:cNvPicPr>
          <p:nvPr/>
        </p:nvPicPr>
        <p:blipFill>
          <a:blip r:embed="rId2"/>
          <a:stretch>
            <a:fillRect/>
          </a:stretch>
        </p:blipFill>
        <p:spPr>
          <a:xfrm>
            <a:off x="-214346" y="0"/>
            <a:ext cx="9144000" cy="6858000"/>
          </a:xfrm>
          <a:prstGeom prst="rect">
            <a:avLst/>
          </a:prstGeom>
        </p:spPr>
      </p:pic>
      <p:sp>
        <p:nvSpPr>
          <p:cNvPr id="4" name="Прямоугольник 3"/>
          <p:cNvSpPr/>
          <p:nvPr/>
        </p:nvSpPr>
        <p:spPr>
          <a:xfrm>
            <a:off x="1428728" y="2357430"/>
            <a:ext cx="6286544" cy="1754326"/>
          </a:xfrm>
          <a:prstGeom prst="rect">
            <a:avLst/>
          </a:prstGeom>
          <a:noFill/>
        </p:spPr>
        <p:txBody>
          <a:bodyPr wrap="square" lIns="91440" tIns="45720" rIns="91440" bIns="45720">
            <a:spAutoFit/>
          </a:bodyPr>
          <a:lstStyle/>
          <a:p>
            <a:pPr>
              <a:buNone/>
            </a:pPr>
            <a:r>
              <a:rPr lang="ru-RU" sz="5400" b="1" dirty="0" smtClean="0">
                <a:solidFill>
                  <a:srgbClr val="002060"/>
                </a:solidFill>
                <a:latin typeface="Times New Roman" pitchFamily="18" charset="0"/>
                <a:cs typeface="Times New Roman" pitchFamily="18" charset="0"/>
              </a:rPr>
              <a:t>       </a:t>
            </a:r>
            <a:r>
              <a:rPr lang="en-US" sz="5400" b="1" dirty="0" smtClean="0">
                <a:solidFill>
                  <a:srgbClr val="002060"/>
                </a:solidFill>
                <a:latin typeface="Times New Roman" pitchFamily="18" charset="0"/>
                <a:cs typeface="Times New Roman" pitchFamily="18" charset="0"/>
              </a:rPr>
              <a:t>Dialogue</a:t>
            </a:r>
            <a:r>
              <a:rPr lang="ru-RU" sz="5400" b="1" dirty="0" smtClean="0">
                <a:solidFill>
                  <a:srgbClr val="002060"/>
                </a:solidFill>
                <a:latin typeface="Times New Roman" pitchFamily="18" charset="0"/>
                <a:cs typeface="Times New Roman" pitchFamily="18" charset="0"/>
              </a:rPr>
              <a:t> «</a:t>
            </a:r>
            <a:r>
              <a:rPr lang="en-US" sz="5400" b="1" dirty="0" smtClean="0">
                <a:solidFill>
                  <a:srgbClr val="002060"/>
                </a:solidFill>
                <a:latin typeface="Times New Roman" pitchFamily="18" charset="0"/>
                <a:cs typeface="Times New Roman" pitchFamily="18" charset="0"/>
              </a:rPr>
              <a:t>VITAMINE A</a:t>
            </a:r>
            <a:r>
              <a:rPr lang="ru-RU" sz="5400" b="1" dirty="0" smtClean="0">
                <a:solidFill>
                  <a:srgbClr val="002060"/>
                </a:solidFill>
                <a:latin typeface="Times New Roman" pitchFamily="18" charset="0"/>
                <a:cs typeface="Times New Roman" pitchFamily="18" charset="0"/>
              </a:rPr>
              <a:t>.»</a:t>
            </a:r>
            <a:endParaRPr lang="ru-RU" sz="5400" dirty="0">
              <a:solidFill>
                <a:srgbClr val="002060"/>
              </a:solidFill>
              <a:latin typeface="Times New Roman" pitchFamily="18" charset="0"/>
              <a:cs typeface="Times New Roman" pitchFamily="18" charset="0"/>
            </a:endParaRPr>
          </a:p>
        </p:txBody>
      </p:sp>
    </p:spTree>
  </p:cSld>
  <p:clrMapOvr>
    <a:masterClrMapping/>
  </p:clrMapOvr>
  <p:transition>
    <p:pull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lvl="1" algn="ctr" rtl="0">
              <a:spcBef>
                <a:spcPct val="0"/>
              </a:spcBef>
            </a:pPr>
            <a:r>
              <a:rPr lang="en-US" sz="3200" b="1" dirty="0" smtClean="0">
                <a:solidFill>
                  <a:schemeClr val="accent4"/>
                </a:solidFill>
                <a:latin typeface="Times New Roman" pitchFamily="18" charset="0"/>
                <a:cs typeface="Times New Roman" pitchFamily="18" charset="0"/>
              </a:rPr>
              <a:t>«Animals, however, cannot perform ...»</a:t>
            </a:r>
            <a:r>
              <a:rPr lang="ru-RU" sz="3600" dirty="0" smtClean="0">
                <a:solidFill>
                  <a:schemeClr val="accent4"/>
                </a:solidFill>
                <a:latin typeface="Times New Roman" pitchFamily="18" charset="0"/>
                <a:cs typeface="Times New Roman" pitchFamily="18" charset="0"/>
              </a:rPr>
              <a:t/>
            </a:r>
            <a:br>
              <a:rPr lang="ru-RU" sz="3600" dirty="0" smtClean="0">
                <a:solidFill>
                  <a:schemeClr val="accent4"/>
                </a:solidFill>
                <a:latin typeface="Times New Roman" pitchFamily="18" charset="0"/>
                <a:cs typeface="Times New Roman" pitchFamily="18" charset="0"/>
              </a:rPr>
            </a:br>
            <a:endParaRPr lang="ru-RU" sz="3600" dirty="0">
              <a:solidFill>
                <a:schemeClr val="accent4"/>
              </a:solidFill>
              <a:latin typeface="Times New Roman" pitchFamily="18" charset="0"/>
              <a:cs typeface="Times New Roman" pitchFamily="18" charset="0"/>
            </a:endParaRPr>
          </a:p>
        </p:txBody>
      </p:sp>
      <p:sp>
        <p:nvSpPr>
          <p:cNvPr id="3" name="Содержимое 2"/>
          <p:cNvSpPr>
            <a:spLocks noGrp="1"/>
          </p:cNvSpPr>
          <p:nvPr>
            <p:ph idx="1"/>
          </p:nvPr>
        </p:nvSpPr>
        <p:spPr>
          <a:xfrm>
            <a:off x="457200" y="857232"/>
            <a:ext cx="8229600" cy="5786478"/>
          </a:xfrm>
        </p:spPr>
        <p:txBody>
          <a:bodyPr>
            <a:normAutofit fontScale="77500" lnSpcReduction="20000"/>
          </a:bodyPr>
          <a:lstStyle/>
          <a:p>
            <a:pPr>
              <a:buNone/>
            </a:pPr>
            <a:r>
              <a:rPr lang="en-US" dirty="0" smtClean="0"/>
              <a:t>     </a:t>
            </a:r>
            <a:r>
              <a:rPr lang="en-US" sz="3800" dirty="0" smtClean="0">
                <a:latin typeface="Times New Roman" pitchFamily="18" charset="0"/>
                <a:cs typeface="Times New Roman" pitchFamily="18" charset="0"/>
              </a:rPr>
              <a:t>Animals</a:t>
            </a:r>
            <a:r>
              <a:rPr lang="en-US" sz="3800" dirty="0">
                <a:latin typeface="Times New Roman" pitchFamily="18" charset="0"/>
                <a:cs typeface="Times New Roman" pitchFamily="18" charset="0"/>
              </a:rPr>
              <a:t>, however, cannot perform this conversion of simple inorganic substances to amino acids, so they must ingest them in the form of food. Vitamins are essential aids in many body processes, converting food the energy, building and maintaining cells, and other functions. Vitamins can thus be looked at as a crucial ingredient in the long-term maintenance of health. Vitamins come in two main forms — water soluble and fat soluble. The fat soluble vitamins, including A, D E, and K, «are absorbed by the body with the aid of fat and then stored in body fat». Because they are stored in this way, we do not need to take these vitamins daily, and it is usually possible to maintain adequate amounts in the body through a normal, well-balanced diet.</a:t>
            </a:r>
            <a:endParaRPr lang="ru-RU" sz="3800" dirty="0">
              <a:latin typeface="Times New Roman" pitchFamily="18" charset="0"/>
              <a:cs typeface="Times New Roman" pitchFamily="18" charset="0"/>
            </a:endParaRPr>
          </a:p>
          <a:p>
            <a:endParaRPr lang="ru-RU" dirty="0"/>
          </a:p>
        </p:txBody>
      </p:sp>
    </p:spTree>
  </p:cSld>
  <p:clrMapOvr>
    <a:masterClrMapping/>
  </p:clrMapOvr>
  <p:transition>
    <p:wipe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6600" b="1" dirty="0" smtClean="0">
                <a:latin typeface="Times New Roman" pitchFamily="18" charset="0"/>
                <a:cs typeface="Times New Roman" pitchFamily="18" charset="0"/>
              </a:rPr>
              <a:t>Презентация</a:t>
            </a:r>
            <a:endParaRPr lang="ru-RU" sz="6600" dirty="0">
              <a:latin typeface="Times New Roman" pitchFamily="18" charset="0"/>
              <a:cs typeface="Times New Roman" pitchFamily="18" charset="0"/>
            </a:endParaRPr>
          </a:p>
        </p:txBody>
      </p:sp>
      <p:sp>
        <p:nvSpPr>
          <p:cNvPr id="3" name="Содержимое 2"/>
          <p:cNvSpPr>
            <a:spLocks noGrp="1"/>
          </p:cNvSpPr>
          <p:nvPr>
            <p:ph idx="1"/>
          </p:nvPr>
        </p:nvSpPr>
        <p:spPr>
          <a:xfrm flipH="1">
            <a:off x="8686800" y="6072206"/>
            <a:ext cx="100042" cy="53957"/>
          </a:xfrm>
        </p:spPr>
        <p:txBody>
          <a:bodyPr>
            <a:normAutofit fontScale="25000" lnSpcReduction="20000"/>
          </a:bodyPr>
          <a:lstStyle/>
          <a:p>
            <a:pPr>
              <a:buNone/>
            </a:pPr>
            <a:endParaRPr lang="ru-RU" dirty="0"/>
          </a:p>
        </p:txBody>
      </p:sp>
      <p:sp>
        <p:nvSpPr>
          <p:cNvPr id="4" name="Прямоугольник 3"/>
          <p:cNvSpPr/>
          <p:nvPr/>
        </p:nvSpPr>
        <p:spPr>
          <a:xfrm>
            <a:off x="1071538" y="1857364"/>
            <a:ext cx="6840447" cy="9233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ru-RU"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r>
              <a:rPr lang="en-US"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What are vitamins</a:t>
            </a:r>
            <a:r>
              <a:rPr lang="ru-RU"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p>
        </p:txBody>
      </p:sp>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What are Vitamins.mp4">
            <a:hlinkClick r:id="" action="ppaction://media"/>
          </p:cNvPr>
          <p:cNvPicPr>
            <a:picLocks noRot="1" noChangeAspect="1"/>
          </p:cNvPicPr>
          <p:nvPr>
            <a:videoFile r:link="rId1"/>
          </p:nvPr>
        </p:nvPicPr>
        <p:blipFill>
          <a:blip r:embed="rId3"/>
          <a:stretch>
            <a:fillRect/>
          </a:stretch>
        </p:blipFill>
        <p:spPr>
          <a:xfrm>
            <a:off x="-1524000" y="0"/>
            <a:ext cx="12192000" cy="6858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6084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Солнцестояние">
  <a:themeElements>
    <a:clrScheme name="Солнцестояние">
      <a:dk1>
        <a:sysClr val="windowText" lastClr="000000"/>
      </a:dk1>
      <a:lt1>
        <a:sysClr val="window" lastClr="FFFFFF"/>
      </a:lt1>
      <a:dk2>
        <a:srgbClr val="4F271C"/>
      </a:dk2>
      <a:lt2>
        <a:srgbClr val="E7DEC9"/>
      </a:lt2>
      <a:accent1>
        <a:srgbClr val="3891A7"/>
      </a:accent1>
      <a:accent2>
        <a:srgbClr val="FEB80A"/>
      </a:accent2>
      <a:accent3>
        <a:srgbClr val="C32D2E"/>
      </a:accent3>
      <a:accent4>
        <a:srgbClr val="84AA33"/>
      </a:accent4>
      <a:accent5>
        <a:srgbClr val="964305"/>
      </a:accent5>
      <a:accent6>
        <a:srgbClr val="475A8D"/>
      </a:accent6>
      <a:hlink>
        <a:srgbClr val="8DC765"/>
      </a:hlink>
      <a:folHlink>
        <a:srgbClr val="AA8A14"/>
      </a:folHlink>
    </a:clrScheme>
    <a:fontScheme name="Солнцестояние">
      <a:majorFont>
        <a:latin typeface="Gill Sans MT"/>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ill Sans MT"/>
        <a:ea typeface=""/>
        <a:cs typeface=""/>
        <a:font script="Grek" typeface="Corbel"/>
        <a:font script="Cyrl" typeface="Corbel"/>
        <a:font script="Jpan" typeface="HGｺﾞｼｯｸE"/>
        <a:font script="Hang" typeface="HY엽서L"/>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Солнцестояние">
      <a:fillStyleLst>
        <a:solidFill>
          <a:schemeClr val="phClr"/>
        </a:solidFill>
        <a:gradFill rotWithShape="1">
          <a:gsLst>
            <a:gs pos="0">
              <a:schemeClr val="phClr">
                <a:tint val="35000"/>
                <a:satMod val="253000"/>
              </a:schemeClr>
            </a:gs>
            <a:gs pos="50000">
              <a:schemeClr val="phClr">
                <a:tint val="42000"/>
                <a:satMod val="255000"/>
              </a:schemeClr>
            </a:gs>
            <a:gs pos="97000">
              <a:schemeClr val="phClr">
                <a:tint val="53000"/>
                <a:satMod val="260000"/>
              </a:schemeClr>
            </a:gs>
            <a:gs pos="100000">
              <a:schemeClr val="phClr">
                <a:tint val="56000"/>
                <a:satMod val="275000"/>
              </a:schemeClr>
            </a:gs>
          </a:gsLst>
          <a:path path="circle">
            <a:fillToRect l="50000" t="50000" r="50000" b="50000"/>
          </a:path>
        </a:gradFill>
        <a:gradFill rotWithShape="1">
          <a:gsLst>
            <a:gs pos="0">
              <a:schemeClr val="phClr">
                <a:tint val="92000"/>
                <a:satMod val="170000"/>
              </a:schemeClr>
            </a:gs>
            <a:gs pos="15000">
              <a:schemeClr val="phClr">
                <a:tint val="92000"/>
                <a:shade val="99000"/>
                <a:satMod val="170000"/>
              </a:schemeClr>
            </a:gs>
            <a:gs pos="62000">
              <a:schemeClr val="phClr">
                <a:tint val="96000"/>
                <a:shade val="80000"/>
                <a:satMod val="170000"/>
              </a:schemeClr>
            </a:gs>
            <a:gs pos="97000">
              <a:schemeClr val="phClr">
                <a:tint val="98000"/>
                <a:shade val="63000"/>
                <a:satMod val="170000"/>
              </a:schemeClr>
            </a:gs>
            <a:gs pos="100000">
              <a:schemeClr val="phClr">
                <a:shade val="62000"/>
                <a:satMod val="170000"/>
              </a:schemeClr>
            </a:gs>
          </a:gsLst>
          <a:path path="circle">
            <a:fillToRect l="50000" t="50000" r="50000" b="50000"/>
          </a:path>
        </a:gradFill>
      </a:fillStyleLst>
      <a:lnStyleLst>
        <a:ln w="9525" cap="flat" cmpd="sng" algn="ctr">
          <a:solidFill>
            <a:schemeClr val="phClr"/>
          </a:solidFill>
          <a:prstDash val="solid"/>
        </a:ln>
        <a:ln w="25400" cap="flat" cmpd="sng" algn="ctr">
          <a:solidFill>
            <a:schemeClr val="phClr"/>
          </a:solidFill>
          <a:prstDash val="solid"/>
        </a:ln>
        <a:ln w="25400" cap="flat" cmpd="sng" algn="ctr">
          <a:solidFill>
            <a:schemeClr val="phClr"/>
          </a:solidFill>
          <a:prstDash val="solid"/>
        </a:ln>
      </a:lnStyleLst>
      <a:effectStyleLst>
        <a:effectStyle>
          <a:effectLst>
            <a:outerShdw blurRad="63500" dist="25400" dir="5400000" rotWithShape="0">
              <a:srgbClr val="000000">
                <a:alpha val="43137"/>
              </a:srgbClr>
            </a:outerShdw>
          </a:effectLst>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8700000"/>
            </a:lightRig>
          </a:scene3d>
          <a:sp3d contourW="12700">
            <a:bevelT w="0" h="0"/>
            <a:contourClr>
              <a:schemeClr val="phClr">
                <a:shade val="80000"/>
              </a:schemeClr>
            </a:contourClr>
          </a:sp3d>
        </a:effectStyle>
        <a:effectStyle>
          <a:effectLst>
            <a:outerShdw blurRad="63500" dist="25400" dir="5400000" rotWithShape="0">
              <a:srgbClr val="000000">
                <a:alpha val="43137"/>
              </a:srgbClr>
            </a:outerShdw>
          </a:effectLst>
          <a:scene3d>
            <a:camera prst="orthographicFront" fov="0">
              <a:rot lat="0" lon="0" rev="0"/>
            </a:camera>
            <a:lightRig rig="brightRoom" dir="tl">
              <a:rot lat="0" lon="0" rev="5400000"/>
            </a:lightRig>
          </a:scene3d>
          <a:sp3d contourW="12700">
            <a:bevelT w="25400" h="50800" prst="angle"/>
            <a:contourClr>
              <a:schemeClr val="phClr"/>
            </a:contourClr>
          </a:sp3d>
        </a:effectStyle>
      </a:effectStyleLst>
      <a:bgFillStyleLst>
        <a:solidFill>
          <a:schemeClr val="phClr"/>
        </a:solidFill>
        <a:gradFill rotWithShape="1">
          <a:gsLst>
            <a:gs pos="0">
              <a:schemeClr val="phClr">
                <a:tint val="60000"/>
                <a:satMod val="355000"/>
              </a:schemeClr>
            </a:gs>
            <a:gs pos="40000">
              <a:schemeClr val="phClr">
                <a:tint val="85000"/>
                <a:satMod val="320000"/>
              </a:schemeClr>
            </a:gs>
            <a:gs pos="100000">
              <a:schemeClr val="phClr">
                <a:shade val="55000"/>
                <a:satMod val="300000"/>
              </a:schemeClr>
            </a:gs>
          </a:gsLst>
          <a:path path="circle">
            <a:fillToRect l="-24500" t="-20000" r="124500" b="120000"/>
          </a:path>
        </a:gradFill>
        <a:blipFill>
          <a:blip xmlns:r="http://schemas.openxmlformats.org/officeDocument/2006/relationships" r:embed="rId1">
            <a:duotone>
              <a:schemeClr val="phClr">
                <a:shade val="9000"/>
                <a:satMod val="300000"/>
              </a:schemeClr>
              <a:schemeClr val="phClr">
                <a:tint val="90000"/>
                <a:satMod val="225000"/>
              </a:schemeClr>
            </a:duotone>
          </a:blip>
          <a:tile tx="0" ty="0" sx="90000" sy="90000" flip="xy"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Solstice</Template>
  <TotalTime>234</TotalTime>
  <Words>1433</Words>
  <Application>Microsoft Office PowerPoint</Application>
  <PresentationFormat>Экран (4:3)</PresentationFormat>
  <Paragraphs>83</Paragraphs>
  <Slides>30</Slides>
  <Notes>0</Notes>
  <HiddenSlides>0</HiddenSlides>
  <MMClips>3</MMClips>
  <ScaleCrop>false</ScaleCrop>
  <HeadingPairs>
    <vt:vector size="4" baseType="variant">
      <vt:variant>
        <vt:lpstr>Тема</vt:lpstr>
      </vt:variant>
      <vt:variant>
        <vt:i4>1</vt:i4>
      </vt:variant>
      <vt:variant>
        <vt:lpstr>Заголовки слайдов</vt:lpstr>
      </vt:variant>
      <vt:variant>
        <vt:i4>30</vt:i4>
      </vt:variant>
    </vt:vector>
  </HeadingPairs>
  <TitlesOfParts>
    <vt:vector size="31" baseType="lpstr">
      <vt:lpstr>Солнцестояние</vt:lpstr>
      <vt:lpstr>МИНИСТЕРСТВО ЗДРАВООХРАНЕНИЯ РЕСПУБЛИКИ ДАГЕСТАН  ГОСУДАРСТВЕННОЕ БЮДЖЕТНОЕ ПРОФЕССИОНАЛЬНОЕ ОБРАЗОВАТЕЛЬНОЕ УЧРЕЖДЕНИЕ  «ДЕРБЕНТСКИЙ МЕДИЦИНСКИЙ КОЛЛЕДЖ ИМЕНИ Г.А. ИЛИЗАРОВА»</vt:lpstr>
      <vt:lpstr>Слайд 2</vt:lpstr>
      <vt:lpstr>Vocabulary : </vt:lpstr>
      <vt:lpstr>«The role of vitamins in our life.» </vt:lpstr>
      <vt:lpstr>«The word vitamin was formed from…» </vt:lpstr>
      <vt:lpstr>Слайд 6</vt:lpstr>
      <vt:lpstr>«Animals, however, cannot perform ...» </vt:lpstr>
      <vt:lpstr>Презентация</vt:lpstr>
      <vt:lpstr>Слайд 9</vt:lpstr>
      <vt:lpstr>« But for the same reason…» </vt:lpstr>
      <vt:lpstr>Слайд 11</vt:lpstr>
      <vt:lpstr>«All in all, there are over thirty   vitamins.» </vt:lpstr>
      <vt:lpstr>Презентация</vt:lpstr>
      <vt:lpstr>Слайд 14</vt:lpstr>
      <vt:lpstr>Some Rules to keep fit: </vt:lpstr>
      <vt:lpstr>What to eat to be healthy: </vt:lpstr>
      <vt:lpstr>«The most essential vitamins for children are D…» </vt:lpstr>
      <vt:lpstr>    Презентация</vt:lpstr>
      <vt:lpstr>Слайд 19</vt:lpstr>
      <vt:lpstr>Слайд 20</vt:lpstr>
      <vt:lpstr>«Vitamin B9, which is also known as folic acid…» </vt:lpstr>
      <vt:lpstr>«So, if you wish to be healthy…» </vt:lpstr>
      <vt:lpstr>Riddles. </vt:lpstr>
      <vt:lpstr>Слайд 24</vt:lpstr>
      <vt:lpstr>Fill in the letters in the words:</vt:lpstr>
      <vt:lpstr>Correct the text - “Vitamins”: Обучающиеся должны составить текст из предложений.</vt:lpstr>
      <vt:lpstr>What is this?</vt:lpstr>
      <vt:lpstr>Make up the proverbs: </vt:lpstr>
      <vt:lpstr>Make up sentences. They may be proverbs or good rules: </vt:lpstr>
      <vt:lpstr>    QUESTIONS:</vt:lpstr>
    </vt:vector>
  </TitlesOfParts>
  <Company>SPecialiST RePack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МИНИСТЕРСТВО ЗДРАВООХРАНЕНИЯ РЕСПУБЛИКИ ДАГЕСТАН  ГОСУДАРСТВЕННОЕ БЮДЖЕТНОЕ ПРОФЕССИОНАЛЬНОЕ ОБРАЗОВАТЕЛЬНОЕ УЧРЕЖДЕНИЕ  «ДЕРБЕНТСКИЙ МЕДИЦИНСКИЙ КОЛЛЕДЖ ИМЕНИ Г.А. ИЛИЗАРОВА»</dc:title>
  <dc:creator>xxx</dc:creator>
  <cp:lastModifiedBy>xxx</cp:lastModifiedBy>
  <cp:revision>22</cp:revision>
  <dcterms:created xsi:type="dcterms:W3CDTF">2019-01-18T17:12:04Z</dcterms:created>
  <dcterms:modified xsi:type="dcterms:W3CDTF">2019-02-09T07:05:21Z</dcterms:modified>
</cp:coreProperties>
</file>