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4" r:id="rId1"/>
  </p:sldMasterIdLst>
  <p:sldIdLst>
    <p:sldId id="256" r:id="rId2"/>
    <p:sldId id="286" r:id="rId3"/>
    <p:sldId id="285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1386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B437210E-DF18-496F-BAF3-CDC6766078AB}" type="datetimeFigureOut">
              <a:rPr lang="ru-RU" smtClean="0"/>
              <a:t>21.02.2019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AFD90F11-C11F-436B-B2EA-0DFD4060BD38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37210E-DF18-496F-BAF3-CDC6766078AB}" type="datetimeFigureOut">
              <a:rPr lang="ru-RU" smtClean="0"/>
              <a:t>21.02.2019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D90F11-C11F-436B-B2EA-0DFD4060BD3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37210E-DF18-496F-BAF3-CDC6766078AB}" type="datetimeFigureOut">
              <a:rPr lang="ru-RU" smtClean="0"/>
              <a:t>21.02.2019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D90F11-C11F-436B-B2EA-0DFD4060BD3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B437210E-DF18-496F-BAF3-CDC6766078AB}" type="datetimeFigureOut">
              <a:rPr lang="ru-RU" smtClean="0"/>
              <a:t>21.02.2019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AFD90F11-C11F-436B-B2EA-0DFD4060BD38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B437210E-DF18-496F-BAF3-CDC6766078AB}" type="datetimeFigureOut">
              <a:rPr lang="ru-RU" smtClean="0"/>
              <a:t>21.02.2019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AFD90F11-C11F-436B-B2EA-0DFD4060BD38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37210E-DF18-496F-BAF3-CDC6766078AB}" type="datetimeFigureOut">
              <a:rPr lang="ru-RU" smtClean="0"/>
              <a:t>21.02.2019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D90F11-C11F-436B-B2EA-0DFD4060BD38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37210E-DF18-496F-BAF3-CDC6766078AB}" type="datetimeFigureOut">
              <a:rPr lang="ru-RU" smtClean="0"/>
              <a:t>21.02.2019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D90F11-C11F-436B-B2EA-0DFD4060BD38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B437210E-DF18-496F-BAF3-CDC6766078AB}" type="datetimeFigureOut">
              <a:rPr lang="ru-RU" smtClean="0"/>
              <a:t>21.02.2019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AFD90F11-C11F-436B-B2EA-0DFD4060BD38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37210E-DF18-496F-BAF3-CDC6766078AB}" type="datetimeFigureOut">
              <a:rPr lang="ru-RU" smtClean="0"/>
              <a:t>21.02.2019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D90F11-C11F-436B-B2EA-0DFD4060BD3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Объект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B437210E-DF18-496F-BAF3-CDC6766078AB}" type="datetimeFigureOut">
              <a:rPr lang="ru-RU" smtClean="0"/>
              <a:t>21.02.2019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AFD90F11-C11F-436B-B2EA-0DFD4060BD38}" type="slidenum">
              <a:rPr lang="ru-RU" smtClean="0"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B437210E-DF18-496F-BAF3-CDC6766078AB}" type="datetimeFigureOut">
              <a:rPr lang="ru-RU" smtClean="0"/>
              <a:t>21.02.2019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AFD90F11-C11F-436B-B2EA-0DFD4060BD38}" type="slidenum">
              <a:rPr lang="ru-RU" smtClean="0"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B437210E-DF18-496F-BAF3-CDC6766078AB}" type="datetimeFigureOut">
              <a:rPr lang="ru-RU" smtClean="0"/>
              <a:t>21.02.2019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AFD90F11-C11F-436B-B2EA-0DFD4060BD38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63688" y="908720"/>
            <a:ext cx="6768752" cy="2110386"/>
          </a:xfrm>
        </p:spPr>
        <p:txBody>
          <a:bodyPr>
            <a:noAutofit/>
          </a:bodyPr>
          <a:lstStyle/>
          <a:p>
            <a:pPr algn="ctr"/>
            <a:r>
              <a:rPr lang="ru-RU" sz="4000" dirty="0" smtClean="0">
                <a:solidFill>
                  <a:srgbClr val="002060"/>
                </a:solidFill>
                <a:latin typeface="+mn-lt"/>
              </a:rPr>
              <a:t>Мотивация учебной деятельности-основное условие успешного обучения школьников</a:t>
            </a:r>
            <a:endParaRPr lang="ru-RU" sz="4000" dirty="0">
              <a:solidFill>
                <a:srgbClr val="002060"/>
              </a:solidFill>
              <a:latin typeface="+mn-lt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67744" y="3645024"/>
            <a:ext cx="6172200" cy="2019672"/>
          </a:xfrm>
        </p:spPr>
        <p:txBody>
          <a:bodyPr>
            <a:normAutofit/>
          </a:bodyPr>
          <a:lstStyle/>
          <a:p>
            <a:pPr algn="r"/>
            <a:endParaRPr lang="ru-RU" sz="2400" dirty="0" smtClean="0"/>
          </a:p>
          <a:p>
            <a:pPr algn="r"/>
            <a:r>
              <a:rPr lang="ru-RU" sz="2400" dirty="0" smtClean="0"/>
              <a:t>Подготовила:   Иванова Наталья Игоревна</a:t>
            </a:r>
          </a:p>
          <a:p>
            <a:pPr algn="r"/>
            <a:r>
              <a:rPr lang="ru-RU" sz="2400" dirty="0" smtClean="0"/>
              <a:t>учитель начальных классов</a:t>
            </a:r>
          </a:p>
          <a:p>
            <a:pPr algn="r"/>
            <a:r>
              <a:rPr lang="ru-RU" sz="2400" dirty="0" smtClean="0"/>
              <a:t>МАОУСОШ №8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420593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7030A0"/>
                </a:solidFill>
                <a:latin typeface="+mn-lt"/>
              </a:rPr>
              <a:t>Технологии и методы, используемые в начальной школе</a:t>
            </a:r>
            <a:endParaRPr lang="ru-RU" b="1" dirty="0">
              <a:solidFill>
                <a:srgbClr val="7030A0"/>
              </a:solidFill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dirty="0" smtClean="0"/>
              <a:t>      </a:t>
            </a:r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     </a:t>
            </a:r>
            <a:r>
              <a:rPr lang="ru-RU" sz="2600" dirty="0" smtClean="0"/>
              <a:t>игровые технологии;</a:t>
            </a:r>
          </a:p>
          <a:p>
            <a:pPr marL="0" indent="0">
              <a:buNone/>
            </a:pPr>
            <a:r>
              <a:rPr lang="ru-RU" sz="2600" dirty="0" smtClean="0"/>
              <a:t>      развивающее обучение;</a:t>
            </a:r>
          </a:p>
          <a:p>
            <a:pPr marL="0" indent="0">
              <a:buNone/>
            </a:pPr>
            <a:r>
              <a:rPr lang="ru-RU" sz="2600" dirty="0"/>
              <a:t> </a:t>
            </a:r>
            <a:r>
              <a:rPr lang="ru-RU" sz="2600" dirty="0" smtClean="0"/>
              <a:t>     проблемное обучение;</a:t>
            </a:r>
          </a:p>
          <a:p>
            <a:pPr marL="0" indent="0">
              <a:buNone/>
            </a:pPr>
            <a:r>
              <a:rPr lang="ru-RU" sz="2600" dirty="0"/>
              <a:t> </a:t>
            </a:r>
            <a:r>
              <a:rPr lang="ru-RU" sz="2600" dirty="0" smtClean="0"/>
              <a:t>     </a:t>
            </a:r>
            <a:r>
              <a:rPr lang="ru-RU" sz="2600" dirty="0" err="1" smtClean="0"/>
              <a:t>разноуровневое</a:t>
            </a:r>
            <a:r>
              <a:rPr lang="ru-RU" sz="2600" dirty="0" smtClean="0"/>
              <a:t> обучение;</a:t>
            </a:r>
          </a:p>
          <a:p>
            <a:pPr marL="0" indent="0">
              <a:buNone/>
            </a:pPr>
            <a:r>
              <a:rPr lang="ru-RU" sz="2600" dirty="0"/>
              <a:t> </a:t>
            </a:r>
            <a:r>
              <a:rPr lang="ru-RU" sz="2600" dirty="0" smtClean="0"/>
              <a:t>     обучение в сотрудничестве;</a:t>
            </a:r>
          </a:p>
          <a:p>
            <a:pPr marL="0" indent="0">
              <a:buNone/>
            </a:pPr>
            <a:r>
              <a:rPr lang="ru-RU" sz="2600" dirty="0"/>
              <a:t> </a:t>
            </a:r>
            <a:r>
              <a:rPr lang="ru-RU" sz="2600" dirty="0" smtClean="0"/>
              <a:t>     личностно-ориентированное обучение;</a:t>
            </a:r>
          </a:p>
          <a:p>
            <a:pPr marL="0" indent="0">
              <a:buNone/>
            </a:pPr>
            <a:r>
              <a:rPr lang="ru-RU" sz="2600" dirty="0"/>
              <a:t> </a:t>
            </a:r>
            <a:r>
              <a:rPr lang="ru-RU" sz="2600" dirty="0" smtClean="0"/>
              <a:t>     исследовательские методы в обучении;</a:t>
            </a:r>
          </a:p>
          <a:p>
            <a:pPr marL="0" indent="0">
              <a:buNone/>
            </a:pPr>
            <a:r>
              <a:rPr lang="ru-RU" sz="2600" dirty="0"/>
              <a:t> </a:t>
            </a:r>
            <a:r>
              <a:rPr lang="ru-RU" sz="2600" dirty="0" smtClean="0"/>
              <a:t>     проектные методы обучения;</a:t>
            </a:r>
          </a:p>
          <a:p>
            <a:pPr marL="0" indent="0">
              <a:buNone/>
            </a:pPr>
            <a:r>
              <a:rPr lang="ru-RU" sz="2600" dirty="0"/>
              <a:t> </a:t>
            </a:r>
            <a:r>
              <a:rPr lang="ru-RU" sz="2600" dirty="0" smtClean="0"/>
              <a:t>     информационно-коммуникативные технологии.</a:t>
            </a:r>
          </a:p>
          <a:p>
            <a:pPr marL="0" indent="0">
              <a:buNone/>
            </a:pPr>
            <a:r>
              <a:rPr lang="ru-RU" sz="2600" dirty="0"/>
              <a:t> </a:t>
            </a:r>
            <a:r>
              <a:rPr lang="ru-RU" sz="2600" dirty="0" smtClean="0"/>
              <a:t>     </a:t>
            </a:r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     </a:t>
            </a:r>
          </a:p>
          <a:p>
            <a:pPr>
              <a:buFontTx/>
              <a:buChar char="-"/>
            </a:pPr>
            <a:endParaRPr lang="ru-RU" dirty="0"/>
          </a:p>
        </p:txBody>
      </p:sp>
      <p:sp>
        <p:nvSpPr>
          <p:cNvPr id="4" name="Нашивка 3"/>
          <p:cNvSpPr/>
          <p:nvPr/>
        </p:nvSpPr>
        <p:spPr>
          <a:xfrm>
            <a:off x="572967" y="2096852"/>
            <a:ext cx="216024" cy="216024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645" y="2543704"/>
            <a:ext cx="261937" cy="238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010" y="2924944"/>
            <a:ext cx="261937" cy="238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967" y="3379788"/>
            <a:ext cx="261937" cy="238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966" y="4075113"/>
            <a:ext cx="261937" cy="238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967" y="3690394"/>
            <a:ext cx="261937" cy="238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967" y="4581128"/>
            <a:ext cx="261937" cy="238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965" y="5373216"/>
            <a:ext cx="261937" cy="238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4448" y="4941168"/>
            <a:ext cx="261937" cy="238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07294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620688"/>
            <a:ext cx="7344816" cy="54726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9210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548680"/>
            <a:ext cx="6696744" cy="49685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98921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075240" cy="1066130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latin typeface="+mn-lt"/>
              </a:rPr>
              <a:t>Для повышения мотивации использую:</a:t>
            </a:r>
            <a:br>
              <a:rPr lang="ru-RU" b="1" dirty="0" smtClean="0">
                <a:latin typeface="+mn-lt"/>
              </a:rPr>
            </a:br>
            <a:endParaRPr lang="ru-RU" b="1" dirty="0"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67544" y="1340768"/>
            <a:ext cx="7787208" cy="4873752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/>
              <a:t>•	</a:t>
            </a:r>
            <a:r>
              <a:rPr lang="ru-RU" b="1" dirty="0"/>
              <a:t>учебно-игровые ситуации (сказочные герои</a:t>
            </a:r>
            <a:r>
              <a:rPr lang="ru-RU" b="1" dirty="0" smtClean="0"/>
              <a:t>)</a:t>
            </a:r>
            <a:endParaRPr lang="ru-RU" b="1" dirty="0"/>
          </a:p>
          <a:p>
            <a:pPr marL="0" indent="0">
              <a:buNone/>
            </a:pPr>
            <a:r>
              <a:rPr lang="ru-RU" b="1" dirty="0"/>
              <a:t>•	</a:t>
            </a:r>
            <a:r>
              <a:rPr lang="ru-RU" b="1" dirty="0" smtClean="0"/>
              <a:t>дидактическую  игру</a:t>
            </a:r>
          </a:p>
          <a:p>
            <a:pPr marL="0" indent="0" algn="just">
              <a:buNone/>
            </a:pPr>
            <a:r>
              <a:rPr lang="ru-RU" u="sng" dirty="0" smtClean="0"/>
              <a:t>Дидактическая игра </a:t>
            </a:r>
            <a:r>
              <a:rPr lang="ru-RU" dirty="0" smtClean="0"/>
              <a:t>– одно из эффективных средств развития мотивации. Помогает снять усталость, усиливает непроизвольное внимание, активизирует  деятельность.</a:t>
            </a:r>
          </a:p>
          <a:p>
            <a:pPr marL="0" indent="0" algn="just">
              <a:buNone/>
            </a:pPr>
            <a:r>
              <a:rPr lang="ru-RU" u="sng" dirty="0" smtClean="0"/>
              <a:t>Игра</a:t>
            </a:r>
            <a:r>
              <a:rPr lang="ru-RU" dirty="0" smtClean="0"/>
              <a:t> стимулирует познавательную активность учащихся вызывая у них положительные эмоции в процессе учебной деятельности.</a:t>
            </a:r>
          </a:p>
          <a:p>
            <a:pPr marL="0" indent="0" algn="just">
              <a:buNone/>
            </a:pPr>
            <a:r>
              <a:rPr lang="ru-RU" dirty="0" smtClean="0"/>
              <a:t>А. С. Макаренко говорил о том, что </a:t>
            </a:r>
            <a:r>
              <a:rPr lang="ru-RU" dirty="0" smtClean="0">
                <a:solidFill>
                  <a:srgbClr val="002060"/>
                </a:solidFill>
              </a:rPr>
              <a:t>«хорошая игра похожа на хорошую работу»</a:t>
            </a:r>
            <a:r>
              <a:rPr lang="ru-RU" dirty="0" smtClean="0"/>
              <a:t>, каждому учителю необходимо научиться правильно использовать игру на уроках.</a:t>
            </a:r>
          </a:p>
          <a:p>
            <a:pPr marL="0" indent="0" algn="just">
              <a:buNone/>
            </a:pPr>
            <a:endParaRPr lang="ru-RU" dirty="0"/>
          </a:p>
          <a:p>
            <a:pPr marL="0" indent="0" algn="just">
              <a:buNone/>
            </a:pPr>
            <a:endParaRPr lang="ru-RU" dirty="0" smtClean="0"/>
          </a:p>
          <a:p>
            <a:pPr marL="0" indent="0" algn="just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96023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7"/>
            <a:ext cx="7467600" cy="6278165"/>
          </a:xfrm>
        </p:spPr>
        <p:txBody>
          <a:bodyPr>
            <a:normAutofit/>
          </a:bodyPr>
          <a:lstStyle/>
          <a:p>
            <a:pPr algn="just"/>
            <a:r>
              <a:rPr lang="ru-RU" sz="1800" b="1" dirty="0" smtClean="0">
                <a:latin typeface="+mn-lt"/>
              </a:rPr>
              <a:t>Применение игровых технологий на уроках в комплексе с другими приёмами и методами организации учебных занятий укрепляет мотивацию на изучение предмета, помогает вызвать положительные эмоции, увидеть индивидуальность детей.</a:t>
            </a:r>
            <a:br>
              <a:rPr lang="ru-RU" sz="1800" b="1" dirty="0" smtClean="0">
                <a:latin typeface="+mn-lt"/>
              </a:rPr>
            </a:br>
            <a:r>
              <a:rPr lang="ru-RU" sz="1800" b="1" dirty="0">
                <a:latin typeface="+mn-lt"/>
              </a:rPr>
              <a:t/>
            </a:r>
            <a:br>
              <a:rPr lang="ru-RU" sz="1800" b="1" dirty="0">
                <a:latin typeface="+mn-lt"/>
              </a:rPr>
            </a:br>
            <a:r>
              <a:rPr lang="ru-RU" sz="2400" b="1" dirty="0">
                <a:latin typeface="+mn-lt"/>
              </a:rPr>
              <a:t>•	</a:t>
            </a:r>
            <a:r>
              <a:rPr lang="ru-RU" sz="2000" b="1" dirty="0">
                <a:latin typeface="+mn-lt"/>
              </a:rPr>
              <a:t>элементы занимательности – загадки, ребусы, красочную наглядность, необычное начало урока, через использование музыкальных фрагментов, игровые и соревновательные формы, юмористические минутки.</a:t>
            </a:r>
            <a:r>
              <a:rPr lang="ru-RU" sz="2000" b="1" dirty="0" smtClean="0">
                <a:latin typeface="+mn-lt"/>
              </a:rPr>
              <a:t/>
            </a:r>
            <a:br>
              <a:rPr lang="ru-RU" sz="2000" b="1" dirty="0" smtClean="0">
                <a:latin typeface="+mn-lt"/>
              </a:rPr>
            </a:br>
            <a:r>
              <a:rPr lang="ru-RU" sz="2000" b="1" dirty="0" smtClean="0">
                <a:latin typeface="+mn-lt"/>
              </a:rPr>
              <a:t/>
            </a:r>
            <a:br>
              <a:rPr lang="ru-RU" sz="2000" b="1" dirty="0" smtClean="0">
                <a:latin typeface="+mn-lt"/>
              </a:rPr>
            </a:br>
            <a:r>
              <a:rPr lang="ru-RU" sz="2000" b="1" dirty="0">
                <a:latin typeface="+mn-lt"/>
              </a:rPr>
              <a:t/>
            </a:r>
            <a:br>
              <a:rPr lang="ru-RU" sz="2000" b="1" dirty="0">
                <a:latin typeface="+mn-lt"/>
              </a:rPr>
            </a:br>
            <a:r>
              <a:rPr lang="ru-RU" sz="2000" b="1" dirty="0" smtClean="0">
                <a:latin typeface="+mn-lt"/>
              </a:rPr>
              <a:t/>
            </a:r>
            <a:br>
              <a:rPr lang="ru-RU" sz="2000" b="1" dirty="0" smtClean="0">
                <a:latin typeface="+mn-lt"/>
              </a:rPr>
            </a:br>
            <a:r>
              <a:rPr lang="ru-RU" sz="2000" b="1" dirty="0" smtClean="0">
                <a:latin typeface="+mn-lt"/>
              </a:rPr>
              <a:t/>
            </a:r>
            <a:br>
              <a:rPr lang="ru-RU" sz="2000" b="1" dirty="0" smtClean="0">
                <a:latin typeface="+mn-lt"/>
              </a:rPr>
            </a:br>
            <a:r>
              <a:rPr lang="ru-RU" b="1" dirty="0">
                <a:latin typeface="+mn-lt"/>
              </a:rPr>
              <a:t/>
            </a:r>
            <a:br>
              <a:rPr lang="ru-RU" b="1" dirty="0">
                <a:latin typeface="+mn-lt"/>
              </a:rPr>
            </a:br>
            <a:r>
              <a:rPr lang="ru-RU" b="1" dirty="0">
                <a:latin typeface="+mn-lt"/>
              </a:rPr>
              <a:t/>
            </a:r>
            <a:br>
              <a:rPr lang="ru-RU" b="1" dirty="0">
                <a:latin typeface="+mn-lt"/>
              </a:rPr>
            </a:br>
            <a:r>
              <a:rPr lang="ru-RU" b="1" dirty="0" smtClean="0">
                <a:latin typeface="+mn-lt"/>
              </a:rPr>
              <a:t/>
            </a:r>
            <a:br>
              <a:rPr lang="ru-RU" b="1" dirty="0" smtClean="0">
                <a:latin typeface="+mn-lt"/>
              </a:rPr>
            </a:br>
            <a:endParaRPr lang="ru-RU" b="1" dirty="0">
              <a:latin typeface="+mn-lt"/>
            </a:endParaRPr>
          </a:p>
        </p:txBody>
      </p:sp>
      <p:pic>
        <p:nvPicPr>
          <p:cNvPr id="3077" name="Picture 5" descr="C:\Users\Наталья Игоревна\AppData\Local\Microsoft\Windows\Temporary Internet Files\Content.IE5\R7O8HNBM\s14640795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3" y="3717032"/>
            <a:ext cx="3483471" cy="26197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9" name="Picture 7" descr="C:\Users\Наталья Игоревна\AppData\Local\Microsoft\Windows\Temporary Internet Files\Content.IE5\LS7D4UEV\6[1]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3717032"/>
            <a:ext cx="4009752" cy="26284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9931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just"/>
            <a:r>
              <a:rPr lang="ru-RU" dirty="0"/>
              <a:t>•	</a:t>
            </a:r>
            <a:r>
              <a:rPr lang="ru-RU" sz="2700" b="1" dirty="0">
                <a:latin typeface="+mn-lt"/>
              </a:rPr>
              <a:t>положительный эмоциональный настрой, через создание на уроке доброжелательной атмосферы доверия и сотрудничества.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>
                <a:solidFill>
                  <a:srgbClr val="7030A0"/>
                </a:solidFill>
              </a:rPr>
              <a:t>Добрый день! Добрый час!</a:t>
            </a:r>
          </a:p>
          <a:p>
            <a:pPr marL="0" indent="0">
              <a:buNone/>
            </a:pPr>
            <a:r>
              <a:rPr lang="ru-RU" dirty="0">
                <a:solidFill>
                  <a:srgbClr val="7030A0"/>
                </a:solidFill>
              </a:rPr>
              <a:t>Как я рада видеть вас.</a:t>
            </a:r>
          </a:p>
          <a:p>
            <a:pPr marL="0" indent="0">
              <a:buNone/>
            </a:pPr>
            <a:r>
              <a:rPr lang="ru-RU" dirty="0">
                <a:solidFill>
                  <a:srgbClr val="7030A0"/>
                </a:solidFill>
              </a:rPr>
              <a:t>Прозвенел уже звонок</a:t>
            </a:r>
          </a:p>
          <a:p>
            <a:pPr marL="0" indent="0">
              <a:buNone/>
            </a:pPr>
            <a:r>
              <a:rPr lang="ru-RU" dirty="0">
                <a:solidFill>
                  <a:srgbClr val="7030A0"/>
                </a:solidFill>
              </a:rPr>
              <a:t>Начинается урок.</a:t>
            </a:r>
          </a:p>
          <a:p>
            <a:pPr marL="0" indent="0">
              <a:buNone/>
            </a:pPr>
            <a:r>
              <a:rPr lang="ru-RU" dirty="0">
                <a:solidFill>
                  <a:srgbClr val="7030A0"/>
                </a:solidFill>
              </a:rPr>
              <a:t>Улыбнулись. Подровнялись.</a:t>
            </a:r>
          </a:p>
          <a:p>
            <a:pPr marL="0" indent="0">
              <a:buNone/>
            </a:pPr>
            <a:r>
              <a:rPr lang="ru-RU" dirty="0">
                <a:solidFill>
                  <a:srgbClr val="7030A0"/>
                </a:solidFill>
              </a:rPr>
              <a:t>Друг на друга поглядели</a:t>
            </a:r>
          </a:p>
          <a:p>
            <a:pPr marL="0" indent="0">
              <a:buNone/>
            </a:pPr>
            <a:r>
              <a:rPr lang="ru-RU" dirty="0">
                <a:solidFill>
                  <a:srgbClr val="7030A0"/>
                </a:solidFill>
              </a:rPr>
              <a:t>И тихонько дружно сели.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dirty="0">
                <a:solidFill>
                  <a:srgbClr val="C00000"/>
                </a:solidFill>
              </a:rPr>
              <a:t>Я рада видеть ваши лица, ваши улыбки.</a:t>
            </a:r>
          </a:p>
          <a:p>
            <a:pPr marL="0" indent="0">
              <a:buNone/>
            </a:pPr>
            <a:r>
              <a:rPr lang="ru-RU" dirty="0">
                <a:solidFill>
                  <a:schemeClr val="bg2">
                    <a:lumMod val="50000"/>
                  </a:schemeClr>
                </a:solidFill>
              </a:rPr>
              <a:t>Я думаю, что этот день принесет вам радость общения друг с другом.</a:t>
            </a:r>
          </a:p>
          <a:p>
            <a:endParaRPr lang="ru-RU" dirty="0">
              <a:solidFill>
                <a:schemeClr val="bg2">
                  <a:lumMod val="50000"/>
                </a:schemeClr>
              </a:solidFill>
            </a:endParaRP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098" name="Picture 2" descr="C:\Users\Наталья Игоревна\AppData\Local\Microsoft\Windows\Temporary Internet Files\Content.IE5\DQPHGE1G\343[1]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1772816"/>
            <a:ext cx="2880320" cy="3024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685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858218"/>
          </a:xfrm>
        </p:spPr>
        <p:txBody>
          <a:bodyPr>
            <a:normAutofit fontScale="90000"/>
          </a:bodyPr>
          <a:lstStyle/>
          <a:p>
            <a:r>
              <a:rPr lang="ru-RU" sz="2400" dirty="0">
                <a:latin typeface="+mn-lt"/>
              </a:rPr>
              <a:t>•	</a:t>
            </a:r>
            <a:r>
              <a:rPr lang="ru-RU" sz="1800" b="1" dirty="0">
                <a:latin typeface="+mn-lt"/>
              </a:rPr>
              <a:t>рефлексия, через:</a:t>
            </a:r>
            <a:br>
              <a:rPr lang="ru-RU" sz="1800" b="1" dirty="0">
                <a:latin typeface="+mn-lt"/>
              </a:rPr>
            </a:br>
            <a:r>
              <a:rPr lang="ru-RU" sz="1800" b="1" dirty="0" smtClean="0">
                <a:latin typeface="+mn-lt"/>
              </a:rPr>
              <a:t>            </a:t>
            </a:r>
            <a:r>
              <a:rPr lang="ru-RU" sz="1800" b="1" dirty="0">
                <a:latin typeface="+mn-lt"/>
              </a:rPr>
              <a:t>	оценку собственной деятельности и деятельности других,</a:t>
            </a:r>
            <a:br>
              <a:rPr lang="ru-RU" sz="1800" b="1" dirty="0">
                <a:latin typeface="+mn-lt"/>
              </a:rPr>
            </a:br>
            <a:r>
              <a:rPr lang="ru-RU" sz="1800" b="1" dirty="0" smtClean="0">
                <a:latin typeface="+mn-lt"/>
              </a:rPr>
              <a:t>            </a:t>
            </a:r>
            <a:r>
              <a:rPr lang="ru-RU" sz="1800" b="1" dirty="0">
                <a:latin typeface="+mn-lt"/>
              </a:rPr>
              <a:t>	 оценку результата деятельности, </a:t>
            </a:r>
            <a:br>
              <a:rPr lang="ru-RU" sz="1800" b="1" dirty="0">
                <a:latin typeface="+mn-lt"/>
              </a:rPr>
            </a:br>
            <a:r>
              <a:rPr lang="ru-RU" sz="1800" b="1" dirty="0" smtClean="0">
                <a:latin typeface="+mn-lt"/>
              </a:rPr>
              <a:t>            </a:t>
            </a:r>
            <a:r>
              <a:rPr lang="ru-RU" sz="1800" b="1" dirty="0">
                <a:latin typeface="+mn-lt"/>
              </a:rPr>
              <a:t>	вопросы, требующие многовариантных ответов (например, </a:t>
            </a:r>
            <a:r>
              <a:rPr lang="ru-RU" sz="1800" b="1" dirty="0" smtClean="0">
                <a:latin typeface="+mn-lt"/>
              </a:rPr>
              <a:t> "</a:t>
            </a:r>
            <a:r>
              <a:rPr lang="ru-RU" sz="1800" b="1" dirty="0">
                <a:latin typeface="+mn-lt"/>
              </a:rPr>
              <a:t>почему было трудно?", "что открыли, узнали на уроке?" и т.д.);</a:t>
            </a:r>
            <a:r>
              <a:rPr lang="ru-RU" sz="1800" dirty="0">
                <a:latin typeface="+mn-lt"/>
              </a:rPr>
              <a:t/>
            </a:r>
            <a:br>
              <a:rPr lang="ru-RU" sz="1800" dirty="0">
                <a:latin typeface="+mn-lt"/>
              </a:rPr>
            </a:br>
            <a:endParaRPr lang="ru-RU" sz="1800" dirty="0">
              <a:latin typeface="+mn-lt"/>
            </a:endParaRP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132856"/>
            <a:ext cx="2627604" cy="1847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149080"/>
            <a:ext cx="2547044" cy="2590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6938" y="2132856"/>
            <a:ext cx="2268537" cy="2170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2106878"/>
            <a:ext cx="2792413" cy="2066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7093" y="4437112"/>
            <a:ext cx="4669283" cy="22178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60559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786210"/>
          </a:xfrm>
        </p:spPr>
        <p:txBody>
          <a:bodyPr>
            <a:normAutofit/>
          </a:bodyPr>
          <a:lstStyle/>
          <a:p>
            <a:r>
              <a:rPr lang="ru-RU" sz="1600" dirty="0">
                <a:latin typeface="+mn-lt"/>
              </a:rPr>
              <a:t>•	</a:t>
            </a:r>
            <a:r>
              <a:rPr lang="ru-RU" sz="1600" b="1" dirty="0">
                <a:latin typeface="+mn-lt"/>
              </a:rPr>
              <a:t>создание ситуации успеха, через выполнение заданий в зоне ближайшего развития, изучение нового материала с опорой на </a:t>
            </a:r>
            <a:r>
              <a:rPr lang="ru-RU" sz="1600" b="1" dirty="0" smtClean="0">
                <a:latin typeface="+mn-lt"/>
              </a:rPr>
              <a:t>старые знания</a:t>
            </a:r>
            <a:r>
              <a:rPr lang="ru-RU" sz="1600" b="1" dirty="0">
                <a:latin typeface="+mn-lt"/>
              </a:rPr>
              <a:t>;</a:t>
            </a:r>
            <a:br>
              <a:rPr lang="ru-RU" sz="1600" b="1" dirty="0">
                <a:latin typeface="+mn-lt"/>
              </a:rPr>
            </a:br>
            <a:r>
              <a:rPr lang="ru-RU" sz="1600" b="1" dirty="0" smtClean="0">
                <a:latin typeface="+mn-lt"/>
              </a:rPr>
              <a:t>       творческие </a:t>
            </a:r>
            <a:r>
              <a:rPr lang="ru-RU" sz="1600" b="1" dirty="0">
                <a:latin typeface="+mn-lt"/>
              </a:rPr>
              <a:t>задания (составление загадок, ребусов, сочинение сказок, кроссворды, составление рассказов по картинке)</a:t>
            </a:r>
            <a:br>
              <a:rPr lang="ru-RU" sz="1600" b="1" dirty="0">
                <a:latin typeface="+mn-lt"/>
              </a:rPr>
            </a:br>
            <a:endParaRPr lang="ru-RU" sz="1600" b="1" dirty="0">
              <a:latin typeface="+mn-lt"/>
            </a:endParaRPr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2492896"/>
            <a:ext cx="3096344" cy="2880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 descr="C:\Users\Наталья Игоревна\Desktop\фото\библиотека\122___11\IMG_112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411" y="2276872"/>
            <a:ext cx="4968552" cy="3528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57854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715200" cy="1714202"/>
          </a:xfrm>
        </p:spPr>
        <p:txBody>
          <a:bodyPr>
            <a:normAutofit/>
          </a:bodyPr>
          <a:lstStyle/>
          <a:p>
            <a:pPr algn="just"/>
            <a:r>
              <a:rPr lang="ru-RU" sz="1800" dirty="0">
                <a:latin typeface="+mn-lt"/>
              </a:rPr>
              <a:t>•	</a:t>
            </a:r>
            <a:r>
              <a:rPr lang="ru-RU" sz="1800" b="1" dirty="0">
                <a:latin typeface="+mn-lt"/>
              </a:rPr>
              <a:t>включение учащихся в коллективную деятельность, через организацию работы в группах, в парах игровые и соревновательные формы, взаимопроверку, коллективный поиск решения проблемы, приём "метод проб и ошибок", оказание учащимися помощи друг другу</a:t>
            </a:r>
            <a:r>
              <a:rPr lang="ru-RU" sz="1800" dirty="0">
                <a:latin typeface="+mn-lt"/>
              </a:rPr>
              <a:t>.</a:t>
            </a:r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348880"/>
            <a:ext cx="3312368" cy="29690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 descr="C:\Users\Наталья Игоревна\Desktop\фото\Новая папка (2)\IMG_108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2636912"/>
            <a:ext cx="3528392" cy="3384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3543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2146250"/>
          </a:xfrm>
        </p:spPr>
        <p:txBody>
          <a:bodyPr>
            <a:normAutofit fontScale="90000"/>
          </a:bodyPr>
          <a:lstStyle/>
          <a:p>
            <a:r>
              <a:rPr lang="ru-RU" sz="1600" dirty="0">
                <a:latin typeface="+mn-lt"/>
              </a:rPr>
              <a:t>•	</a:t>
            </a:r>
            <a:r>
              <a:rPr lang="ru-RU" sz="1800" b="1" dirty="0">
                <a:latin typeface="+mn-lt"/>
              </a:rPr>
              <a:t>создание проблемной ситуации, через анализ, сравнение учебных объектов, открытие нового знания.</a:t>
            </a:r>
            <a:br>
              <a:rPr lang="ru-RU" sz="1800" b="1" dirty="0">
                <a:latin typeface="+mn-lt"/>
              </a:rPr>
            </a:br>
            <a:r>
              <a:rPr lang="ru-RU" sz="1800" b="1" dirty="0">
                <a:latin typeface="+mn-lt"/>
              </a:rPr>
              <a:t/>
            </a:r>
            <a:br>
              <a:rPr lang="ru-RU" sz="1800" b="1" dirty="0">
                <a:latin typeface="+mn-lt"/>
              </a:rPr>
            </a:br>
            <a:r>
              <a:rPr lang="ru-RU" sz="1800" b="1" dirty="0">
                <a:latin typeface="+mn-lt"/>
              </a:rPr>
              <a:t>•	сотрудничество на уроке, через совместное решение проблемы и разрешение противоречий, эвристическую беседу, учебную дискуссию, выделение существенных признаков предметов, классификацию, обобщение, моделирование;</a:t>
            </a:r>
            <a:br>
              <a:rPr lang="ru-RU" sz="1800" b="1" dirty="0">
                <a:latin typeface="+mn-lt"/>
              </a:rPr>
            </a:br>
            <a:endParaRPr lang="ru-RU" sz="1800" b="1" dirty="0">
              <a:latin typeface="+mn-lt"/>
            </a:endParaRPr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571106"/>
            <a:ext cx="3600400" cy="3206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 descr="C:\Users\Наталья Игоревна\Desktop\фото\Новая папка (2)\IMG_109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2908205"/>
            <a:ext cx="4176464" cy="3573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66945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6034682"/>
          </a:xfrm>
        </p:spPr>
        <p:txBody>
          <a:bodyPr>
            <a:normAutofit/>
          </a:bodyPr>
          <a:lstStyle/>
          <a:p>
            <a:pPr>
              <a:lnSpc>
                <a:spcPts val="1500"/>
              </a:lnSpc>
              <a:spcAft>
                <a:spcPts val="750"/>
              </a:spcAft>
            </a:pPr>
            <a:r>
              <a:rPr lang="ru-RU" sz="1800" dirty="0" smtClean="0">
                <a:solidFill>
                  <a:srgbClr val="333333"/>
                </a:solidFill>
                <a:latin typeface="+mn-lt"/>
                <a:ea typeface="Times New Roman"/>
              </a:rPr>
              <a:t>                                    Использованные ресурсы</a:t>
            </a:r>
            <a:br>
              <a:rPr lang="ru-RU" sz="1800" dirty="0" smtClean="0">
                <a:solidFill>
                  <a:srgbClr val="333333"/>
                </a:solidFill>
                <a:latin typeface="+mn-lt"/>
                <a:ea typeface="Times New Roman"/>
              </a:rPr>
            </a:br>
            <a:r>
              <a:rPr lang="ru-RU" sz="2000" dirty="0">
                <a:latin typeface="+mn-lt"/>
                <a:ea typeface="Times New Roman"/>
              </a:rPr>
              <a:t/>
            </a:r>
            <a:br>
              <a:rPr lang="ru-RU" sz="2000" dirty="0">
                <a:latin typeface="+mn-lt"/>
                <a:ea typeface="Times New Roman"/>
              </a:rPr>
            </a:br>
            <a:r>
              <a:rPr lang="ru-RU" sz="1800" dirty="0">
                <a:solidFill>
                  <a:srgbClr val="333333"/>
                </a:solidFill>
                <a:latin typeface="+mn-lt"/>
                <a:ea typeface="Times New Roman"/>
              </a:rPr>
              <a:t>1. </a:t>
            </a:r>
            <a:r>
              <a:rPr lang="ru-RU" sz="1800" dirty="0" err="1">
                <a:solidFill>
                  <a:srgbClr val="333333"/>
                </a:solidFill>
                <a:latin typeface="+mn-lt"/>
                <a:ea typeface="Times New Roman"/>
              </a:rPr>
              <a:t>Божович</a:t>
            </a:r>
            <a:r>
              <a:rPr lang="ru-RU" sz="1800" dirty="0">
                <a:solidFill>
                  <a:srgbClr val="333333"/>
                </a:solidFill>
                <a:latin typeface="+mn-lt"/>
                <a:ea typeface="Times New Roman"/>
              </a:rPr>
              <a:t> Л.И. Личность и ее формирование в детском возрасте. – М. Педагогика, 1968</a:t>
            </a:r>
            <a:r>
              <a:rPr lang="ru-RU" sz="1800" dirty="0" smtClean="0">
                <a:solidFill>
                  <a:srgbClr val="333333"/>
                </a:solidFill>
                <a:latin typeface="+mn-lt"/>
                <a:ea typeface="Times New Roman"/>
              </a:rPr>
              <a:t>.</a:t>
            </a:r>
            <a:br>
              <a:rPr lang="ru-RU" sz="1800" dirty="0" smtClean="0">
                <a:solidFill>
                  <a:srgbClr val="333333"/>
                </a:solidFill>
                <a:latin typeface="+mn-lt"/>
                <a:ea typeface="Times New Roman"/>
              </a:rPr>
            </a:br>
            <a:r>
              <a:rPr lang="ru-RU" sz="2000" dirty="0">
                <a:latin typeface="+mn-lt"/>
                <a:ea typeface="Times New Roman"/>
              </a:rPr>
              <a:t/>
            </a:r>
            <a:br>
              <a:rPr lang="ru-RU" sz="2000" dirty="0">
                <a:latin typeface="+mn-lt"/>
                <a:ea typeface="Times New Roman"/>
              </a:rPr>
            </a:br>
            <a:r>
              <a:rPr lang="ru-RU" sz="1800" dirty="0">
                <a:solidFill>
                  <a:srgbClr val="333333"/>
                </a:solidFill>
                <a:latin typeface="+mn-lt"/>
                <a:ea typeface="Times New Roman"/>
              </a:rPr>
              <a:t>2. Возрастная и педагогическая психология: Учебник / под ред. </a:t>
            </a:r>
            <a:r>
              <a:rPr lang="ru-RU" sz="1800" dirty="0" err="1">
                <a:solidFill>
                  <a:srgbClr val="333333"/>
                </a:solidFill>
                <a:latin typeface="+mn-lt"/>
                <a:ea typeface="Times New Roman"/>
              </a:rPr>
              <a:t>Гамезо</a:t>
            </a:r>
            <a:r>
              <a:rPr lang="ru-RU" sz="1800" dirty="0">
                <a:solidFill>
                  <a:srgbClr val="333333"/>
                </a:solidFill>
                <a:latin typeface="+mn-lt"/>
                <a:ea typeface="Times New Roman"/>
              </a:rPr>
              <a:t>.– М.: Наука, </a:t>
            </a:r>
            <a:r>
              <a:rPr lang="ru-RU" sz="1800" dirty="0" smtClean="0">
                <a:solidFill>
                  <a:srgbClr val="333333"/>
                </a:solidFill>
                <a:latin typeface="+mn-lt"/>
                <a:ea typeface="Times New Roman"/>
              </a:rPr>
              <a:t>1984</a:t>
            </a:r>
            <a:br>
              <a:rPr lang="ru-RU" sz="1800" dirty="0" smtClean="0">
                <a:solidFill>
                  <a:srgbClr val="333333"/>
                </a:solidFill>
                <a:latin typeface="+mn-lt"/>
                <a:ea typeface="Times New Roman"/>
              </a:rPr>
            </a:br>
            <a:r>
              <a:rPr lang="ru-RU" sz="2000" dirty="0">
                <a:latin typeface="+mn-lt"/>
                <a:ea typeface="Times New Roman"/>
              </a:rPr>
              <a:t/>
            </a:r>
            <a:br>
              <a:rPr lang="ru-RU" sz="2000" dirty="0">
                <a:latin typeface="+mn-lt"/>
                <a:ea typeface="Times New Roman"/>
              </a:rPr>
            </a:br>
            <a:r>
              <a:rPr lang="ru-RU" sz="1800" dirty="0">
                <a:solidFill>
                  <a:srgbClr val="333333"/>
                </a:solidFill>
                <a:latin typeface="+mn-lt"/>
                <a:ea typeface="Times New Roman"/>
              </a:rPr>
              <a:t>3.Ивакина Г.В. Мотивация младших школьников к учению http://festival.1september.ru/articles/508424</a:t>
            </a:r>
            <a:r>
              <a:rPr lang="ru-RU" sz="1800" dirty="0" smtClean="0">
                <a:solidFill>
                  <a:srgbClr val="333333"/>
                </a:solidFill>
                <a:latin typeface="+mn-lt"/>
                <a:ea typeface="Times New Roman"/>
              </a:rPr>
              <a:t>/</a:t>
            </a:r>
            <a:br>
              <a:rPr lang="ru-RU" sz="1800" dirty="0" smtClean="0">
                <a:solidFill>
                  <a:srgbClr val="333333"/>
                </a:solidFill>
                <a:latin typeface="+mn-lt"/>
                <a:ea typeface="Times New Roman"/>
              </a:rPr>
            </a:br>
            <a:r>
              <a:rPr lang="ru-RU" sz="2000" dirty="0">
                <a:latin typeface="+mn-lt"/>
                <a:ea typeface="Times New Roman"/>
              </a:rPr>
              <a:t/>
            </a:r>
            <a:br>
              <a:rPr lang="ru-RU" sz="2000" dirty="0">
                <a:latin typeface="+mn-lt"/>
                <a:ea typeface="Times New Roman"/>
              </a:rPr>
            </a:br>
            <a:r>
              <a:rPr lang="ru-RU" sz="1800" dirty="0">
                <a:solidFill>
                  <a:srgbClr val="333333"/>
                </a:solidFill>
                <a:latin typeface="+mn-lt"/>
                <a:ea typeface="Times New Roman"/>
              </a:rPr>
              <a:t>4.Ильин Е. П. Мотивация и мотивы. Букинистическое издание, </a:t>
            </a:r>
            <a:r>
              <a:rPr lang="ru-RU" sz="1800" dirty="0" smtClean="0">
                <a:solidFill>
                  <a:srgbClr val="333333"/>
                </a:solidFill>
                <a:latin typeface="+mn-lt"/>
                <a:ea typeface="Times New Roman"/>
              </a:rPr>
              <a:t>2000</a:t>
            </a:r>
            <a:br>
              <a:rPr lang="ru-RU" sz="1800" dirty="0" smtClean="0">
                <a:solidFill>
                  <a:srgbClr val="333333"/>
                </a:solidFill>
                <a:latin typeface="+mn-lt"/>
                <a:ea typeface="Times New Roman"/>
              </a:rPr>
            </a:br>
            <a:r>
              <a:rPr lang="ru-RU" sz="2000" dirty="0">
                <a:latin typeface="+mn-lt"/>
                <a:ea typeface="Times New Roman"/>
              </a:rPr>
              <a:t/>
            </a:r>
            <a:br>
              <a:rPr lang="ru-RU" sz="2000" dirty="0">
                <a:latin typeface="+mn-lt"/>
                <a:ea typeface="Times New Roman"/>
              </a:rPr>
            </a:br>
            <a:r>
              <a:rPr lang="ru-RU" sz="1800" dirty="0">
                <a:solidFill>
                  <a:srgbClr val="333333"/>
                </a:solidFill>
                <a:latin typeface="+mn-lt"/>
                <a:ea typeface="Times New Roman"/>
              </a:rPr>
              <a:t>5. Макарова А.К. Формирование мотивации учения в школьном возрасте. </a:t>
            </a:r>
            <a:r>
              <a:rPr lang="ru-RU" sz="1800" dirty="0" err="1">
                <a:solidFill>
                  <a:srgbClr val="333333"/>
                </a:solidFill>
                <a:latin typeface="+mn-lt"/>
                <a:ea typeface="Times New Roman"/>
              </a:rPr>
              <a:t>М.:Просвещение</a:t>
            </a:r>
            <a:r>
              <a:rPr lang="ru-RU" sz="1800" dirty="0">
                <a:solidFill>
                  <a:srgbClr val="333333"/>
                </a:solidFill>
                <a:latin typeface="+mn-lt"/>
                <a:ea typeface="Times New Roman"/>
              </a:rPr>
              <a:t>, </a:t>
            </a:r>
            <a:r>
              <a:rPr lang="ru-RU" sz="1800" dirty="0" smtClean="0">
                <a:solidFill>
                  <a:srgbClr val="333333"/>
                </a:solidFill>
                <a:latin typeface="+mn-lt"/>
                <a:ea typeface="Times New Roman"/>
              </a:rPr>
              <a:t>1983г</a:t>
            </a:r>
            <a:br>
              <a:rPr lang="ru-RU" sz="1800" dirty="0" smtClean="0">
                <a:solidFill>
                  <a:srgbClr val="333333"/>
                </a:solidFill>
                <a:latin typeface="+mn-lt"/>
                <a:ea typeface="Times New Roman"/>
              </a:rPr>
            </a:br>
            <a:r>
              <a:rPr lang="ru-RU" sz="2000" dirty="0">
                <a:latin typeface="+mn-lt"/>
                <a:ea typeface="Times New Roman"/>
              </a:rPr>
              <a:t/>
            </a:r>
            <a:br>
              <a:rPr lang="ru-RU" sz="2000" dirty="0">
                <a:latin typeface="+mn-lt"/>
                <a:ea typeface="Times New Roman"/>
              </a:rPr>
            </a:br>
            <a:r>
              <a:rPr lang="ru-RU" sz="1800" dirty="0">
                <a:solidFill>
                  <a:srgbClr val="333333"/>
                </a:solidFill>
                <a:latin typeface="+mn-lt"/>
                <a:ea typeface="Times New Roman"/>
              </a:rPr>
              <a:t>6.Маркова А. К., </a:t>
            </a:r>
            <a:r>
              <a:rPr lang="ru-RU" sz="1800" dirty="0" err="1">
                <a:solidFill>
                  <a:srgbClr val="333333"/>
                </a:solidFill>
                <a:latin typeface="+mn-lt"/>
                <a:ea typeface="Times New Roman"/>
              </a:rPr>
              <a:t>Матис</a:t>
            </a:r>
            <a:r>
              <a:rPr lang="ru-RU" sz="1800" dirty="0">
                <a:solidFill>
                  <a:srgbClr val="333333"/>
                </a:solidFill>
                <a:latin typeface="+mn-lt"/>
                <a:ea typeface="Times New Roman"/>
              </a:rPr>
              <a:t> Т. А., Орлов А. Б. Формирование мотивации учения. – М., 1990</a:t>
            </a:r>
            <a:r>
              <a:rPr lang="ru-RU" sz="1800" dirty="0" smtClean="0">
                <a:solidFill>
                  <a:srgbClr val="333333"/>
                </a:solidFill>
                <a:latin typeface="+mn-lt"/>
                <a:ea typeface="Times New Roman"/>
              </a:rPr>
              <a:t>..</a:t>
            </a:r>
            <a:br>
              <a:rPr lang="ru-RU" sz="1800" dirty="0" smtClean="0">
                <a:solidFill>
                  <a:srgbClr val="333333"/>
                </a:solidFill>
                <a:latin typeface="+mn-lt"/>
                <a:ea typeface="Times New Roman"/>
              </a:rPr>
            </a:br>
            <a:r>
              <a:rPr lang="ru-RU" sz="2000" dirty="0">
                <a:latin typeface="+mn-lt"/>
                <a:ea typeface="Times New Roman"/>
              </a:rPr>
              <a:t/>
            </a:r>
            <a:br>
              <a:rPr lang="ru-RU" sz="2000" dirty="0">
                <a:latin typeface="+mn-lt"/>
                <a:ea typeface="Times New Roman"/>
              </a:rPr>
            </a:br>
            <a:r>
              <a:rPr lang="ru-RU" sz="1800" dirty="0">
                <a:solidFill>
                  <a:srgbClr val="333333"/>
                </a:solidFill>
                <a:latin typeface="+mn-lt"/>
                <a:ea typeface="Times New Roman"/>
              </a:rPr>
              <a:t>7. Морозова Н.Г. Учителю о познавательном интересе // Психология и педагогика, №2, 1979г</a:t>
            </a:r>
            <a:r>
              <a:rPr lang="ru-RU" sz="1800" dirty="0" smtClean="0">
                <a:solidFill>
                  <a:srgbClr val="333333"/>
                </a:solidFill>
                <a:latin typeface="+mn-lt"/>
                <a:ea typeface="Times New Roman"/>
              </a:rPr>
              <a:t>.</a:t>
            </a:r>
            <a:br>
              <a:rPr lang="ru-RU" sz="1800" dirty="0" smtClean="0">
                <a:solidFill>
                  <a:srgbClr val="333333"/>
                </a:solidFill>
                <a:latin typeface="+mn-lt"/>
                <a:ea typeface="Times New Roman"/>
              </a:rPr>
            </a:br>
            <a:r>
              <a:rPr lang="ru-RU" sz="2000" dirty="0">
                <a:latin typeface="+mn-lt"/>
                <a:ea typeface="Times New Roman"/>
              </a:rPr>
              <a:t/>
            </a:r>
            <a:br>
              <a:rPr lang="ru-RU" sz="2000" dirty="0">
                <a:latin typeface="+mn-lt"/>
                <a:ea typeface="Times New Roman"/>
              </a:rPr>
            </a:br>
            <a:r>
              <a:rPr lang="ru-RU" sz="1800" dirty="0">
                <a:solidFill>
                  <a:srgbClr val="333333"/>
                </a:solidFill>
                <a:latin typeface="+mn-lt"/>
                <a:ea typeface="Times New Roman"/>
              </a:rPr>
              <a:t>8. Харламов Ф.И. Активизация учения школьников, Минск.: Нар. </a:t>
            </a:r>
            <a:r>
              <a:rPr lang="ru-RU" sz="1800" dirty="0" err="1">
                <a:solidFill>
                  <a:srgbClr val="333333"/>
                </a:solidFill>
                <a:latin typeface="+mn-lt"/>
                <a:ea typeface="Times New Roman"/>
              </a:rPr>
              <a:t>Асвета</a:t>
            </a:r>
            <a:r>
              <a:rPr lang="ru-RU" sz="1800" dirty="0">
                <a:solidFill>
                  <a:srgbClr val="333333"/>
                </a:solidFill>
                <a:latin typeface="+mn-lt"/>
                <a:ea typeface="Times New Roman"/>
              </a:rPr>
              <a:t> 1970г</a:t>
            </a:r>
            <a:r>
              <a:rPr lang="ru-RU" sz="1800" dirty="0" smtClean="0">
                <a:solidFill>
                  <a:srgbClr val="333333"/>
                </a:solidFill>
                <a:latin typeface="+mn-lt"/>
                <a:ea typeface="Times New Roman"/>
              </a:rPr>
              <a:t>.</a:t>
            </a:r>
            <a:br>
              <a:rPr lang="ru-RU" sz="1800" dirty="0" smtClean="0">
                <a:solidFill>
                  <a:srgbClr val="333333"/>
                </a:solidFill>
                <a:latin typeface="+mn-lt"/>
                <a:ea typeface="Times New Roman"/>
              </a:rPr>
            </a:br>
            <a:r>
              <a:rPr lang="ru-RU" sz="2000" dirty="0">
                <a:latin typeface="+mn-lt"/>
                <a:ea typeface="Times New Roman"/>
              </a:rPr>
              <a:t/>
            </a:r>
            <a:br>
              <a:rPr lang="ru-RU" sz="2000" dirty="0">
                <a:latin typeface="+mn-lt"/>
                <a:ea typeface="Times New Roman"/>
              </a:rPr>
            </a:br>
            <a:r>
              <a:rPr lang="ru-RU" sz="1800" dirty="0">
                <a:solidFill>
                  <a:srgbClr val="333333"/>
                </a:solidFill>
                <a:latin typeface="+mn-lt"/>
                <a:ea typeface="Times New Roman"/>
              </a:rPr>
              <a:t>9. Щукина Г.И. Активизация познавательной деятельности учащихся в учебном процессе. М.: Педагогика, 1979г</a:t>
            </a:r>
            <a:r>
              <a:rPr lang="ru-RU" sz="1800" dirty="0" smtClean="0">
                <a:solidFill>
                  <a:srgbClr val="333333"/>
                </a:solidFill>
                <a:latin typeface="+mn-lt"/>
                <a:ea typeface="Times New Roman"/>
              </a:rPr>
              <a:t>.</a:t>
            </a:r>
            <a:br>
              <a:rPr lang="ru-RU" sz="1800" dirty="0" smtClean="0">
                <a:solidFill>
                  <a:srgbClr val="333333"/>
                </a:solidFill>
                <a:latin typeface="+mn-lt"/>
                <a:ea typeface="Times New Roman"/>
              </a:rPr>
            </a:br>
            <a:r>
              <a:rPr lang="ru-RU" sz="2000" dirty="0">
                <a:latin typeface="+mn-lt"/>
                <a:ea typeface="Times New Roman"/>
              </a:rPr>
              <a:t/>
            </a:r>
            <a:br>
              <a:rPr lang="ru-RU" sz="2000" dirty="0">
                <a:latin typeface="+mn-lt"/>
                <a:ea typeface="Times New Roman"/>
              </a:rPr>
            </a:br>
            <a:r>
              <a:rPr lang="ru-RU" sz="1800" dirty="0">
                <a:solidFill>
                  <a:srgbClr val="333333"/>
                </a:solidFill>
                <a:latin typeface="+mn-lt"/>
                <a:ea typeface="Times New Roman"/>
              </a:rPr>
              <a:t>10. Рубинштейн С.Л. Основы общей психологии в 2-х томах, том 2, М.: Педагогика, 1989г.</a:t>
            </a:r>
            <a:r>
              <a:rPr lang="ru-RU" sz="2000" dirty="0">
                <a:latin typeface="+mn-lt"/>
                <a:ea typeface="Times New Roman"/>
              </a:rPr>
              <a:t/>
            </a:r>
            <a:br>
              <a:rPr lang="ru-RU" sz="2000" dirty="0">
                <a:latin typeface="+mn-lt"/>
                <a:ea typeface="Times New Roman"/>
              </a:rPr>
            </a:br>
            <a:endParaRPr lang="ru-RU" sz="16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03029709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859216" cy="3082354"/>
          </a:xfrm>
        </p:spPr>
        <p:txBody>
          <a:bodyPr>
            <a:normAutofit fontScale="90000"/>
          </a:bodyPr>
          <a:lstStyle/>
          <a:p>
            <a:pPr algn="just"/>
            <a:r>
              <a:rPr lang="ru-RU" sz="1800" dirty="0">
                <a:latin typeface="+mn-lt"/>
              </a:rPr>
              <a:t>•	</a:t>
            </a:r>
            <a:r>
              <a:rPr lang="ru-RU" sz="2000" b="1" dirty="0">
                <a:latin typeface="+mn-lt"/>
              </a:rPr>
              <a:t>не самостоятельное выставление оценок учителем, а привлечение учащихся к оценочной деятельности, через организацию рефлексии, использование рефлексивных линеек, отзыв учащихся об ответе других, оценка промежуточных достижений;</a:t>
            </a:r>
            <a:br>
              <a:rPr lang="ru-RU" sz="2000" b="1" dirty="0">
                <a:latin typeface="+mn-lt"/>
              </a:rPr>
            </a:br>
            <a:r>
              <a:rPr lang="ru-RU" sz="2000" b="1" dirty="0">
                <a:latin typeface="+mn-lt"/>
              </a:rPr>
              <a:t/>
            </a:r>
            <a:br>
              <a:rPr lang="ru-RU" sz="2000" b="1" dirty="0">
                <a:latin typeface="+mn-lt"/>
              </a:rPr>
            </a:br>
            <a:r>
              <a:rPr lang="ru-RU" sz="2000" b="1" dirty="0">
                <a:latin typeface="+mn-lt"/>
              </a:rPr>
              <a:t>•	стимулирование деятельности, через оценку (благодарность, словесное поощрение, выставку лучших работ), оказание учителем незначительной помощи, усложнение заданий.</a:t>
            </a:r>
            <a:br>
              <a:rPr lang="ru-RU" sz="2000" b="1" dirty="0">
                <a:latin typeface="+mn-lt"/>
              </a:rPr>
            </a:br>
            <a:r>
              <a:rPr lang="ru-RU" sz="2000" b="1" dirty="0">
                <a:latin typeface="+mn-lt"/>
              </a:rPr>
              <a:t/>
            </a:r>
            <a:br>
              <a:rPr lang="ru-RU" sz="2000" b="1" dirty="0">
                <a:latin typeface="+mn-lt"/>
              </a:rPr>
            </a:br>
            <a:endParaRPr lang="ru-RU" sz="2000" b="1" dirty="0">
              <a:latin typeface="+mn-lt"/>
            </a:endParaRPr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3645024"/>
            <a:ext cx="3312368" cy="2808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2996952"/>
            <a:ext cx="4113783" cy="26642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5478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548680"/>
            <a:ext cx="7704856" cy="2160240"/>
          </a:xfrm>
        </p:spPr>
        <p:txBody>
          <a:bodyPr>
            <a:normAutofit fontScale="90000"/>
          </a:bodyPr>
          <a:lstStyle/>
          <a:p>
            <a:r>
              <a:rPr lang="ru-RU" dirty="0"/>
              <a:t>•	</a:t>
            </a:r>
            <a:r>
              <a:rPr lang="ru-RU" sz="2000" b="1" dirty="0">
                <a:latin typeface="+mn-lt"/>
              </a:rPr>
              <a:t>развитие у ребенка желания быть полезным обществу;</a:t>
            </a:r>
            <a:br>
              <a:rPr lang="ru-RU" sz="2000" b="1" dirty="0">
                <a:latin typeface="+mn-lt"/>
              </a:rPr>
            </a:br>
            <a:r>
              <a:rPr lang="ru-RU" sz="2000" b="1" dirty="0">
                <a:latin typeface="+mn-lt"/>
              </a:rPr>
              <a:t>•	сопереживание вместе с детьми;</a:t>
            </a:r>
            <a:br>
              <a:rPr lang="ru-RU" sz="2000" b="1" dirty="0">
                <a:latin typeface="+mn-lt"/>
              </a:rPr>
            </a:br>
            <a:r>
              <a:rPr lang="ru-RU" sz="2000" b="1" dirty="0">
                <a:latin typeface="+mn-lt"/>
              </a:rPr>
              <a:t>•	создание ситуации взаимопомощи;</a:t>
            </a:r>
            <a:br>
              <a:rPr lang="ru-RU" sz="2000" b="1" dirty="0">
                <a:latin typeface="+mn-lt"/>
              </a:rPr>
            </a:br>
            <a:r>
              <a:rPr lang="ru-RU" sz="2000" b="1" dirty="0">
                <a:latin typeface="+mn-lt"/>
              </a:rPr>
              <a:t>•	поиск контактов и сотрудничества;</a:t>
            </a:r>
            <a:br>
              <a:rPr lang="ru-RU" sz="2000" b="1" dirty="0">
                <a:latin typeface="+mn-lt"/>
              </a:rPr>
            </a:br>
            <a:r>
              <a:rPr lang="ru-RU" sz="2000" b="1" dirty="0">
                <a:latin typeface="+mn-lt"/>
              </a:rPr>
              <a:t>•	заинтересованность результатами коллективной работы;</a:t>
            </a:r>
            <a:br>
              <a:rPr lang="ru-RU" sz="2000" b="1" dirty="0">
                <a:latin typeface="+mn-lt"/>
              </a:rPr>
            </a:br>
            <a:r>
              <a:rPr lang="ru-RU" sz="2000" b="1" dirty="0">
                <a:latin typeface="+mn-lt"/>
              </a:rPr>
              <a:t>•	взаимопроверка</a:t>
            </a:r>
            <a:r>
              <a:rPr lang="ru-RU" sz="2000" dirty="0">
                <a:latin typeface="+mn-lt"/>
              </a:rPr>
              <a:t/>
            </a:r>
            <a:br>
              <a:rPr lang="ru-RU" sz="2000" dirty="0">
                <a:latin typeface="+mn-lt"/>
              </a:rPr>
            </a:br>
            <a:r>
              <a:rPr lang="ru-RU" sz="2000" dirty="0">
                <a:latin typeface="+mn-lt"/>
              </a:rPr>
              <a:t/>
            </a:r>
            <a:br>
              <a:rPr lang="ru-RU" sz="2000" dirty="0">
                <a:latin typeface="+mn-lt"/>
              </a:rPr>
            </a:br>
            <a:endParaRPr lang="ru-RU" sz="2000" dirty="0"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2636912"/>
            <a:ext cx="8147248" cy="3837040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•	</a:t>
            </a:r>
            <a:r>
              <a:rPr lang="ru-RU" sz="2000" b="1" dirty="0"/>
              <a:t>дифференцированный подход: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2000" dirty="0" smtClean="0"/>
              <a:t>предоставление </a:t>
            </a:r>
            <a:r>
              <a:rPr lang="ru-RU" sz="2000" dirty="0"/>
              <a:t>права выбора, через </a:t>
            </a:r>
            <a:r>
              <a:rPr lang="ru-RU" sz="2000" dirty="0" err="1"/>
              <a:t>разноуровневые</a:t>
            </a:r>
            <a:r>
              <a:rPr lang="ru-RU" sz="2000" dirty="0"/>
              <a:t> задания,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2000" dirty="0" err="1" smtClean="0"/>
              <a:t>дозированность</a:t>
            </a:r>
            <a:r>
              <a:rPr lang="ru-RU" sz="2000" dirty="0" smtClean="0"/>
              <a:t> </a:t>
            </a:r>
            <a:r>
              <a:rPr lang="ru-RU" sz="2000" dirty="0"/>
              <a:t>домашних заданий,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2000" dirty="0" smtClean="0"/>
              <a:t>совместное </a:t>
            </a:r>
            <a:r>
              <a:rPr lang="ru-RU" sz="2000" dirty="0"/>
              <a:t>планирование деятельности на уроке,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2000" dirty="0" smtClean="0"/>
              <a:t>варьирование </a:t>
            </a:r>
            <a:r>
              <a:rPr lang="ru-RU" sz="2000" dirty="0"/>
              <a:t>заданий по степени значимости</a:t>
            </a:r>
            <a:r>
              <a:rPr lang="ru-RU" sz="2000" dirty="0" smtClean="0"/>
              <a:t>;</a:t>
            </a:r>
          </a:p>
          <a:p>
            <a:pPr marL="0" indent="0">
              <a:buNone/>
            </a:pPr>
            <a:r>
              <a:rPr lang="ru-RU" sz="2000" b="1" u="sng" dirty="0"/>
              <a:t>Дифференциация работы по характеру помощи обучающимся.</a:t>
            </a:r>
          </a:p>
          <a:p>
            <a:pPr marL="0" indent="0">
              <a:buNone/>
            </a:pPr>
            <a:r>
              <a:rPr lang="ru-RU" dirty="0"/>
              <a:t>Все обучающиеся сразу приступают к самостоятельной работе. Но, тем детям, которые испытывают затруднения в выполнении задания, оказывается дозированная помощь.</a:t>
            </a:r>
          </a:p>
          <a:p>
            <a:pPr>
              <a:buFont typeface="Wingdings" panose="05000000000000000000" pitchFamily="2" charset="2"/>
              <a:buChar char="Ø"/>
            </a:pP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45731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620688"/>
            <a:ext cx="7859216" cy="1296144"/>
          </a:xfrm>
        </p:spPr>
        <p:txBody>
          <a:bodyPr>
            <a:noAutofit/>
          </a:bodyPr>
          <a:lstStyle/>
          <a:p>
            <a:r>
              <a:rPr lang="ru-RU" sz="1800" b="1" u="sng" dirty="0">
                <a:latin typeface="+mn-lt"/>
              </a:rPr>
              <a:t>Наиболее распространенные виды помощи:</a:t>
            </a:r>
            <a:br>
              <a:rPr lang="ru-RU" sz="1800" b="1" u="sng" dirty="0">
                <a:latin typeface="+mn-lt"/>
              </a:rPr>
            </a:br>
            <a:r>
              <a:rPr lang="ru-RU" sz="1800" b="1" dirty="0">
                <a:latin typeface="+mn-lt"/>
              </a:rPr>
              <a:t>а) помощь в виде вспомогательных заданий, подготовительных упражнений;</a:t>
            </a:r>
            <a:br>
              <a:rPr lang="ru-RU" sz="1800" b="1" dirty="0">
                <a:latin typeface="+mn-lt"/>
              </a:rPr>
            </a:br>
            <a:r>
              <a:rPr lang="ru-RU" sz="1800" b="1" dirty="0">
                <a:latin typeface="+mn-lt"/>
              </a:rPr>
              <a:t>б) помощь в виде «подсказок» (карточек-помощниц, карточек-консультаций, записей на доске).</a:t>
            </a:r>
            <a:r>
              <a:rPr lang="ru-RU" sz="1600" dirty="0">
                <a:latin typeface="+mn-lt"/>
              </a:rPr>
              <a:t/>
            </a:r>
            <a:br>
              <a:rPr lang="ru-RU" sz="1600" dirty="0">
                <a:latin typeface="+mn-lt"/>
              </a:rPr>
            </a:br>
            <a:endParaRPr lang="ru-RU" sz="1600" dirty="0"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844824"/>
            <a:ext cx="7931224" cy="482453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1800" b="1" u="sng" dirty="0"/>
              <a:t>На карточках могут использоваться различные виды помощи:</a:t>
            </a:r>
          </a:p>
          <a:p>
            <a:r>
              <a:rPr lang="ru-RU" sz="1800" dirty="0" smtClean="0"/>
              <a:t>образец </a:t>
            </a:r>
            <a:r>
              <a:rPr lang="ru-RU" sz="1800" dirty="0"/>
              <a:t>выполнения задания: показ способа решения, образца рассуждения (например, в виде подробной записи решения примера) и оформления;</a:t>
            </a:r>
          </a:p>
          <a:p>
            <a:r>
              <a:rPr lang="ru-RU" sz="1800" dirty="0" smtClean="0"/>
              <a:t>справочные </a:t>
            </a:r>
            <a:r>
              <a:rPr lang="ru-RU" sz="1800" dirty="0"/>
              <a:t>материалы: теоретическая справка в виде правила, формулы, таблице единиц длины, массы и т. п.;</a:t>
            </a:r>
          </a:p>
          <a:p>
            <a:r>
              <a:rPr lang="ru-RU" sz="1800" dirty="0" smtClean="0"/>
              <a:t>наглядные </a:t>
            </a:r>
            <a:r>
              <a:rPr lang="ru-RU" sz="1800" dirty="0"/>
              <a:t>опоры, иллюстрации, модели (например, краткая запись задачи, графическая схема, таблица и др.)</a:t>
            </a:r>
          </a:p>
          <a:p>
            <a:r>
              <a:rPr lang="ru-RU" sz="1800" dirty="0" smtClean="0"/>
              <a:t>дополнительная </a:t>
            </a:r>
            <a:r>
              <a:rPr lang="ru-RU" sz="1800" dirty="0"/>
              <a:t>конкретизация задания (например, разъяснение отдельных слов в задаче, указание на какую-нибудь деталь, существенную для решения задачи);</a:t>
            </a:r>
          </a:p>
          <a:p>
            <a:r>
              <a:rPr lang="ru-RU" sz="1800" dirty="0" smtClean="0"/>
              <a:t>вспомогательные </a:t>
            </a:r>
            <a:r>
              <a:rPr lang="ru-RU" sz="1800" dirty="0"/>
              <a:t>наводящие вопросы, прямые или косвенные указания по выполнению задания;</a:t>
            </a:r>
          </a:p>
          <a:p>
            <a:r>
              <a:rPr lang="ru-RU" sz="1800" dirty="0" smtClean="0"/>
              <a:t>начало </a:t>
            </a:r>
            <a:r>
              <a:rPr lang="ru-RU" sz="1800" dirty="0"/>
              <a:t>решения или частично выполненное решение.</a:t>
            </a:r>
          </a:p>
          <a:p>
            <a:r>
              <a:rPr lang="ru-RU" sz="1800" dirty="0" smtClean="0"/>
              <a:t>Различные </a:t>
            </a:r>
            <a:r>
              <a:rPr lang="ru-RU" sz="1800" dirty="0"/>
              <a:t>виды помощи при выполнении учениками одного задания часто сочетаются друг с другом.</a:t>
            </a:r>
          </a:p>
          <a:p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val="3255356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60648"/>
            <a:ext cx="7467600" cy="2808312"/>
          </a:xfrm>
        </p:spPr>
        <p:txBody>
          <a:bodyPr>
            <a:normAutofit fontScale="90000"/>
          </a:bodyPr>
          <a:lstStyle/>
          <a:p>
            <a:r>
              <a:rPr lang="ru-RU" sz="1800" dirty="0" smtClean="0">
                <a:latin typeface="+mn-lt"/>
              </a:rPr>
              <a:t>•  </a:t>
            </a:r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  <a:latin typeface="+mn-lt"/>
              </a:rPr>
              <a:t>реакция </a:t>
            </a:r>
            <a:r>
              <a:rPr lang="ru-RU" sz="2000" b="1" dirty="0">
                <a:solidFill>
                  <a:schemeClr val="accent2">
                    <a:lumMod val="75000"/>
                  </a:schemeClr>
                </a:solidFill>
                <a:latin typeface="+mn-lt"/>
              </a:rPr>
              <a:t>на ошибку, через приём «найди ошибку", выяснение причин ошибок и определение последующих действий;</a:t>
            </a:r>
            <a:br>
              <a:rPr lang="ru-RU" sz="2000" b="1" dirty="0">
                <a:solidFill>
                  <a:schemeClr val="accent2">
                    <a:lumMod val="75000"/>
                  </a:schemeClr>
                </a:solidFill>
                <a:latin typeface="+mn-lt"/>
              </a:rPr>
            </a:br>
            <a:r>
              <a:rPr lang="ru-RU" sz="2000" b="1" dirty="0">
                <a:latin typeface="+mn-lt"/>
              </a:rPr>
              <a:t/>
            </a:r>
            <a:br>
              <a:rPr lang="ru-RU" sz="2000" b="1" dirty="0">
                <a:latin typeface="+mn-lt"/>
              </a:rPr>
            </a:br>
            <a:r>
              <a:rPr lang="ru-RU" sz="2000" b="1" dirty="0" smtClean="0">
                <a:latin typeface="+mn-lt"/>
              </a:rPr>
              <a:t>•  </a:t>
            </a:r>
            <a:r>
              <a:rPr lang="ru-RU" sz="2000" b="1" dirty="0" smtClean="0">
                <a:solidFill>
                  <a:srgbClr val="0070C0"/>
                </a:solidFill>
                <a:latin typeface="+mn-lt"/>
              </a:rPr>
              <a:t>практическая </a:t>
            </a:r>
            <a:r>
              <a:rPr lang="ru-RU" sz="2000" b="1" dirty="0">
                <a:solidFill>
                  <a:srgbClr val="0070C0"/>
                </a:solidFill>
                <a:latin typeface="+mn-lt"/>
              </a:rPr>
              <a:t>направленность, через соотнесение учебного материала с конкретной жизненной ситуацией, определение значимости изучаемого материала;</a:t>
            </a:r>
            <a:br>
              <a:rPr lang="ru-RU" sz="2000" b="1" dirty="0">
                <a:solidFill>
                  <a:srgbClr val="0070C0"/>
                </a:solidFill>
                <a:latin typeface="+mn-lt"/>
              </a:rPr>
            </a:br>
            <a:r>
              <a:rPr lang="ru-RU" sz="2000" b="1" dirty="0" smtClean="0">
                <a:latin typeface="+mn-lt"/>
              </a:rPr>
              <a:t>•  </a:t>
            </a:r>
            <a:r>
              <a:rPr lang="ru-RU" sz="2000" b="1" dirty="0" smtClean="0">
                <a:solidFill>
                  <a:srgbClr val="FF0000"/>
                </a:solidFill>
                <a:latin typeface="+mn-lt"/>
              </a:rPr>
              <a:t>вовлечение </a:t>
            </a:r>
            <a:r>
              <a:rPr lang="ru-RU" sz="2000" b="1" dirty="0">
                <a:solidFill>
                  <a:srgbClr val="FF0000"/>
                </a:solidFill>
                <a:latin typeface="+mn-lt"/>
              </a:rPr>
              <a:t>учащихся в проектную и исследовательскую деятельность;</a:t>
            </a:r>
            <a:br>
              <a:rPr lang="ru-RU" sz="2000" b="1" dirty="0">
                <a:solidFill>
                  <a:srgbClr val="FF0000"/>
                </a:solidFill>
                <a:latin typeface="+mn-lt"/>
              </a:rPr>
            </a:br>
            <a:r>
              <a:rPr lang="ru-RU" sz="2000" dirty="0">
                <a:solidFill>
                  <a:srgbClr val="FF0000"/>
                </a:solidFill>
                <a:latin typeface="+mn-lt"/>
              </a:rPr>
              <a:t> </a:t>
            </a:r>
            <a:br>
              <a:rPr lang="ru-RU" sz="2000" dirty="0">
                <a:solidFill>
                  <a:srgbClr val="FF0000"/>
                </a:solidFill>
                <a:latin typeface="+mn-lt"/>
              </a:rPr>
            </a:br>
            <a:endParaRPr lang="ru-RU" sz="2000" dirty="0">
              <a:solidFill>
                <a:srgbClr val="FF0000"/>
              </a:solidFill>
              <a:latin typeface="+mn-lt"/>
            </a:endParaRPr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26" y="3140968"/>
            <a:ext cx="4127350" cy="3312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2564904"/>
            <a:ext cx="3824039" cy="3247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1370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latin typeface="+mn-lt"/>
              </a:rPr>
              <a:t>•	</a:t>
            </a:r>
            <a:r>
              <a:rPr lang="ru-RU" b="1" dirty="0" smtClean="0">
                <a:latin typeface="+mn-lt"/>
              </a:rPr>
              <a:t>Применение </a:t>
            </a:r>
            <a:r>
              <a:rPr lang="ru-RU" b="1" dirty="0">
                <a:latin typeface="+mn-lt"/>
              </a:rPr>
              <a:t>ИКТ на </a:t>
            </a:r>
            <a:r>
              <a:rPr lang="ru-RU" b="1" dirty="0" smtClean="0">
                <a:latin typeface="+mn-lt"/>
              </a:rPr>
              <a:t>уроках и во </a:t>
            </a:r>
            <a:r>
              <a:rPr lang="ru-RU" b="1" dirty="0">
                <a:latin typeface="+mn-lt"/>
              </a:rPr>
              <a:t>внеурочной </a:t>
            </a:r>
            <a:r>
              <a:rPr lang="ru-RU" b="1" dirty="0" smtClean="0">
                <a:latin typeface="+mn-lt"/>
              </a:rPr>
              <a:t>деятельности</a:t>
            </a:r>
            <a:endParaRPr lang="ru-RU" b="1" dirty="0">
              <a:latin typeface="+mn-lt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067944" y="1844824"/>
            <a:ext cx="4392488" cy="4327376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v"/>
            </a:pPr>
            <a:r>
              <a:rPr lang="ru-RU" sz="2000" dirty="0" smtClean="0"/>
              <a:t>Способствует совершенствованию практических умений и навыков учащихся.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sz="2000" dirty="0" smtClean="0"/>
              <a:t>Позволяют индивидуализировать процесс обучения.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sz="2000" dirty="0" smtClean="0"/>
              <a:t>Повышают интерес у урокам.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sz="2000" dirty="0" smtClean="0"/>
              <a:t>Развивают творческий потенциал учащихся.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sz="2000" dirty="0" smtClean="0"/>
              <a:t>Осовременивают урок.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sz="2000" dirty="0" smtClean="0"/>
              <a:t>Позволяют эффективно организовать групповую и самостоятельную работу на уроке.</a:t>
            </a:r>
            <a:endParaRPr lang="ru-RU" sz="2000" dirty="0"/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204864"/>
            <a:ext cx="3657600" cy="32968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30087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786210"/>
          </a:xfrm>
        </p:spPr>
        <p:txBody>
          <a:bodyPr>
            <a:normAutofit fontScale="90000"/>
          </a:bodyPr>
          <a:lstStyle/>
          <a:p>
            <a:pPr algn="just"/>
            <a:r>
              <a:rPr lang="ru-RU" sz="2000" b="1" dirty="0" smtClean="0">
                <a:latin typeface="+mn-lt"/>
              </a:rPr>
              <a:t>       Так </a:t>
            </a:r>
            <a:r>
              <a:rPr lang="ru-RU" sz="2000" b="1" dirty="0">
                <a:latin typeface="+mn-lt"/>
              </a:rPr>
              <a:t>как в нашей школе активно используется  инклюзивное образование, то вопрос формирования положительной учебной мотивации у детей с ОВЗ является более актуальным. Более активно нужно применять выше изложенные методы и приёмы. Несмотря на проблемы со здоровьем, ребята раскрываются в учебной деятельности.</a:t>
            </a:r>
          </a:p>
        </p:txBody>
      </p:sp>
      <p:pic>
        <p:nvPicPr>
          <p:cNvPr id="1229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204864"/>
            <a:ext cx="7632848" cy="42484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46521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994122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latin typeface="+mn-lt"/>
              </a:rPr>
              <a:t>Приёмы коррекционной работы на уроке</a:t>
            </a:r>
            <a:br>
              <a:rPr lang="ru-RU" sz="2800" b="1" dirty="0" smtClean="0">
                <a:latin typeface="+mn-lt"/>
              </a:rPr>
            </a:br>
            <a:endParaRPr lang="ru-RU" sz="2800" b="1" dirty="0"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v"/>
            </a:pPr>
            <a:r>
              <a:rPr lang="ru-RU" dirty="0" smtClean="0"/>
              <a:t>Индивидуальные задания.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dirty="0" smtClean="0"/>
              <a:t>Увеличение времени на выполнение работы.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dirty="0" smtClean="0"/>
              <a:t>Работа во временных группах.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dirty="0" smtClean="0"/>
              <a:t>Составление плана ответа.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dirty="0" smtClean="0"/>
              <a:t>Использование наглядных пособий при ответе.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dirty="0" smtClean="0"/>
              <a:t>Деление заданий на дозы.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dirty="0" smtClean="0"/>
              <a:t>Проговаривание, комментирование, систематическое повторение.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dirty="0" smtClean="0"/>
              <a:t>Использование карточек-консультаций, алгоритмов, схем, опор.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37203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930226"/>
          </a:xfrm>
        </p:spPr>
        <p:txBody>
          <a:bodyPr>
            <a:normAutofit fontScale="90000"/>
          </a:bodyPr>
          <a:lstStyle/>
          <a:p>
            <a:pPr algn="just"/>
            <a:r>
              <a:rPr lang="ru-RU" sz="2000" b="1" dirty="0" smtClean="0">
                <a:latin typeface="+mn-lt"/>
              </a:rPr>
              <a:t>          Одной </a:t>
            </a:r>
            <a:r>
              <a:rPr lang="ru-RU" sz="2000" b="1" dirty="0">
                <a:latin typeface="+mn-lt"/>
              </a:rPr>
              <a:t>из причин  снижения мотивации в моём классе является минимальная помощь родителей. Поэтому я постоянно призываю родителей повышать учебную мотивацию своих детей (родительские собрания, индивидуальные беседы). Для формирования положительной мотивации к учению родителям можно опираться на следующие советы учителя, которые представлены в таблице.</a:t>
            </a:r>
          </a:p>
        </p:txBody>
      </p:sp>
      <p:pic>
        <p:nvPicPr>
          <p:cNvPr id="1331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2276872"/>
            <a:ext cx="7128791" cy="43204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12288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Users\Наталья Игоревна\Desktop\фото\Новая папка (2)\118___04\IMG_099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26547"/>
            <a:ext cx="4176464" cy="3168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39" name="Picture 3" descr="C:\Users\Наталья Игоревна\Desktop\фото\Новая папка (2)\116___02\IMG_097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238336"/>
            <a:ext cx="4176464" cy="3170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0" name="Picture 4" descr="C:\Users\Наталья Игоревна\Desktop\фото\Новая папка (2)\116___02\IMG_098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221" y="3501008"/>
            <a:ext cx="4141755" cy="3068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1" name="Picture 5" descr="C:\Users\Наталья Игоревна\Desktop\фото\Новая папка (2)\116___02\IMG_0938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3501008"/>
            <a:ext cx="4320480" cy="3240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33998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Users\Наталья Игоревна\Desktop\фото\фото мобильник\Фотографии0001\Фото016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776" y="188640"/>
            <a:ext cx="4067944" cy="3140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3" name="Picture 3" descr="C:\Users\Наталья Игоревна\Desktop\фото\фото мобильник\Фотографии0002\Фото039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331198"/>
            <a:ext cx="4392488" cy="3339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4" name="Picture 4" descr="C:\Users\Наталья Игоревна\Desktop\фото\фото мобильник\Фотографии0002\Фото042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3262672"/>
            <a:ext cx="3474640" cy="34082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5" name="Picture 5" descr="C:\Users\Наталья Игоревна\Desktop\фото\фото мобильник\Фотографии0002\Фото043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211988"/>
            <a:ext cx="4039790" cy="3024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87618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7467600" cy="6048672"/>
          </a:xfrm>
        </p:spPr>
        <p:txBody>
          <a:bodyPr>
            <a:noAutofit/>
          </a:bodyPr>
          <a:lstStyle/>
          <a:p>
            <a:pPr>
              <a:lnSpc>
                <a:spcPts val="1500"/>
              </a:lnSpc>
              <a:spcAft>
                <a:spcPts val="750"/>
              </a:spcAft>
            </a:pPr>
            <a:r>
              <a:rPr lang="ru-RU" sz="1800" dirty="0" smtClean="0">
                <a:solidFill>
                  <a:srgbClr val="333333"/>
                </a:solidFill>
                <a:latin typeface="+mn-lt"/>
                <a:ea typeface="Times New Roman"/>
              </a:rPr>
              <a:t>                                Использованные ресурсы:</a:t>
            </a:r>
            <a:br>
              <a:rPr lang="ru-RU" sz="1800" dirty="0" smtClean="0">
                <a:solidFill>
                  <a:srgbClr val="333333"/>
                </a:solidFill>
                <a:latin typeface="+mn-lt"/>
                <a:ea typeface="Times New Roman"/>
              </a:rPr>
            </a:br>
            <a:r>
              <a:rPr lang="ru-RU" sz="2000" dirty="0">
                <a:latin typeface="+mn-lt"/>
                <a:ea typeface="Times New Roman"/>
              </a:rPr>
              <a:t/>
            </a:r>
            <a:br>
              <a:rPr lang="ru-RU" sz="2000" dirty="0">
                <a:latin typeface="+mn-lt"/>
                <a:ea typeface="Times New Roman"/>
              </a:rPr>
            </a:br>
            <a:r>
              <a:rPr lang="ru-RU" sz="1800" dirty="0">
                <a:solidFill>
                  <a:srgbClr val="333333"/>
                </a:solidFill>
                <a:latin typeface="+mn-lt"/>
                <a:ea typeface="Times New Roman"/>
              </a:rPr>
              <a:t>1. </a:t>
            </a:r>
            <a:r>
              <a:rPr lang="ru-RU" sz="1800" dirty="0" err="1">
                <a:solidFill>
                  <a:srgbClr val="333333"/>
                </a:solidFill>
                <a:latin typeface="+mn-lt"/>
                <a:ea typeface="Times New Roman"/>
              </a:rPr>
              <a:t>Божович</a:t>
            </a:r>
            <a:r>
              <a:rPr lang="ru-RU" sz="1800" dirty="0">
                <a:solidFill>
                  <a:srgbClr val="333333"/>
                </a:solidFill>
                <a:latin typeface="+mn-lt"/>
                <a:ea typeface="Times New Roman"/>
              </a:rPr>
              <a:t> Л.И. Личность и ее формирование в детском возрасте. – М. Педагогика, 1968</a:t>
            </a:r>
            <a:r>
              <a:rPr lang="ru-RU" sz="1800" dirty="0" smtClean="0">
                <a:solidFill>
                  <a:srgbClr val="333333"/>
                </a:solidFill>
                <a:latin typeface="+mn-lt"/>
                <a:ea typeface="Times New Roman"/>
              </a:rPr>
              <a:t>.</a:t>
            </a:r>
            <a:br>
              <a:rPr lang="ru-RU" sz="1800" dirty="0" smtClean="0">
                <a:solidFill>
                  <a:srgbClr val="333333"/>
                </a:solidFill>
                <a:latin typeface="+mn-lt"/>
                <a:ea typeface="Times New Roman"/>
              </a:rPr>
            </a:br>
            <a:r>
              <a:rPr lang="ru-RU" sz="2000" dirty="0">
                <a:latin typeface="+mn-lt"/>
                <a:ea typeface="Times New Roman"/>
              </a:rPr>
              <a:t/>
            </a:r>
            <a:br>
              <a:rPr lang="ru-RU" sz="2000" dirty="0">
                <a:latin typeface="+mn-lt"/>
                <a:ea typeface="Times New Roman"/>
              </a:rPr>
            </a:br>
            <a:r>
              <a:rPr lang="ru-RU" sz="1800" dirty="0">
                <a:solidFill>
                  <a:srgbClr val="333333"/>
                </a:solidFill>
                <a:latin typeface="+mn-lt"/>
                <a:ea typeface="Times New Roman"/>
              </a:rPr>
              <a:t>2. Возрастная и педагогическая психология: Учебник / под ред. </a:t>
            </a:r>
            <a:r>
              <a:rPr lang="ru-RU" sz="1800" dirty="0" err="1">
                <a:solidFill>
                  <a:srgbClr val="333333"/>
                </a:solidFill>
                <a:latin typeface="+mn-lt"/>
                <a:ea typeface="Times New Roman"/>
              </a:rPr>
              <a:t>Гамезо</a:t>
            </a:r>
            <a:r>
              <a:rPr lang="ru-RU" sz="1800" dirty="0">
                <a:solidFill>
                  <a:srgbClr val="333333"/>
                </a:solidFill>
                <a:latin typeface="+mn-lt"/>
                <a:ea typeface="Times New Roman"/>
              </a:rPr>
              <a:t>.– М.: Наука, </a:t>
            </a:r>
            <a:r>
              <a:rPr lang="ru-RU" sz="1800" dirty="0" smtClean="0">
                <a:solidFill>
                  <a:srgbClr val="333333"/>
                </a:solidFill>
                <a:latin typeface="+mn-lt"/>
                <a:ea typeface="Times New Roman"/>
              </a:rPr>
              <a:t>1984</a:t>
            </a:r>
            <a:br>
              <a:rPr lang="ru-RU" sz="1800" dirty="0" smtClean="0">
                <a:solidFill>
                  <a:srgbClr val="333333"/>
                </a:solidFill>
                <a:latin typeface="+mn-lt"/>
                <a:ea typeface="Times New Roman"/>
              </a:rPr>
            </a:br>
            <a:r>
              <a:rPr lang="ru-RU" sz="2000" dirty="0">
                <a:latin typeface="+mn-lt"/>
                <a:ea typeface="Times New Roman"/>
              </a:rPr>
              <a:t/>
            </a:r>
            <a:br>
              <a:rPr lang="ru-RU" sz="2000" dirty="0">
                <a:latin typeface="+mn-lt"/>
                <a:ea typeface="Times New Roman"/>
              </a:rPr>
            </a:br>
            <a:r>
              <a:rPr lang="ru-RU" sz="1800" dirty="0">
                <a:solidFill>
                  <a:srgbClr val="333333"/>
                </a:solidFill>
                <a:latin typeface="+mn-lt"/>
                <a:ea typeface="Times New Roman"/>
              </a:rPr>
              <a:t>3.Ивакина Г.В. Мотивация младших школьников к учению http://festival.1september.ru/articles/508424</a:t>
            </a:r>
            <a:r>
              <a:rPr lang="ru-RU" sz="1800" dirty="0" smtClean="0">
                <a:solidFill>
                  <a:srgbClr val="333333"/>
                </a:solidFill>
                <a:latin typeface="+mn-lt"/>
                <a:ea typeface="Times New Roman"/>
              </a:rPr>
              <a:t>/</a:t>
            </a:r>
            <a:br>
              <a:rPr lang="ru-RU" sz="1800" dirty="0" smtClean="0">
                <a:solidFill>
                  <a:srgbClr val="333333"/>
                </a:solidFill>
                <a:latin typeface="+mn-lt"/>
                <a:ea typeface="Times New Roman"/>
              </a:rPr>
            </a:br>
            <a:r>
              <a:rPr lang="ru-RU" sz="2000" dirty="0">
                <a:latin typeface="+mn-lt"/>
                <a:ea typeface="Times New Roman"/>
              </a:rPr>
              <a:t/>
            </a:r>
            <a:br>
              <a:rPr lang="ru-RU" sz="2000" dirty="0">
                <a:latin typeface="+mn-lt"/>
                <a:ea typeface="Times New Roman"/>
              </a:rPr>
            </a:br>
            <a:r>
              <a:rPr lang="ru-RU" sz="1800" dirty="0">
                <a:solidFill>
                  <a:srgbClr val="333333"/>
                </a:solidFill>
                <a:latin typeface="+mn-lt"/>
                <a:ea typeface="Times New Roman"/>
              </a:rPr>
              <a:t>4.Ильин Е. П. Мотивация и мотивы. Букинистическое издание, </a:t>
            </a:r>
            <a:r>
              <a:rPr lang="ru-RU" sz="1800" dirty="0" smtClean="0">
                <a:solidFill>
                  <a:srgbClr val="333333"/>
                </a:solidFill>
                <a:latin typeface="+mn-lt"/>
                <a:ea typeface="Times New Roman"/>
              </a:rPr>
              <a:t>2000</a:t>
            </a:r>
            <a:br>
              <a:rPr lang="ru-RU" sz="1800" dirty="0" smtClean="0">
                <a:solidFill>
                  <a:srgbClr val="333333"/>
                </a:solidFill>
                <a:latin typeface="+mn-lt"/>
                <a:ea typeface="Times New Roman"/>
              </a:rPr>
            </a:br>
            <a:r>
              <a:rPr lang="ru-RU" sz="2000" dirty="0">
                <a:latin typeface="+mn-lt"/>
                <a:ea typeface="Times New Roman"/>
              </a:rPr>
              <a:t/>
            </a:r>
            <a:br>
              <a:rPr lang="ru-RU" sz="2000" dirty="0">
                <a:latin typeface="+mn-lt"/>
                <a:ea typeface="Times New Roman"/>
              </a:rPr>
            </a:br>
            <a:r>
              <a:rPr lang="ru-RU" sz="1800" dirty="0">
                <a:solidFill>
                  <a:srgbClr val="333333"/>
                </a:solidFill>
                <a:latin typeface="+mn-lt"/>
                <a:ea typeface="Times New Roman"/>
              </a:rPr>
              <a:t>5. Макарова А.К. Формирование мотивации учения в школьном возрасте. </a:t>
            </a:r>
            <a:r>
              <a:rPr lang="ru-RU" sz="1800" dirty="0" err="1">
                <a:solidFill>
                  <a:srgbClr val="333333"/>
                </a:solidFill>
                <a:latin typeface="+mn-lt"/>
                <a:ea typeface="Times New Roman"/>
              </a:rPr>
              <a:t>М.:Просвещение</a:t>
            </a:r>
            <a:r>
              <a:rPr lang="ru-RU" sz="1800" dirty="0">
                <a:solidFill>
                  <a:srgbClr val="333333"/>
                </a:solidFill>
                <a:latin typeface="+mn-lt"/>
                <a:ea typeface="Times New Roman"/>
              </a:rPr>
              <a:t>, </a:t>
            </a:r>
            <a:r>
              <a:rPr lang="ru-RU" sz="1800" dirty="0" smtClean="0">
                <a:solidFill>
                  <a:srgbClr val="333333"/>
                </a:solidFill>
                <a:latin typeface="+mn-lt"/>
                <a:ea typeface="Times New Roman"/>
              </a:rPr>
              <a:t>1983г</a:t>
            </a:r>
            <a:br>
              <a:rPr lang="ru-RU" sz="1800" dirty="0" smtClean="0">
                <a:solidFill>
                  <a:srgbClr val="333333"/>
                </a:solidFill>
                <a:latin typeface="+mn-lt"/>
                <a:ea typeface="Times New Roman"/>
              </a:rPr>
            </a:br>
            <a:r>
              <a:rPr lang="ru-RU" sz="2000" dirty="0">
                <a:latin typeface="+mn-lt"/>
                <a:ea typeface="Times New Roman"/>
              </a:rPr>
              <a:t/>
            </a:r>
            <a:br>
              <a:rPr lang="ru-RU" sz="2000" dirty="0">
                <a:latin typeface="+mn-lt"/>
                <a:ea typeface="Times New Roman"/>
              </a:rPr>
            </a:br>
            <a:r>
              <a:rPr lang="ru-RU" sz="1800" dirty="0">
                <a:solidFill>
                  <a:srgbClr val="333333"/>
                </a:solidFill>
                <a:latin typeface="+mn-lt"/>
                <a:ea typeface="Times New Roman"/>
              </a:rPr>
              <a:t>6.Маркова А. К., </a:t>
            </a:r>
            <a:r>
              <a:rPr lang="ru-RU" sz="1800" dirty="0" err="1">
                <a:solidFill>
                  <a:srgbClr val="333333"/>
                </a:solidFill>
                <a:latin typeface="+mn-lt"/>
                <a:ea typeface="Times New Roman"/>
              </a:rPr>
              <a:t>Матис</a:t>
            </a:r>
            <a:r>
              <a:rPr lang="ru-RU" sz="1800" dirty="0">
                <a:solidFill>
                  <a:srgbClr val="333333"/>
                </a:solidFill>
                <a:latin typeface="+mn-lt"/>
                <a:ea typeface="Times New Roman"/>
              </a:rPr>
              <a:t> Т. А., Орлов А. Б. Формирование мотивации учения. – М., 1990</a:t>
            </a:r>
            <a:r>
              <a:rPr lang="ru-RU" sz="1800" dirty="0" smtClean="0">
                <a:solidFill>
                  <a:srgbClr val="333333"/>
                </a:solidFill>
                <a:latin typeface="+mn-lt"/>
                <a:ea typeface="Times New Roman"/>
              </a:rPr>
              <a:t>..</a:t>
            </a:r>
            <a:br>
              <a:rPr lang="ru-RU" sz="1800" dirty="0" smtClean="0">
                <a:solidFill>
                  <a:srgbClr val="333333"/>
                </a:solidFill>
                <a:latin typeface="+mn-lt"/>
                <a:ea typeface="Times New Roman"/>
              </a:rPr>
            </a:br>
            <a:r>
              <a:rPr lang="ru-RU" sz="2000" dirty="0">
                <a:latin typeface="+mn-lt"/>
                <a:ea typeface="Times New Roman"/>
              </a:rPr>
              <a:t/>
            </a:r>
            <a:br>
              <a:rPr lang="ru-RU" sz="2000" dirty="0">
                <a:latin typeface="+mn-lt"/>
                <a:ea typeface="Times New Roman"/>
              </a:rPr>
            </a:br>
            <a:r>
              <a:rPr lang="ru-RU" sz="1800" dirty="0">
                <a:solidFill>
                  <a:srgbClr val="333333"/>
                </a:solidFill>
                <a:latin typeface="+mn-lt"/>
                <a:ea typeface="Times New Roman"/>
              </a:rPr>
              <a:t>7. Морозова Н.Г. Учителю о познавательном интересе // Психология и педагогика, №2, 1979г</a:t>
            </a:r>
            <a:r>
              <a:rPr lang="ru-RU" sz="1800" dirty="0" smtClean="0">
                <a:solidFill>
                  <a:srgbClr val="333333"/>
                </a:solidFill>
                <a:latin typeface="+mn-lt"/>
                <a:ea typeface="Times New Roman"/>
              </a:rPr>
              <a:t>.</a:t>
            </a:r>
            <a:br>
              <a:rPr lang="ru-RU" sz="1800" dirty="0" smtClean="0">
                <a:solidFill>
                  <a:srgbClr val="333333"/>
                </a:solidFill>
                <a:latin typeface="+mn-lt"/>
                <a:ea typeface="Times New Roman"/>
              </a:rPr>
            </a:br>
            <a:r>
              <a:rPr lang="ru-RU" sz="2000" dirty="0">
                <a:latin typeface="+mn-lt"/>
                <a:ea typeface="Times New Roman"/>
              </a:rPr>
              <a:t/>
            </a:r>
            <a:br>
              <a:rPr lang="ru-RU" sz="2000" dirty="0">
                <a:latin typeface="+mn-lt"/>
                <a:ea typeface="Times New Roman"/>
              </a:rPr>
            </a:br>
            <a:r>
              <a:rPr lang="ru-RU" sz="1800" dirty="0">
                <a:solidFill>
                  <a:srgbClr val="333333"/>
                </a:solidFill>
                <a:latin typeface="+mn-lt"/>
                <a:ea typeface="Times New Roman"/>
              </a:rPr>
              <a:t>8. Харламов Ф.И. Активизация учения школьников, Минск.: Нар. </a:t>
            </a:r>
            <a:r>
              <a:rPr lang="ru-RU" sz="1800" dirty="0" err="1">
                <a:solidFill>
                  <a:srgbClr val="333333"/>
                </a:solidFill>
                <a:latin typeface="+mn-lt"/>
                <a:ea typeface="Times New Roman"/>
              </a:rPr>
              <a:t>Асвета</a:t>
            </a:r>
            <a:r>
              <a:rPr lang="ru-RU" sz="1800" dirty="0">
                <a:solidFill>
                  <a:srgbClr val="333333"/>
                </a:solidFill>
                <a:latin typeface="+mn-lt"/>
                <a:ea typeface="Times New Roman"/>
              </a:rPr>
              <a:t> 1970г</a:t>
            </a:r>
            <a:r>
              <a:rPr lang="ru-RU" sz="1800" dirty="0" smtClean="0">
                <a:solidFill>
                  <a:srgbClr val="333333"/>
                </a:solidFill>
                <a:latin typeface="+mn-lt"/>
                <a:ea typeface="Times New Roman"/>
              </a:rPr>
              <a:t>.</a:t>
            </a:r>
            <a:br>
              <a:rPr lang="ru-RU" sz="1800" dirty="0" smtClean="0">
                <a:solidFill>
                  <a:srgbClr val="333333"/>
                </a:solidFill>
                <a:latin typeface="+mn-lt"/>
                <a:ea typeface="Times New Roman"/>
              </a:rPr>
            </a:br>
            <a:r>
              <a:rPr lang="ru-RU" sz="2000" dirty="0">
                <a:latin typeface="+mn-lt"/>
                <a:ea typeface="Times New Roman"/>
              </a:rPr>
              <a:t/>
            </a:r>
            <a:br>
              <a:rPr lang="ru-RU" sz="2000" dirty="0">
                <a:latin typeface="+mn-lt"/>
                <a:ea typeface="Times New Roman"/>
              </a:rPr>
            </a:br>
            <a:r>
              <a:rPr lang="ru-RU" sz="1800" dirty="0">
                <a:solidFill>
                  <a:srgbClr val="333333"/>
                </a:solidFill>
                <a:latin typeface="+mn-lt"/>
                <a:ea typeface="Times New Roman"/>
              </a:rPr>
              <a:t>9. Щукина Г.И. Активизация познавательной деятельности учащихся в учебном процессе. М.: Педагогика, 1979г</a:t>
            </a:r>
            <a:r>
              <a:rPr lang="ru-RU" sz="1800" dirty="0" smtClean="0">
                <a:solidFill>
                  <a:srgbClr val="333333"/>
                </a:solidFill>
                <a:latin typeface="+mn-lt"/>
                <a:ea typeface="Times New Roman"/>
              </a:rPr>
              <a:t>.</a:t>
            </a:r>
            <a:br>
              <a:rPr lang="ru-RU" sz="1800" dirty="0" smtClean="0">
                <a:solidFill>
                  <a:srgbClr val="333333"/>
                </a:solidFill>
                <a:latin typeface="+mn-lt"/>
                <a:ea typeface="Times New Roman"/>
              </a:rPr>
            </a:br>
            <a:r>
              <a:rPr lang="ru-RU" sz="2000" dirty="0">
                <a:latin typeface="+mn-lt"/>
                <a:ea typeface="Times New Roman"/>
              </a:rPr>
              <a:t/>
            </a:r>
            <a:br>
              <a:rPr lang="ru-RU" sz="2000" dirty="0">
                <a:latin typeface="+mn-lt"/>
                <a:ea typeface="Times New Roman"/>
              </a:rPr>
            </a:br>
            <a:r>
              <a:rPr lang="ru-RU" sz="1800" dirty="0">
                <a:solidFill>
                  <a:srgbClr val="333333"/>
                </a:solidFill>
                <a:latin typeface="+mn-lt"/>
                <a:ea typeface="Times New Roman"/>
              </a:rPr>
              <a:t>10. Рубинштейн С.Л. Основы общей психологии в 2-х томах, том 2, М.: Педагогика, 1989г</a:t>
            </a:r>
            <a:r>
              <a:rPr lang="ru-RU" sz="2400" dirty="0">
                <a:solidFill>
                  <a:srgbClr val="333333"/>
                </a:solidFill>
                <a:latin typeface="+mn-lt"/>
                <a:ea typeface="Times New Roman"/>
              </a:rPr>
              <a:t>.</a:t>
            </a:r>
            <a:r>
              <a:rPr lang="ru-RU" sz="2800" dirty="0">
                <a:latin typeface="+mn-lt"/>
                <a:ea typeface="Times New Roman"/>
              </a:rPr>
              <a:t/>
            </a:r>
            <a:br>
              <a:rPr lang="ru-RU" sz="2800" dirty="0">
                <a:latin typeface="+mn-lt"/>
                <a:ea typeface="Times New Roman"/>
              </a:rPr>
            </a:br>
            <a:endParaRPr lang="ru-RU" sz="20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3966886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C:\Users\Наталья Игоревна\Desktop\фото\126___10\IMG_149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2"/>
            <a:ext cx="4536504" cy="3096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7" name="Picture 3" descr="C:\Users\Наталья Игоревна\Desktop\фото\новый год\IMG_121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290" y="3329608"/>
            <a:ext cx="4581859" cy="3411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8" name="Picture 4" descr="C:\Users\Наталья Игоревна\Desktop\фото\новый год\IMG_122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9149" y="116631"/>
            <a:ext cx="4139952" cy="30963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9" name="Picture 5" descr="C:\Users\Наталья Игоревна\Desktop\фото\новый год\IMG_1234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0151" y="3329608"/>
            <a:ext cx="4077947" cy="3411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10994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003232" cy="6178698"/>
          </a:xfrm>
        </p:spPr>
        <p:txBody>
          <a:bodyPr>
            <a:noAutofit/>
          </a:bodyPr>
          <a:lstStyle/>
          <a:p>
            <a:pPr algn="just"/>
            <a:r>
              <a:rPr lang="ru-RU" sz="2400" b="1" dirty="0">
                <a:solidFill>
                  <a:schemeClr val="bg2">
                    <a:lumMod val="50000"/>
                  </a:schemeClr>
                </a:solidFill>
                <a:latin typeface="+mn-lt"/>
              </a:rPr>
              <a:t>Главное, чтобы каждый ребёнок смог стать успешным, необходимо подчёркивать даже самое небольшое достижение, продвижение вперёд. Желательно вслух или жестом отмечать каждый успех ученика. Главная цель оценки – стимулировать познание. Детям нужен УСПЕХ. Степень успешности во многом определяет наше отношение к миру, самочувствие, желание работать, узнавать новое, а значит – формировать положительную мотивацию.</a:t>
            </a:r>
            <a:br>
              <a:rPr lang="ru-RU" sz="2400" b="1" dirty="0">
                <a:solidFill>
                  <a:schemeClr val="bg2">
                    <a:lumMod val="50000"/>
                  </a:schemeClr>
                </a:solidFill>
                <a:latin typeface="+mn-lt"/>
              </a:rPr>
            </a:br>
            <a:r>
              <a:rPr lang="ru-RU" sz="2400" b="1" dirty="0" smtClean="0">
                <a:solidFill>
                  <a:schemeClr val="bg2">
                    <a:lumMod val="50000"/>
                  </a:schemeClr>
                </a:solidFill>
                <a:latin typeface="+mn-lt"/>
              </a:rPr>
              <a:t/>
            </a:r>
            <a:br>
              <a:rPr lang="ru-RU" sz="2400" b="1" dirty="0" smtClean="0">
                <a:solidFill>
                  <a:schemeClr val="bg2">
                    <a:lumMod val="50000"/>
                  </a:schemeClr>
                </a:solidFill>
                <a:latin typeface="+mn-lt"/>
              </a:rPr>
            </a:br>
            <a:r>
              <a:rPr lang="ru-RU" sz="2400" b="1" i="1" dirty="0" smtClean="0">
                <a:latin typeface="+mn-lt"/>
              </a:rPr>
              <a:t>«</a:t>
            </a:r>
            <a:r>
              <a:rPr lang="ru-RU" sz="2400" b="1" i="1" dirty="0">
                <a:latin typeface="+mn-lt"/>
              </a:rPr>
              <a:t>Мотивация – это человеческое стремление…   проявить себя в том, к чему он чувствует себя потенциально способным»,- А. </a:t>
            </a:r>
            <a:r>
              <a:rPr lang="ru-RU" sz="2400" b="1" i="1" dirty="0" err="1">
                <a:latin typeface="+mn-lt"/>
              </a:rPr>
              <a:t>Маслоу</a:t>
            </a:r>
            <a:r>
              <a:rPr lang="ru-RU" sz="2400" b="1" i="1" dirty="0">
                <a:latin typeface="+mn-lt"/>
              </a:rPr>
              <a:t>. </a:t>
            </a:r>
            <a:r>
              <a:rPr lang="ru-RU" sz="2400" b="1" i="1" dirty="0" smtClean="0">
                <a:latin typeface="+mn-lt"/>
              </a:rPr>
              <a:t/>
            </a:r>
            <a:br>
              <a:rPr lang="ru-RU" sz="2400" b="1" i="1" dirty="0" smtClean="0">
                <a:latin typeface="+mn-lt"/>
              </a:rPr>
            </a:br>
            <a:r>
              <a:rPr lang="ru-RU" sz="2400" b="1" i="1" dirty="0" smtClean="0">
                <a:latin typeface="+mn-lt"/>
              </a:rPr>
              <a:t>И </a:t>
            </a:r>
            <a:r>
              <a:rPr lang="ru-RU" sz="2400" b="1" i="1" dirty="0">
                <a:latin typeface="+mn-lt"/>
              </a:rPr>
              <a:t>мы должны постараться помочь ребёнку почувствовать себя способным.</a:t>
            </a:r>
            <a:br>
              <a:rPr lang="ru-RU" sz="2400" b="1" i="1" dirty="0">
                <a:latin typeface="+mn-lt"/>
              </a:rPr>
            </a:br>
            <a:endParaRPr lang="ru-RU" sz="2400" b="1" i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211295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86000" y="260648"/>
            <a:ext cx="6172200" cy="5832648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>
                <a:latin typeface="+mn-lt"/>
              </a:rPr>
              <a:t>Учение, лишённое всякого интереса и взятое только силой принуждения, убивает в ученике охоту к овладению знаниями. Приохотить ребёнка к учению гораздо более достойная задача, чем приневолить.</a:t>
            </a:r>
            <a:br>
              <a:rPr lang="ru-RU" sz="2800" dirty="0" smtClean="0">
                <a:latin typeface="+mn-lt"/>
              </a:rPr>
            </a:br>
            <a:r>
              <a:rPr lang="ru-RU" sz="2800" dirty="0">
                <a:latin typeface="+mn-lt"/>
              </a:rPr>
              <a:t/>
            </a:r>
            <a:br>
              <a:rPr lang="ru-RU" sz="2800" dirty="0">
                <a:latin typeface="+mn-lt"/>
              </a:rPr>
            </a:br>
            <a:r>
              <a:rPr lang="ru-RU" sz="2800" dirty="0" smtClean="0">
                <a:latin typeface="+mn-lt"/>
              </a:rPr>
              <a:t/>
            </a:r>
            <a:br>
              <a:rPr lang="ru-RU" sz="2800" dirty="0" smtClean="0">
                <a:latin typeface="+mn-lt"/>
              </a:rPr>
            </a:br>
            <a:r>
              <a:rPr lang="ru-RU" sz="2800" dirty="0" smtClean="0">
                <a:latin typeface="+mn-lt"/>
              </a:rPr>
              <a:t>                                  К. Д. Ушинский</a:t>
            </a:r>
            <a:br>
              <a:rPr lang="ru-RU" sz="2800" dirty="0" smtClean="0">
                <a:latin typeface="+mn-lt"/>
              </a:rPr>
            </a:br>
            <a:r>
              <a:rPr lang="ru-RU" sz="2800" dirty="0" smtClean="0">
                <a:latin typeface="+mn-lt"/>
              </a:rPr>
              <a:t/>
            </a:r>
            <a:br>
              <a:rPr lang="ru-RU" sz="2800" dirty="0" smtClean="0">
                <a:latin typeface="+mn-lt"/>
              </a:rPr>
            </a:br>
            <a:endParaRPr lang="ru-RU" sz="28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846252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147248" cy="5530626"/>
          </a:xfrm>
        </p:spPr>
        <p:txBody>
          <a:bodyPr>
            <a:noAutofit/>
          </a:bodyPr>
          <a:lstStyle/>
          <a:p>
            <a:r>
              <a:rPr lang="ru-RU" sz="2400" b="1" u="sng" dirty="0" smtClean="0">
                <a:solidFill>
                  <a:srgbClr val="C00000"/>
                </a:solidFill>
                <a:latin typeface="+mn-lt"/>
              </a:rPr>
              <a:t>Мотив (от латинского) </a:t>
            </a:r>
            <a:r>
              <a:rPr lang="ru-RU" sz="2400" b="1" dirty="0" smtClean="0">
                <a:solidFill>
                  <a:srgbClr val="C00000"/>
                </a:solidFill>
                <a:latin typeface="+mn-lt"/>
              </a:rPr>
              <a:t>– приводить в движение, толкать.  Это побуждение к деятельности, связанное с удовлетворением потребности человека.</a:t>
            </a:r>
            <a:br>
              <a:rPr lang="ru-RU" sz="2400" b="1" dirty="0" smtClean="0">
                <a:solidFill>
                  <a:srgbClr val="C00000"/>
                </a:solidFill>
                <a:latin typeface="+mn-lt"/>
              </a:rPr>
            </a:br>
            <a:r>
              <a:rPr lang="ru-RU" sz="2400" b="1" dirty="0">
                <a:solidFill>
                  <a:schemeClr val="tx1"/>
                </a:solidFill>
                <a:latin typeface="+mn-lt"/>
              </a:rPr>
              <a:t/>
            </a:r>
            <a:br>
              <a:rPr lang="ru-RU" sz="2400" b="1" dirty="0">
                <a:solidFill>
                  <a:schemeClr val="tx1"/>
                </a:solidFill>
                <a:latin typeface="+mn-lt"/>
              </a:rPr>
            </a:br>
            <a:r>
              <a:rPr lang="ru-RU" sz="2400" b="1" dirty="0" smtClean="0">
                <a:solidFill>
                  <a:schemeClr val="tx1"/>
                </a:solidFill>
                <a:latin typeface="+mn-lt"/>
              </a:rPr>
              <a:t/>
            </a:r>
            <a:br>
              <a:rPr lang="ru-RU" sz="2400" b="1" dirty="0" smtClean="0">
                <a:solidFill>
                  <a:schemeClr val="tx1"/>
                </a:solidFill>
                <a:latin typeface="+mn-lt"/>
              </a:rPr>
            </a:br>
            <a:r>
              <a:rPr lang="ru-RU" sz="2400" b="1" u="sng" dirty="0" smtClean="0">
                <a:solidFill>
                  <a:srgbClr val="002060"/>
                </a:solidFill>
                <a:latin typeface="+mn-lt"/>
              </a:rPr>
              <a:t>Мотивация </a:t>
            </a:r>
            <a:r>
              <a:rPr lang="ru-RU" sz="2400" b="1" dirty="0" smtClean="0">
                <a:solidFill>
                  <a:srgbClr val="002060"/>
                </a:solidFill>
                <a:latin typeface="+mn-lt"/>
              </a:rPr>
              <a:t>– побуждение, вызывающее </a:t>
            </a:r>
            <a:br>
              <a:rPr lang="ru-RU" sz="2400" b="1" dirty="0" smtClean="0">
                <a:solidFill>
                  <a:srgbClr val="002060"/>
                </a:solidFill>
                <a:latin typeface="+mn-lt"/>
              </a:rPr>
            </a:br>
            <a:r>
              <a:rPr lang="ru-RU" sz="2400" b="1" dirty="0" smtClean="0">
                <a:solidFill>
                  <a:srgbClr val="002060"/>
                </a:solidFill>
                <a:latin typeface="+mn-lt"/>
              </a:rPr>
              <a:t>активность и определяющие его направленность.</a:t>
            </a:r>
            <a:br>
              <a:rPr lang="ru-RU" sz="2400" b="1" dirty="0" smtClean="0">
                <a:solidFill>
                  <a:srgbClr val="002060"/>
                </a:solidFill>
                <a:latin typeface="+mn-lt"/>
              </a:rPr>
            </a:br>
            <a:r>
              <a:rPr lang="ru-RU" sz="2400" b="1" dirty="0" smtClean="0">
                <a:solidFill>
                  <a:srgbClr val="002060"/>
                </a:solidFill>
                <a:latin typeface="+mn-lt"/>
              </a:rPr>
              <a:t/>
            </a:r>
            <a:br>
              <a:rPr lang="ru-RU" sz="2400" b="1" dirty="0" smtClean="0">
                <a:solidFill>
                  <a:srgbClr val="002060"/>
                </a:solidFill>
                <a:latin typeface="+mn-lt"/>
              </a:rPr>
            </a:br>
            <a:r>
              <a:rPr lang="ru-RU" sz="2400" b="1" dirty="0">
                <a:solidFill>
                  <a:schemeClr val="tx1"/>
                </a:solidFill>
                <a:latin typeface="+mn-lt"/>
              </a:rPr>
              <a:t/>
            </a:r>
            <a:br>
              <a:rPr lang="ru-RU" sz="2400" b="1" dirty="0">
                <a:solidFill>
                  <a:schemeClr val="tx1"/>
                </a:solidFill>
                <a:latin typeface="+mn-lt"/>
              </a:rPr>
            </a:br>
            <a:r>
              <a:rPr lang="ru-RU" sz="2400" b="1" dirty="0" smtClean="0">
                <a:solidFill>
                  <a:schemeClr val="tx1"/>
                </a:solidFill>
                <a:latin typeface="+mn-lt"/>
              </a:rPr>
              <a:t/>
            </a:r>
            <a:br>
              <a:rPr lang="ru-RU" sz="2400" b="1" dirty="0" smtClean="0">
                <a:solidFill>
                  <a:schemeClr val="tx1"/>
                </a:solidFill>
                <a:latin typeface="+mn-lt"/>
              </a:rPr>
            </a:br>
            <a:r>
              <a:rPr lang="ru-RU" sz="2400" b="1" u="sng" dirty="0" smtClean="0">
                <a:solidFill>
                  <a:srgbClr val="006600"/>
                </a:solidFill>
                <a:latin typeface="+mn-lt"/>
              </a:rPr>
              <a:t>Мотивация</a:t>
            </a:r>
            <a:r>
              <a:rPr lang="ru-RU" sz="2400" b="1" dirty="0" smtClean="0">
                <a:solidFill>
                  <a:srgbClr val="006600"/>
                </a:solidFill>
                <a:latin typeface="+mn-lt"/>
              </a:rPr>
              <a:t> – совокупность побуждений к деятельности.</a:t>
            </a:r>
            <a:br>
              <a:rPr lang="ru-RU" sz="2400" b="1" dirty="0" smtClean="0">
                <a:solidFill>
                  <a:srgbClr val="006600"/>
                </a:solidFill>
                <a:latin typeface="+mn-lt"/>
              </a:rPr>
            </a:br>
            <a:endParaRPr lang="ru-RU" sz="2400" b="1" dirty="0">
              <a:solidFill>
                <a:srgbClr val="00660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313088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8208912" cy="532859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7030A0"/>
                </a:solidFill>
                <a:latin typeface="+mn-lt"/>
              </a:rPr>
              <a:t>«Дайте нам тех, кто хочет учиться – мы научим их всему!»</a:t>
            </a:r>
            <a:br>
              <a:rPr lang="ru-RU" b="1" dirty="0" smtClean="0">
                <a:solidFill>
                  <a:srgbClr val="7030A0"/>
                </a:solidFill>
                <a:latin typeface="+mn-lt"/>
              </a:rPr>
            </a:br>
            <a:r>
              <a:rPr lang="ru-RU" b="1" dirty="0" smtClean="0">
                <a:solidFill>
                  <a:srgbClr val="7030A0"/>
                </a:solidFill>
                <a:latin typeface="+mn-lt"/>
              </a:rPr>
              <a:t/>
            </a:r>
            <a:br>
              <a:rPr lang="ru-RU" b="1" dirty="0" smtClean="0">
                <a:solidFill>
                  <a:srgbClr val="7030A0"/>
                </a:solidFill>
                <a:latin typeface="+mn-lt"/>
              </a:rPr>
            </a:br>
            <a:r>
              <a:rPr lang="ru-RU" b="1" dirty="0">
                <a:solidFill>
                  <a:srgbClr val="7030A0"/>
                </a:solidFill>
                <a:latin typeface="+mn-lt"/>
              </a:rPr>
              <a:t/>
            </a:r>
            <a:br>
              <a:rPr lang="ru-RU" b="1" dirty="0">
                <a:solidFill>
                  <a:srgbClr val="7030A0"/>
                </a:solidFill>
                <a:latin typeface="+mn-lt"/>
              </a:rPr>
            </a:br>
            <a:r>
              <a:rPr lang="ru-RU" b="1" dirty="0" smtClean="0">
                <a:solidFill>
                  <a:schemeClr val="tx1"/>
                </a:solidFill>
                <a:latin typeface="+mn-lt"/>
              </a:rPr>
              <a:t>В начальной школе учебная мотивация становится достаточно большой проблемой для учителя.</a:t>
            </a:r>
            <a:br>
              <a:rPr lang="ru-RU" b="1" dirty="0" smtClean="0">
                <a:solidFill>
                  <a:schemeClr val="tx1"/>
                </a:solidFill>
                <a:latin typeface="+mn-lt"/>
              </a:rPr>
            </a:br>
            <a:r>
              <a:rPr lang="ru-RU" b="1" dirty="0">
                <a:solidFill>
                  <a:schemeClr val="tx1"/>
                </a:solidFill>
                <a:latin typeface="+mn-lt"/>
              </a:rPr>
              <a:t/>
            </a:r>
            <a:br>
              <a:rPr lang="ru-RU" b="1" dirty="0">
                <a:solidFill>
                  <a:schemeClr val="tx1"/>
                </a:solidFill>
                <a:latin typeface="+mn-lt"/>
              </a:rPr>
            </a:br>
            <a:r>
              <a:rPr lang="ru-RU" b="1" dirty="0" smtClean="0">
                <a:solidFill>
                  <a:schemeClr val="tx1"/>
                </a:solidFill>
                <a:latin typeface="+mn-lt"/>
              </a:rPr>
              <a:t/>
            </a:r>
            <a:br>
              <a:rPr lang="ru-RU" b="1" dirty="0" smtClean="0">
                <a:solidFill>
                  <a:schemeClr val="tx1"/>
                </a:solidFill>
                <a:latin typeface="+mn-lt"/>
              </a:rPr>
            </a:br>
            <a:r>
              <a:rPr lang="ru-RU" b="1" dirty="0" smtClean="0">
                <a:solidFill>
                  <a:schemeClr val="tx1"/>
                </a:solidFill>
                <a:latin typeface="+mn-lt"/>
              </a:rPr>
              <a:t>Мотивация – одна из сложнейших педагогических проблем.</a:t>
            </a:r>
            <a:r>
              <a:rPr lang="ru-RU" b="1" dirty="0" smtClean="0">
                <a:solidFill>
                  <a:srgbClr val="7030A0"/>
                </a:solidFill>
                <a:latin typeface="+mn-lt"/>
              </a:rPr>
              <a:t/>
            </a:r>
            <a:br>
              <a:rPr lang="ru-RU" b="1" dirty="0" smtClean="0">
                <a:solidFill>
                  <a:srgbClr val="7030A0"/>
                </a:solidFill>
                <a:latin typeface="+mn-lt"/>
              </a:rPr>
            </a:br>
            <a:endParaRPr lang="ru-RU" b="1" dirty="0">
              <a:solidFill>
                <a:srgbClr val="7030A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25497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339752" y="548680"/>
            <a:ext cx="6172200" cy="1800200"/>
          </a:xfrm>
        </p:spPr>
        <p:txBody>
          <a:bodyPr>
            <a:normAutofit/>
          </a:bodyPr>
          <a:lstStyle/>
          <a:p>
            <a:pPr algn="just"/>
            <a:r>
              <a:rPr lang="ru-RU" sz="2800" dirty="0" smtClean="0">
                <a:latin typeface="+mn-lt"/>
              </a:rPr>
              <a:t>Управлять мотивацией- значит формировать определённое отношение к школе.</a:t>
            </a:r>
            <a:endParaRPr lang="ru-RU" sz="2800" dirty="0">
              <a:latin typeface="+mn-lt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67744" y="2924944"/>
            <a:ext cx="6172200" cy="2297850"/>
          </a:xfrm>
        </p:spPr>
        <p:txBody>
          <a:bodyPr>
            <a:normAutofit/>
          </a:bodyPr>
          <a:lstStyle/>
          <a:p>
            <a:pPr algn="just"/>
            <a:r>
              <a:rPr lang="ru-RU" sz="2800" dirty="0" smtClean="0">
                <a:solidFill>
                  <a:schemeClr val="tx1"/>
                </a:solidFill>
              </a:rPr>
              <a:t>Развивать мотивацию – значит развивать умение плодотворно работать, ставить для себя цели, которые каждый считает для себя необходимыми решать.</a:t>
            </a:r>
            <a:endParaRPr lang="ru-RU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9113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339752" y="692696"/>
            <a:ext cx="6244208" cy="2398418"/>
          </a:xfrm>
        </p:spPr>
        <p:txBody>
          <a:bodyPr>
            <a:normAutofit/>
          </a:bodyPr>
          <a:lstStyle/>
          <a:p>
            <a:pPr algn="just"/>
            <a:r>
              <a:rPr lang="ru-RU" sz="2400" i="1" dirty="0" smtClean="0">
                <a:solidFill>
                  <a:srgbClr val="C00000"/>
                </a:solidFill>
                <a:latin typeface="+mn-lt"/>
              </a:rPr>
              <a:t>Без пробуждения интереса, без внутренней мотивации освоения знаний – это будет лишь видимость учебной деятельности.</a:t>
            </a:r>
            <a:br>
              <a:rPr lang="ru-RU" sz="2400" i="1" dirty="0" smtClean="0">
                <a:solidFill>
                  <a:srgbClr val="C00000"/>
                </a:solidFill>
                <a:latin typeface="+mn-lt"/>
              </a:rPr>
            </a:br>
            <a:r>
              <a:rPr lang="ru-RU" sz="2400" i="1" dirty="0" smtClean="0">
                <a:solidFill>
                  <a:srgbClr val="FF0000"/>
                </a:solidFill>
                <a:latin typeface="+mn-lt"/>
              </a:rPr>
              <a:t/>
            </a:r>
            <a:br>
              <a:rPr lang="ru-RU" sz="2400" i="1" dirty="0" smtClean="0">
                <a:solidFill>
                  <a:srgbClr val="FF0000"/>
                </a:solidFill>
                <a:latin typeface="+mn-lt"/>
              </a:rPr>
            </a:br>
            <a:endParaRPr lang="ru-RU" sz="2400" i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86000" y="2924944"/>
            <a:ext cx="6318448" cy="3449978"/>
          </a:xfrm>
        </p:spPr>
        <p:txBody>
          <a:bodyPr>
            <a:noAutofit/>
          </a:bodyPr>
          <a:lstStyle/>
          <a:p>
            <a:pPr algn="just"/>
            <a:r>
              <a:rPr lang="ru-RU" sz="2400" dirty="0" smtClean="0"/>
              <a:t>Формирование мотивов учения – это создание таких условий. При которых появятся внутренние побуждения (мотивы, цели, эмоции) к учению; осознание их учеником и дальнейшего саморазвития им своей мотивационной сферы.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605712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339752" y="980728"/>
            <a:ext cx="6172200" cy="172819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dirty="0" smtClean="0">
                <a:latin typeface="+mn-lt"/>
              </a:rPr>
              <a:t/>
            </a:r>
            <a:br>
              <a:rPr lang="ru-RU" sz="2800" dirty="0" smtClean="0">
                <a:latin typeface="+mn-lt"/>
              </a:rPr>
            </a:br>
            <a:r>
              <a:rPr lang="ru-RU" sz="2800" dirty="0">
                <a:latin typeface="+mn-lt"/>
              </a:rPr>
              <a:t/>
            </a:r>
            <a:br>
              <a:rPr lang="ru-RU" sz="2800" dirty="0">
                <a:latin typeface="+mn-lt"/>
              </a:rPr>
            </a:br>
            <a:r>
              <a:rPr lang="ru-RU" sz="2800" dirty="0" smtClean="0">
                <a:latin typeface="+mn-lt"/>
              </a:rPr>
              <a:t/>
            </a:r>
            <a:br>
              <a:rPr lang="ru-RU" sz="2800" dirty="0" smtClean="0">
                <a:latin typeface="+mn-lt"/>
              </a:rPr>
            </a:br>
            <a:r>
              <a:rPr lang="ru-RU" sz="2800" dirty="0">
                <a:latin typeface="+mn-lt"/>
              </a:rPr>
              <a:t/>
            </a:r>
            <a:br>
              <a:rPr lang="ru-RU" sz="2800" dirty="0">
                <a:latin typeface="+mn-lt"/>
              </a:rPr>
            </a:br>
            <a:r>
              <a:rPr lang="ru-RU" sz="2800" dirty="0" smtClean="0">
                <a:latin typeface="+mn-lt"/>
              </a:rPr>
              <a:t/>
            </a:r>
            <a:br>
              <a:rPr lang="ru-RU" sz="2800" dirty="0" smtClean="0">
                <a:latin typeface="+mn-lt"/>
              </a:rPr>
            </a:br>
            <a:r>
              <a:rPr lang="ru-RU" sz="3600" dirty="0" smtClean="0">
                <a:solidFill>
                  <a:srgbClr val="C00000"/>
                </a:solidFill>
                <a:latin typeface="+mn-lt"/>
              </a:rPr>
              <a:t>Условно </a:t>
            </a:r>
            <a:r>
              <a:rPr lang="ru-RU" sz="3600" dirty="0">
                <a:solidFill>
                  <a:srgbClr val="C00000"/>
                </a:solidFill>
                <a:latin typeface="+mn-lt"/>
              </a:rPr>
              <a:t>можно выделить 4 блока основных  методов  </a:t>
            </a:r>
            <a:r>
              <a:rPr lang="ru-RU" sz="3600" dirty="0" smtClean="0">
                <a:solidFill>
                  <a:srgbClr val="C00000"/>
                </a:solidFill>
                <a:latin typeface="+mn-lt"/>
              </a:rPr>
              <a:t>мотивации</a:t>
            </a:r>
            <a:br>
              <a:rPr lang="ru-RU" sz="3600" dirty="0" smtClean="0">
                <a:solidFill>
                  <a:srgbClr val="C00000"/>
                </a:solidFill>
                <a:latin typeface="+mn-lt"/>
              </a:rPr>
            </a:br>
            <a:r>
              <a:rPr lang="ru-RU" sz="2800" dirty="0">
                <a:latin typeface="+mn-lt"/>
              </a:rPr>
              <a:t/>
            </a:r>
            <a:br>
              <a:rPr lang="ru-RU" sz="2800" dirty="0">
                <a:latin typeface="+mn-lt"/>
              </a:rPr>
            </a:br>
            <a:endParaRPr lang="ru-RU" sz="2800" dirty="0">
              <a:latin typeface="+mn-lt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86000" y="1628800"/>
            <a:ext cx="6172200" cy="4746122"/>
          </a:xfrm>
        </p:spPr>
        <p:txBody>
          <a:bodyPr/>
          <a:lstStyle/>
          <a:p>
            <a:r>
              <a:rPr lang="ru-RU" dirty="0" smtClean="0"/>
              <a:t>           </a:t>
            </a:r>
          </a:p>
          <a:p>
            <a:r>
              <a:rPr lang="ru-RU" sz="3600" dirty="0"/>
              <a:t> </a:t>
            </a:r>
            <a:r>
              <a:rPr lang="ru-RU" sz="3600" dirty="0" smtClean="0"/>
              <a:t>     </a:t>
            </a:r>
          </a:p>
          <a:p>
            <a:r>
              <a:rPr lang="ru-RU" sz="3600" dirty="0"/>
              <a:t> </a:t>
            </a:r>
            <a:r>
              <a:rPr lang="ru-RU" sz="3600" dirty="0" smtClean="0"/>
              <a:t>     Эмоциональные</a:t>
            </a:r>
          </a:p>
          <a:p>
            <a:r>
              <a:rPr lang="ru-RU" sz="3600" dirty="0" smtClean="0"/>
              <a:t>      Познавательные</a:t>
            </a:r>
          </a:p>
          <a:p>
            <a:r>
              <a:rPr lang="ru-RU" sz="3600" dirty="0"/>
              <a:t> </a:t>
            </a:r>
            <a:r>
              <a:rPr lang="ru-RU" sz="3600" dirty="0" smtClean="0"/>
              <a:t>     Волевые</a:t>
            </a:r>
          </a:p>
          <a:p>
            <a:r>
              <a:rPr lang="ru-RU" sz="3600" dirty="0"/>
              <a:t> </a:t>
            </a:r>
            <a:r>
              <a:rPr lang="ru-RU" sz="3600" dirty="0" smtClean="0"/>
              <a:t>     Социальные</a:t>
            </a:r>
          </a:p>
          <a:p>
            <a:endParaRPr lang="ru-RU" sz="36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601336" y="3501008"/>
            <a:ext cx="270740" cy="2160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2590935" y="4149080"/>
            <a:ext cx="270740" cy="2160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1336" y="4725144"/>
            <a:ext cx="298450" cy="238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1336" y="2852936"/>
            <a:ext cx="2921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57145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Горизонт">
      <a:dk1>
        <a:srgbClr val="000000"/>
      </a:dk1>
      <a:lt1>
        <a:srgbClr val="FFFFFF"/>
      </a:lt1>
      <a:dk2>
        <a:srgbClr val="1F2123"/>
      </a:dk2>
      <a:lt2>
        <a:srgbClr val="DC9E1F"/>
      </a:lt2>
      <a:accent1>
        <a:srgbClr val="7E97AD"/>
      </a:accent1>
      <a:accent2>
        <a:srgbClr val="CC8E60"/>
      </a:accent2>
      <a:accent3>
        <a:srgbClr val="7A6A60"/>
      </a:accent3>
      <a:accent4>
        <a:srgbClr val="B4936D"/>
      </a:accent4>
      <a:accent5>
        <a:srgbClr val="67787B"/>
      </a:accent5>
      <a:accent6>
        <a:srgbClr val="9D936F"/>
      </a:accent6>
      <a:hlink>
        <a:srgbClr val="646464"/>
      </a:hlink>
      <a:folHlink>
        <a:srgbClr val="969696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240</TotalTime>
  <Words>734</Words>
  <Application>Microsoft Office PowerPoint</Application>
  <PresentationFormat>Экран (4:3)</PresentationFormat>
  <Paragraphs>95</Paragraphs>
  <Slides>31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2" baseType="lpstr">
      <vt:lpstr>Эркер</vt:lpstr>
      <vt:lpstr>Мотивация учебной деятельности-основное условие успешного обучения школьников</vt:lpstr>
      <vt:lpstr>                                    Использованные ресурсы  1. Божович Л.И. Личность и ее формирование в детском возрасте. – М. Педагогика, 1968.  2. Возрастная и педагогическая психология: Учебник / под ред. Гамезо.– М.: Наука, 1984  3.Ивакина Г.В. Мотивация младших школьников к учению http://festival.1september.ru/articles/508424/  4.Ильин Е. П. Мотивация и мотивы. Букинистическое издание, 2000  5. Макарова А.К. Формирование мотивации учения в школьном возрасте. М.:Просвещение, 1983г  6.Маркова А. К., Матис Т. А., Орлов А. Б. Формирование мотивации учения. – М., 1990..  7. Морозова Н.Г. Учителю о познавательном интересе // Психология и педагогика, №2, 1979г.  8. Харламов Ф.И. Активизация учения школьников, Минск.: Нар. Асвета 1970г.  9. Щукина Г.И. Активизация познавательной деятельности учащихся в учебном процессе. М.: Педагогика, 1979г.  10. Рубинштейн С.Л. Основы общей психологии в 2-х томах, том 2, М.: Педагогика, 1989г. </vt:lpstr>
      <vt:lpstr>                                Использованные ресурсы:  1. Божович Л.И. Личность и ее формирование в детском возрасте. – М. Педагогика, 1968.  2. Возрастная и педагогическая психология: Учебник / под ред. Гамезо.– М.: Наука, 1984  3.Ивакина Г.В. Мотивация младших школьников к учению http://festival.1september.ru/articles/508424/  4.Ильин Е. П. Мотивация и мотивы. Букинистическое издание, 2000  5. Макарова А.К. Формирование мотивации учения в школьном возрасте. М.:Просвещение, 1983г  6.Маркова А. К., Матис Т. А., Орлов А. Б. Формирование мотивации учения. – М., 1990..  7. Морозова Н.Г. Учителю о познавательном интересе // Психология и педагогика, №2, 1979г.  8. Харламов Ф.И. Активизация учения школьников, Минск.: Нар. Асвета 1970г.  9. Щукина Г.И. Активизация познавательной деятельности учащихся в учебном процессе. М.: Педагогика, 1979г.  10. Рубинштейн С.Л. Основы общей психологии в 2-х томах, том 2, М.: Педагогика, 1989г. </vt:lpstr>
      <vt:lpstr>Учение, лишённое всякого интереса и взятое только силой принуждения, убивает в ученике охоту к овладению знаниями. Приохотить ребёнка к учению гораздо более достойная задача, чем приневолить.                                     К. Д. Ушинский  </vt:lpstr>
      <vt:lpstr>Мотив (от латинского) – приводить в движение, толкать.  Это побуждение к деятельности, связанное с удовлетворением потребности человека.   Мотивация – побуждение, вызывающее  активность и определяющие его направленность.    Мотивация – совокупность побуждений к деятельности. </vt:lpstr>
      <vt:lpstr>«Дайте нам тех, кто хочет учиться – мы научим их всему!»   В начальной школе учебная мотивация становится достаточно большой проблемой для учителя.   Мотивация – одна из сложнейших педагогических проблем. </vt:lpstr>
      <vt:lpstr>Управлять мотивацией- значит формировать определённое отношение к школе.</vt:lpstr>
      <vt:lpstr>Без пробуждения интереса, без внутренней мотивации освоения знаний – это будет лишь видимость учебной деятельности.  </vt:lpstr>
      <vt:lpstr>     Условно можно выделить 4 блока основных  методов  мотивации  </vt:lpstr>
      <vt:lpstr>Технологии и методы, используемые в начальной школе</vt:lpstr>
      <vt:lpstr>Презентация PowerPoint</vt:lpstr>
      <vt:lpstr>Презентация PowerPoint</vt:lpstr>
      <vt:lpstr>Для повышения мотивации использую: </vt:lpstr>
      <vt:lpstr>Применение игровых технологий на уроках в комплексе с другими приёмами и методами организации учебных занятий укрепляет мотивацию на изучение предмета, помогает вызвать положительные эмоции, увидеть индивидуальность детей.  • элементы занимательности – загадки, ребусы, красочную наглядность, необычное начало урока, через использование музыкальных фрагментов, игровые и соревновательные формы, юмористические минутки.        </vt:lpstr>
      <vt:lpstr>• положительный эмоциональный настрой, через создание на уроке доброжелательной атмосферы доверия и сотрудничества.</vt:lpstr>
      <vt:lpstr>• рефлексия, через:              оценку собственной деятельности и деятельности других,               оценку результата деятельности,               вопросы, требующие многовариантных ответов (например,  "почему было трудно?", "что открыли, узнали на уроке?" и т.д.); </vt:lpstr>
      <vt:lpstr>• создание ситуации успеха, через выполнение заданий в зоне ближайшего развития, изучение нового материала с опорой на старые знания;        творческие задания (составление загадок, ребусов, сочинение сказок, кроссворды, составление рассказов по картинке) </vt:lpstr>
      <vt:lpstr>• включение учащихся в коллективную деятельность, через организацию работы в группах, в парах игровые и соревновательные формы, взаимопроверку, коллективный поиск решения проблемы, приём "метод проб и ошибок", оказание учащимися помощи друг другу.</vt:lpstr>
      <vt:lpstr>• создание проблемной ситуации, через анализ, сравнение учебных объектов, открытие нового знания.  • сотрудничество на уроке, через совместное решение проблемы и разрешение противоречий, эвристическую беседу, учебную дискуссию, выделение существенных признаков предметов, классификацию, обобщение, моделирование; </vt:lpstr>
      <vt:lpstr>• не самостоятельное выставление оценок учителем, а привлечение учащихся к оценочной деятельности, через организацию рефлексии, использование рефлексивных линеек, отзыв учащихся об ответе других, оценка промежуточных достижений;  • стимулирование деятельности, через оценку (благодарность, словесное поощрение, выставку лучших работ), оказание учителем незначительной помощи, усложнение заданий.  </vt:lpstr>
      <vt:lpstr>• развитие у ребенка желания быть полезным обществу; • сопереживание вместе с детьми; • создание ситуации взаимопомощи; • поиск контактов и сотрудничества; • заинтересованность результатами коллективной работы; • взаимопроверка  </vt:lpstr>
      <vt:lpstr>Наиболее распространенные виды помощи: а) помощь в виде вспомогательных заданий, подготовительных упражнений; б) помощь в виде «подсказок» (карточек-помощниц, карточек-консультаций, записей на доске). </vt:lpstr>
      <vt:lpstr>•  реакция на ошибку, через приём «найди ошибку", выяснение причин ошибок и определение последующих действий;  •  практическая направленность, через соотнесение учебного материала с конкретной жизненной ситуацией, определение значимости изучаемого материала; •  вовлечение учащихся в проектную и исследовательскую деятельность;   </vt:lpstr>
      <vt:lpstr>• Применение ИКТ на уроках и во внеурочной деятельности</vt:lpstr>
      <vt:lpstr>       Так как в нашей школе активно используется  инклюзивное образование, то вопрос формирования положительной учебной мотивации у детей с ОВЗ является более актуальным. Более активно нужно применять выше изложенные методы и приёмы. Несмотря на проблемы со здоровьем, ребята раскрываются в учебной деятельности.</vt:lpstr>
      <vt:lpstr>Приёмы коррекционной работы на уроке </vt:lpstr>
      <vt:lpstr>          Одной из причин  снижения мотивации в моём классе является минимальная помощь родителей. Поэтому я постоянно призываю родителей повышать учебную мотивацию своих детей (родительские собрания, индивидуальные беседы). Для формирования положительной мотивации к учению родителям можно опираться на следующие советы учителя, которые представлены в таблице.</vt:lpstr>
      <vt:lpstr>Презентация PowerPoint</vt:lpstr>
      <vt:lpstr>Презентация PowerPoint</vt:lpstr>
      <vt:lpstr>Презентация PowerPoint</vt:lpstr>
      <vt:lpstr>Главное, чтобы каждый ребёнок смог стать успешным, необходимо подчёркивать даже самое небольшое достижение, продвижение вперёд. Желательно вслух или жестом отмечать каждый успех ученика. Главная цель оценки – стимулировать познание. Детям нужен УСПЕХ. Степень успешности во многом определяет наше отношение к миру, самочувствие, желание работать, узнавать новое, а значит – формировать положительную мотивацию.  «Мотивация – это человеческое стремление…   проявить себя в том, к чему он чувствует себя потенциально способным»,- А. Маслоу.  И мы должны постараться помочь ребёнку почувствовать себя способным.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Мотивация учебной деятельности-основное условие успешного обучения школьников</dc:title>
  <dc:creator>Наталья Игоревна</dc:creator>
  <cp:lastModifiedBy>Наталья Игоревна</cp:lastModifiedBy>
  <cp:revision>25</cp:revision>
  <dcterms:created xsi:type="dcterms:W3CDTF">2017-12-07T16:21:44Z</dcterms:created>
  <dcterms:modified xsi:type="dcterms:W3CDTF">2019-02-21T19:41:05Z</dcterms:modified>
</cp:coreProperties>
</file>