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82" r:id="rId3"/>
    <p:sldId id="286" r:id="rId4"/>
    <p:sldId id="287" r:id="rId5"/>
    <p:sldId id="288" r:id="rId6"/>
    <p:sldId id="261" r:id="rId7"/>
    <p:sldId id="260" r:id="rId8"/>
    <p:sldId id="258" r:id="rId9"/>
    <p:sldId id="27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notesViewPr>
    <p:cSldViewPr>
      <p:cViewPr>
        <p:scale>
          <a:sx n="60" d="100"/>
          <a:sy n="60" d="100"/>
        </p:scale>
        <p:origin x="-274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F955F-7161-4AE3-B24B-81D1DCDC27F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E7DE9-D8AB-4CA3-8F06-4D6A78BFA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324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049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050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698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698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698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24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908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50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E7DE9-D8AB-4CA3-8F06-4D6A78BFA16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04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konsilium1596@mail.ru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636912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Логопедическая  поддержка детей с речевыми нарушениями, не имеющих статуса ОВЗ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451029"/>
            <a:ext cx="6400800" cy="2423120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Учитель-логопед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ГБОУ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кола  № 1596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Охотинская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Юлия Игоревна</a:t>
            </a:r>
          </a:p>
          <a:p>
            <a:pPr algn="r"/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496944" cy="18933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6500" b="1" dirty="0" smtClean="0"/>
              <a:t>ГБОУ </a:t>
            </a:r>
            <a:r>
              <a:rPr lang="ru-RU" sz="65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51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51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1556792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6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3343" y="3140968"/>
            <a:ext cx="7408333" cy="3456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err="1"/>
              <a:t>С</a:t>
            </a:r>
            <a:r>
              <a:rPr lang="ru-RU" sz="3200" b="1" dirty="0" err="1" smtClean="0"/>
              <a:t>формированность</a:t>
            </a:r>
            <a:r>
              <a:rPr lang="ru-RU" sz="3200" b="1" dirty="0"/>
              <a:t>: </a:t>
            </a:r>
            <a:endParaRPr lang="ru-RU" sz="3200" b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‒ </a:t>
            </a:r>
            <a:r>
              <a:rPr lang="ru-RU" dirty="0" err="1"/>
              <a:t>звукопроизносительной</a:t>
            </a:r>
            <a:r>
              <a:rPr lang="ru-RU" dirty="0"/>
              <a:t> стороны речи; 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‒ </a:t>
            </a:r>
            <a:r>
              <a:rPr lang="ru-RU" dirty="0"/>
              <a:t>фонематического слуха и восприятия; 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‒ с</a:t>
            </a:r>
            <a:r>
              <a:rPr lang="ru-RU" dirty="0" smtClean="0"/>
              <a:t>логовой структуры слова;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‒ лексическо-грамматического </a:t>
            </a:r>
            <a:r>
              <a:rPr lang="ru-RU" dirty="0"/>
              <a:t>строя; 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‒ </a:t>
            </a:r>
            <a:r>
              <a:rPr lang="ru-RU" dirty="0" smtClean="0"/>
              <a:t>языкового анализа и синтеза;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‒ </a:t>
            </a:r>
            <a:r>
              <a:rPr lang="ru-RU" dirty="0"/>
              <a:t>связной </a:t>
            </a:r>
            <a:r>
              <a:rPr lang="ru-RU" dirty="0" smtClean="0"/>
              <a:t>речи.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420888"/>
            <a:ext cx="8640960" cy="576064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Речевая </a:t>
            </a:r>
            <a:r>
              <a:rPr lang="ru-RU" sz="4000" dirty="0" smtClean="0">
                <a:solidFill>
                  <a:schemeClr val="tx1"/>
                </a:solidFill>
              </a:rPr>
              <a:t>готовность первоклассников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496944" cy="18933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6500" b="1" dirty="0" smtClean="0"/>
              <a:t>ГБОУ </a:t>
            </a:r>
            <a:r>
              <a:rPr lang="ru-RU" sz="65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42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4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1556792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9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8280920" cy="413732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 lvl="8" algn="r">
              <a:buFont typeface="Wingdings" pitchFamily="2" charset="2"/>
              <a:buChar char="q"/>
            </a:pPr>
            <a:endParaRPr lang="ru-RU" dirty="0" smtClean="0"/>
          </a:p>
          <a:p>
            <a:pPr lvl="8" algn="r">
              <a:buFont typeface="Wingdings" pitchFamily="2" charset="2"/>
              <a:buChar char="q"/>
            </a:pPr>
            <a:endParaRPr lang="ru-RU" dirty="0"/>
          </a:p>
          <a:p>
            <a:pPr lvl="8" algn="r">
              <a:buFont typeface="Wingdings" pitchFamily="2" charset="2"/>
              <a:buChar char="q"/>
            </a:pPr>
            <a:endParaRPr lang="ru-RU" dirty="0" smtClean="0"/>
          </a:p>
          <a:p>
            <a:pPr lvl="8" algn="r">
              <a:buFont typeface="Wingdings" pitchFamily="2" charset="2"/>
              <a:buChar char="q"/>
            </a:pPr>
            <a:endParaRPr lang="ru-RU" dirty="0"/>
          </a:p>
          <a:p>
            <a:pPr lvl="8" algn="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занятия.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Работа с обучающимися 1 классов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332656"/>
            <a:ext cx="8496944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6500" b="1" dirty="0" smtClean="0"/>
              <a:t>ГБОУ </a:t>
            </a:r>
            <a:r>
              <a:rPr lang="ru-RU" sz="65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5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5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247085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  <p:pic>
        <p:nvPicPr>
          <p:cNvPr id="1026" name="Picture 2" descr="C:\Users\ohotinskajajui\Downloads\IMG_20190131_1606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59866"/>
            <a:ext cx="3225412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9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28184" y="2528900"/>
            <a:ext cx="2555776" cy="284431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Интегрированные занятия </a:t>
            </a:r>
          </a:p>
          <a:p>
            <a:pPr marL="0" indent="0">
              <a:buNone/>
            </a:pPr>
            <a:r>
              <a:rPr lang="ru-RU" sz="2000" dirty="0" smtClean="0"/>
              <a:t>учителя-логопеда и </a:t>
            </a:r>
          </a:p>
          <a:p>
            <a:pPr marL="0" indent="0">
              <a:buNone/>
            </a:pPr>
            <a:r>
              <a:rPr lang="ru-RU" sz="2000" dirty="0" smtClean="0"/>
              <a:t>педагога-психолога</a:t>
            </a:r>
          </a:p>
          <a:p>
            <a:pPr marL="0" indent="0" algn="r">
              <a:buNone/>
            </a:pP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q"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4206" y="134076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с обучающимися 1 классов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ohotinskajajui\Desktop\мрсд\фото\интегр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5508104" cy="278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32656"/>
            <a:ext cx="8496944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8000" b="1" dirty="0" smtClean="0"/>
              <a:t>ГБОУ </a:t>
            </a:r>
            <a:r>
              <a:rPr lang="ru-RU" sz="80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4" y="1326846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9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4206" y="134076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с обучающимися 1 классов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32656"/>
            <a:ext cx="8496944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8000" b="1" dirty="0" smtClean="0"/>
              <a:t>ГБОУ </a:t>
            </a:r>
            <a:r>
              <a:rPr lang="ru-RU" sz="80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4" y="1326846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2060848"/>
            <a:ext cx="81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Групповые занятия с детьми, имеющими общее недоразвитие речи.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Групповые занятия с детьми, имеющими фонетико-фонематическое недоразвитие.</a:t>
            </a:r>
          </a:p>
        </p:txBody>
      </p:sp>
      <p:pic>
        <p:nvPicPr>
          <p:cNvPr id="12" name="Picture 2" descr="C:\Users\ohotinskajajui\Desktop\мрсд\фото\групп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64" y="3630508"/>
            <a:ext cx="6396410" cy="318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9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2675467"/>
            <a:ext cx="4708045" cy="345069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Отражают нарушения фонематического принципа письма.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Носят стойкий, повторяющийся характер.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Самостоятельно не </a:t>
            </a:r>
            <a:r>
              <a:rPr lang="ru-RU" dirty="0" err="1" smtClean="0"/>
              <a:t>коррегируются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815570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Дисграфические</a:t>
            </a:r>
            <a:r>
              <a:rPr lang="ru-RU" dirty="0" smtClean="0">
                <a:solidFill>
                  <a:schemeClr val="tx1"/>
                </a:solidFill>
              </a:rPr>
              <a:t> ошибки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80928"/>
            <a:ext cx="2858709" cy="381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32656"/>
            <a:ext cx="8496944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8000" b="1" dirty="0" smtClean="0"/>
              <a:t>ГБОУ </a:t>
            </a:r>
            <a:r>
              <a:rPr lang="ru-RU" sz="80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80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35" y="332656"/>
            <a:ext cx="1125743" cy="12195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4004" y="1326846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4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Коррекционная работа с обучающимися 2-4 классов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068960"/>
            <a:ext cx="4464495" cy="3096344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Групповые зан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обучающимися 2, 3,4 классов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Продолжительность занятий 40-45 минут.</a:t>
            </a:r>
          </a:p>
        </p:txBody>
      </p:sp>
      <p:pic>
        <p:nvPicPr>
          <p:cNvPr id="5" name="Объект 4" descr="http://im6-tub-ru.yandex.net/i?id=111592866-62-72&amp;n=21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08920"/>
            <a:ext cx="3960439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32656"/>
            <a:ext cx="8496944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8000" b="1" dirty="0" smtClean="0"/>
              <a:t>ГБОУ </a:t>
            </a:r>
            <a:r>
              <a:rPr lang="ru-RU" sz="80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4" y="1326846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35" y="332656"/>
            <a:ext cx="1125743" cy="12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9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Логопедическое сопровождение обучающихся в школе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552" y="3068960"/>
            <a:ext cx="5767554" cy="3024336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chemeClr val="tx2"/>
              </a:buCl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получения образования обучающимся: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бследование  устной и письменной речи обучающихся 1-4 классов;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рупповые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индивидуальные и интегрированные занятия по коррекции и развитию речи;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онсультации педагогов и родителей.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ownloads\сова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68960"/>
            <a:ext cx="2452688" cy="285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32656"/>
            <a:ext cx="8496944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8000" b="1" dirty="0" smtClean="0"/>
              <a:t>ГБОУ </a:t>
            </a:r>
            <a:r>
              <a:rPr lang="ru-RU" sz="80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8000" dirty="0">
              <a:solidFill>
                <a:schemeClr val="tx1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908720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5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496944" cy="18933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b="1" dirty="0" smtClean="0"/>
          </a:p>
          <a:p>
            <a:endParaRPr lang="ru-RU" sz="6500" b="1" dirty="0"/>
          </a:p>
          <a:p>
            <a:r>
              <a:rPr lang="ru-RU" sz="6500" b="1" dirty="0" smtClean="0"/>
              <a:t>ГБОУ </a:t>
            </a:r>
            <a:r>
              <a:rPr lang="ru-RU" sz="6500" b="1" dirty="0"/>
              <a:t>ШКОЛА 1596</a:t>
            </a:r>
          </a:p>
          <a:p>
            <a:endParaRPr lang="ru-RU" sz="3200" dirty="0" smtClean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5100" b="1" dirty="0" smtClean="0">
                <a:solidFill>
                  <a:schemeClr val="tx1"/>
                </a:solidFill>
              </a:rPr>
              <a:t>ПСИХОЛОГО - ПЕДАГОГИЧЕСКИЙ КОНСИЛИУМ </a:t>
            </a:r>
            <a:endParaRPr lang="ru-RU" sz="51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1556792"/>
            <a:ext cx="8496944" cy="214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974" y="297273"/>
            <a:ext cx="1125743" cy="1219555"/>
          </a:xfrm>
          <a:prstGeom prst="rect">
            <a:avLst/>
          </a:prstGeom>
        </p:spPr>
      </p:pic>
      <p:sp>
        <p:nvSpPr>
          <p:cNvPr id="9" name="Объект 1"/>
          <p:cNvSpPr txBox="1">
            <a:spLocks/>
          </p:cNvSpPr>
          <p:nvPr/>
        </p:nvSpPr>
        <p:spPr>
          <a:xfrm>
            <a:off x="899592" y="2420888"/>
            <a:ext cx="7408333" cy="3184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Спасибо за внимание!!!</a:t>
            </a:r>
          </a:p>
          <a:p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3603625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5750004"/>
            <a:ext cx="46085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дрес электронной почты: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konsilium1596@mail.ru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89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4904</TotalTime>
  <Words>254</Words>
  <Application>Microsoft Office PowerPoint</Application>
  <PresentationFormat>Экран (4:3)</PresentationFormat>
  <Paragraphs>109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Логопедическая  поддержка детей с речевыми нарушениями, не имеющих статуса ОВЗ</vt:lpstr>
      <vt:lpstr>Речевая готовность первоклассников </vt:lpstr>
      <vt:lpstr>Работа с обучающимися 1 классов </vt:lpstr>
      <vt:lpstr>Работа с обучающимися 1 классов </vt:lpstr>
      <vt:lpstr>Работа с обучающимися 1 классов </vt:lpstr>
      <vt:lpstr>Дисграфические ошибки</vt:lpstr>
      <vt:lpstr>Коррекционная работа с обучающимися 2-4 классов</vt:lpstr>
      <vt:lpstr>Логопедическое сопровождение обучающихся в школе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 поддержка детей в логопедической  деятельности</dc:title>
  <dc:creator>User</dc:creator>
  <cp:lastModifiedBy>Охотинская Юлия Игоревна</cp:lastModifiedBy>
  <cp:revision>86</cp:revision>
  <dcterms:created xsi:type="dcterms:W3CDTF">2013-03-25T09:45:02Z</dcterms:created>
  <dcterms:modified xsi:type="dcterms:W3CDTF">2019-02-15T08:48:07Z</dcterms:modified>
</cp:coreProperties>
</file>