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71" r:id="rId4"/>
    <p:sldId id="260" r:id="rId5"/>
    <p:sldId id="261" r:id="rId6"/>
    <p:sldId id="266" r:id="rId7"/>
    <p:sldId id="272" r:id="rId8"/>
    <p:sldId id="259" r:id="rId9"/>
    <p:sldId id="267" r:id="rId10"/>
    <p:sldId id="265" r:id="rId11"/>
    <p:sldId id="269" r:id="rId12"/>
    <p:sldId id="264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9" autoAdjust="0"/>
    <p:restoredTop sz="99110" autoAdjust="0"/>
  </p:normalViewPr>
  <p:slideViewPr>
    <p:cSldViewPr>
      <p:cViewPr>
        <p:scale>
          <a:sx n="86" d="100"/>
          <a:sy n="86" d="100"/>
        </p:scale>
        <p:origin x="-672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221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konsilium1596@mail.ru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4%D0%B8%D0%B7%D0%B8%D0%BE%D0%BB%D0%BE%D0%B3%D0%B8%D1%87%D0%B5%D1%81%D0%BA%D0%B0%D1%8F_%D0%B0%D0%B4%D0%B0%D0%BF%D1%82%D0%B0%D1%86%D0%B8%D1%8F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-15311"/>
            <a:ext cx="7772400" cy="161161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</a:rPr>
              <a:t>Стрессоустойчивость.</a:t>
            </a:r>
            <a:endParaRPr lang="ru-RU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988840"/>
            <a:ext cx="4937077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02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503549"/>
            <a:ext cx="2777530" cy="294316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192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Упражнение на снятие эмоционального напряжения «Улыбка».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1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132856"/>
            <a:ext cx="4283968" cy="428396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Развитие позитивного мышления: «Калоши счастья».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32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Как развить стрессоустойчивость?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bg2">
                    <a:lumMod val="75000"/>
                  </a:schemeClr>
                </a:solidFill>
              </a:rPr>
              <a:t>• </a:t>
            </a: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Позволяйте </a:t>
            </a:r>
            <a:r>
              <a:rPr lang="ru-RU" sz="2000" b="1" dirty="0">
                <a:solidFill>
                  <a:schemeClr val="bg2">
                    <a:lumMod val="75000"/>
                  </a:schemeClr>
                </a:solidFill>
              </a:rPr>
              <a:t>своему организму полноценно отдохнуть и физически и морально, </a:t>
            </a: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восстановиться. 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• </a:t>
            </a:r>
            <a:r>
              <a:rPr lang="ru-RU" sz="2000" b="1" dirty="0">
                <a:solidFill>
                  <a:schemeClr val="bg2">
                    <a:lumMod val="75000"/>
                  </a:schemeClr>
                </a:solidFill>
              </a:rPr>
              <a:t>Дайте организму необходимые питательные вещества и </a:t>
            </a: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витамины. 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• Не </a:t>
            </a:r>
            <a:r>
              <a:rPr lang="ru-RU" sz="2000" b="1" dirty="0">
                <a:solidFill>
                  <a:schemeClr val="bg2">
                    <a:lumMod val="75000"/>
                  </a:schemeClr>
                </a:solidFill>
              </a:rPr>
              <a:t>забывайте про физкультуру и свежий воздух </a:t>
            </a: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• </a:t>
            </a:r>
            <a:r>
              <a:rPr lang="ru-RU" sz="2000" b="1" dirty="0">
                <a:solidFill>
                  <a:schemeClr val="bg2">
                    <a:lumMod val="75000"/>
                  </a:schemeClr>
                </a:solidFill>
              </a:rPr>
              <a:t>Найдите время для любимого занятия, хобби </a:t>
            </a: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• </a:t>
            </a:r>
            <a:r>
              <a:rPr lang="ru-RU" sz="2000" b="1" dirty="0">
                <a:solidFill>
                  <a:schemeClr val="bg2">
                    <a:lumMod val="75000"/>
                  </a:schemeClr>
                </a:solidFill>
              </a:rPr>
              <a:t>Пересмотрите своё отношение к вещам, приносящим вам дискомфорт и </a:t>
            </a: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раздражение. 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• </a:t>
            </a:r>
            <a:r>
              <a:rPr lang="ru-RU" sz="2000" b="1" dirty="0">
                <a:solidFill>
                  <a:schemeClr val="bg2">
                    <a:lumMod val="75000"/>
                  </a:schemeClr>
                </a:solidFill>
              </a:rPr>
              <a:t>Не замыкайтесь на проблемах и не </a:t>
            </a: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изолируйте 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себя от других, </a:t>
            </a:r>
            <a:r>
              <a:rPr lang="ru-RU" sz="2000" b="1" dirty="0">
                <a:solidFill>
                  <a:schemeClr val="bg2">
                    <a:lumMod val="75000"/>
                  </a:schemeClr>
                </a:solidFill>
              </a:rPr>
              <a:t>обратитесь за поддержкой к </a:t>
            </a:r>
            <a:endParaRPr lang="ru-RU" sz="2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2000" b="1" smtClean="0">
                <a:solidFill>
                  <a:schemeClr val="bg2">
                    <a:lumMod val="75000"/>
                  </a:schemeClr>
                </a:solidFill>
              </a:rPr>
              <a:t>друзьям или </a:t>
            </a:r>
            <a:r>
              <a:rPr lang="ru-RU" sz="2000" b="1" dirty="0">
                <a:solidFill>
                  <a:schemeClr val="bg2">
                    <a:lumMod val="75000"/>
                  </a:schemeClr>
                </a:solidFill>
              </a:rPr>
              <a:t>к </a:t>
            </a: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специалисту.</a:t>
            </a:r>
            <a:endParaRPr lang="ru-RU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Стрессоустойчивость – способность человека выносить волевые и эмоциональные перегрузки, преодолевать трудности.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21959" y="3244334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•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247058"/>
            <a:ext cx="2182258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6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3951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kislitsinamv@mioo.ru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619374"/>
            <a:ext cx="4176463" cy="253781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4048" y="5750004"/>
            <a:ext cx="460851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дрес электронной почты: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konsilium1596@mail.ru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459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573016"/>
            <a:ext cx="4548539" cy="289746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27943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Стресс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-</a:t>
            </a:r>
            <a:r>
              <a:rPr lang="ru-RU" sz="2800" b="1" dirty="0">
                <a:solidFill>
                  <a:schemeClr val="bg2">
                    <a:lumMod val="75000"/>
                  </a:schemeClr>
                </a:solidFill>
              </a:rPr>
              <a:t>состояние повышенного </a:t>
            </a: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</a:rPr>
              <a:t>напряжения </a:t>
            </a:r>
            <a:r>
              <a:rPr lang="ru-RU" sz="2800" b="1" dirty="0">
                <a:solidFill>
                  <a:schemeClr val="bg2">
                    <a:lumMod val="75000"/>
                  </a:schemeClr>
                </a:solidFill>
              </a:rPr>
              <a:t>— совокупность неспецифических </a:t>
            </a:r>
            <a:r>
              <a:rPr lang="ru-RU" sz="2800" b="1" dirty="0">
                <a:solidFill>
                  <a:schemeClr val="bg2">
                    <a:lumMod val="75000"/>
                  </a:schemeClr>
                </a:solidFill>
                <a:hlinkClick r:id="rId3" tooltip="Физиологическая адаптация"/>
              </a:rPr>
              <a:t>адаптационных</a:t>
            </a:r>
            <a:r>
              <a:rPr lang="ru-RU" sz="2800" b="1" dirty="0">
                <a:solidFill>
                  <a:schemeClr val="bg2">
                    <a:lumMod val="75000"/>
                  </a:schemeClr>
                </a:solidFill>
              </a:rPr>
              <a:t> </a:t>
            </a: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</a:rPr>
              <a:t>реакций </a:t>
            </a:r>
            <a:r>
              <a:rPr lang="ru-RU" sz="2800" b="1" dirty="0">
                <a:solidFill>
                  <a:schemeClr val="bg2">
                    <a:lumMod val="75000"/>
                  </a:schemeClr>
                </a:solidFill>
              </a:rPr>
              <a:t>организма на воздействие различных неблагоприятных </a:t>
            </a: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</a:rPr>
              <a:t>факторов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.</a:t>
            </a:r>
            <a:endParaRPr lang="ru-RU" sz="28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04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bf9dce234.480_480 (1)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512" y="113916"/>
            <a:ext cx="8424936" cy="635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2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309634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Физические факторы:</a:t>
            </a:r>
          </a:p>
          <a:p>
            <a:pPr marL="0" indent="0">
              <a:buNone/>
            </a:pPr>
            <a:r>
              <a:rPr lang="ru-RU" sz="2400" b="1" u="sng" dirty="0">
                <a:solidFill>
                  <a:schemeClr val="bg2">
                    <a:lumMod val="75000"/>
                  </a:schemeClr>
                </a:solidFill>
              </a:rPr>
              <a:t>Физические нагрузки: </a:t>
            </a: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многозадачность, речевые нагрузки.</a:t>
            </a:r>
          </a:p>
          <a:p>
            <a:pPr marL="0" indent="0">
              <a:buNone/>
            </a:pPr>
            <a:r>
              <a:rPr lang="ru-RU" sz="2400" b="1" u="sng" dirty="0" smtClean="0">
                <a:solidFill>
                  <a:schemeClr val="bg2">
                    <a:lumMod val="75000"/>
                  </a:schemeClr>
                </a:solidFill>
              </a:rPr>
              <a:t>Режим труда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: неравномерное </a:t>
            </a: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чередование работы и отдыха, 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вынужденные переработки.</a:t>
            </a:r>
          </a:p>
          <a:p>
            <a:pPr marL="0" indent="0">
              <a:buNone/>
            </a:pPr>
            <a:r>
              <a:rPr lang="ru-RU" sz="2400" b="1" u="sng" dirty="0" smtClean="0">
                <a:solidFill>
                  <a:schemeClr val="bg2">
                    <a:lumMod val="75000"/>
                  </a:schemeClr>
                </a:solidFill>
              </a:rPr>
              <a:t>Образ жизни: 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несоблюдение </a:t>
            </a: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режима сна и 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бодрствования, не сбалансированное питание.</a:t>
            </a:r>
          </a:p>
          <a:p>
            <a:pPr marL="0" indent="0">
              <a:buNone/>
            </a:pPr>
            <a:r>
              <a:rPr lang="ru-RU" sz="2400" b="1" u="sng" dirty="0" smtClean="0">
                <a:solidFill>
                  <a:schemeClr val="bg2">
                    <a:lumMod val="75000"/>
                  </a:schemeClr>
                </a:solidFill>
              </a:rPr>
              <a:t>Санитарно-эпидемиологические нагрузки-</a:t>
            </a:r>
            <a:r>
              <a:rPr lang="ru-RU" sz="2400" b="1" u="sng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некомфортные </a:t>
            </a: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условия окружающей среды: слишком жарко или холодно, нехватка света, сухость воздуха, 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духота, постоянный шум, инфекционно-вирусная нагрузка.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0689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Классификация </a:t>
            </a:r>
            <a:r>
              <a:rPr lang="ru-RU" sz="2800" b="1" dirty="0" err="1" smtClean="0">
                <a:solidFill>
                  <a:srgbClr val="FF0000"/>
                </a:solidFill>
              </a:rPr>
              <a:t>стрессогенных</a:t>
            </a:r>
            <a:r>
              <a:rPr lang="ru-RU" sz="2800" b="1" dirty="0" smtClean="0">
                <a:solidFill>
                  <a:srgbClr val="FF0000"/>
                </a:solidFill>
              </a:rPr>
              <a:t> факторов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3" y="4077072"/>
            <a:ext cx="4032447" cy="26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06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309634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u="sng" dirty="0" smtClean="0">
                <a:solidFill>
                  <a:schemeClr val="bg2">
                    <a:lumMod val="75000"/>
                  </a:schemeClr>
                </a:solidFill>
              </a:rPr>
              <a:t>Социальные: 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высокая </a:t>
            </a: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степень 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ответственности, разный контингент, конфликтные ситуации как </a:t>
            </a: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внутри 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коллектива, так в </a:t>
            </a: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системе «педагог – родитель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», и </a:t>
            </a: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«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педагог </a:t>
            </a: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– ребёнок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».</a:t>
            </a:r>
          </a:p>
          <a:p>
            <a:pPr marL="0" indent="0" algn="just">
              <a:buNone/>
            </a:pPr>
            <a:r>
              <a:rPr lang="ru-RU" sz="2400" b="1" u="sng" dirty="0" smtClean="0">
                <a:solidFill>
                  <a:schemeClr val="bg2">
                    <a:lumMod val="75000"/>
                  </a:schemeClr>
                </a:solidFill>
              </a:rPr>
              <a:t>Профессиональные:</a:t>
            </a:r>
            <a:r>
              <a:rPr lang="ru-RU" sz="2400" b="1" u="sng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чрезмерно эмоциональное </a:t>
            </a: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общение, 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постоянное взаимодействие </a:t>
            </a: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с детьми, педагогами и 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родителями,  экстренные ситуации. </a:t>
            </a: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Малозаметность результатов 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деятельности педагога.</a:t>
            </a:r>
            <a:endParaRPr lang="ru-RU" sz="24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Психологические  факторы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4149080"/>
            <a:ext cx="3672408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83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31" y="3836988"/>
            <a:ext cx="5164323" cy="201394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5072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Что стоит на первом месте?  Коррекционное упражнение «Пицца».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kolyginama-1\Desktop\презентация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916832"/>
            <a:ext cx="288032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251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olyginama-1\Desktop\презентация\заедание стресс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82" y="230873"/>
            <a:ext cx="8231158" cy="6327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348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Некоторые факторы</a:t>
            </a: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, например, такие как длительное переживание негативных эмоций, умственное перенапряжение, имеют пролонгированное действие и могут привести к </a:t>
            </a:r>
            <a:r>
              <a:rPr lang="ru-RU" sz="2400" b="1" dirty="0">
                <a:solidFill>
                  <a:srgbClr val="002060"/>
                </a:solidFill>
              </a:rPr>
              <a:t>ДИСТРЕССУ</a:t>
            </a: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 (нервно-физиологическому истощению.)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Вдумайтесь!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645024"/>
            <a:ext cx="432048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31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708920"/>
            <a:ext cx="2808312" cy="359660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62041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Психологическая диагностика эмоционального напряжения « А будет ли дождь?»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1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799</TotalTime>
  <Words>294</Words>
  <Application>Microsoft Office PowerPoint</Application>
  <PresentationFormat>Экран (4:3)</PresentationFormat>
  <Paragraphs>35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Стрессоустойчивость.</vt:lpstr>
      <vt:lpstr>Стресс-состояние повышенного напряжения — совокупность неспецифических адаптационных реакций организма на воздействие различных неблагоприятных факторов.</vt:lpstr>
      <vt:lpstr>Презентация PowerPoint</vt:lpstr>
      <vt:lpstr>Классификация стрессогенных факторов</vt:lpstr>
      <vt:lpstr>Психологические  факторы</vt:lpstr>
      <vt:lpstr>Что стоит на первом месте?  Коррекционное упражнение «Пицца».</vt:lpstr>
      <vt:lpstr>Презентация PowerPoint</vt:lpstr>
      <vt:lpstr>Вдумайтесь!</vt:lpstr>
      <vt:lpstr>Психологическая диагностика эмоционального напряжения « А будет ли дождь?»</vt:lpstr>
      <vt:lpstr>Упражнение на снятие эмоционального напряжения «Улыбка».</vt:lpstr>
      <vt:lpstr>Развитие позитивного мышления: «Калоши счастья».</vt:lpstr>
      <vt:lpstr>Стрессоустойчивость – способность человека выносить волевые и эмоциональные перегрузки, преодолевать трудности.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Колыгина Мария Андреевна</dc:creator>
  <cp:lastModifiedBy>Колыгина Мария Андреевна</cp:lastModifiedBy>
  <cp:revision>38</cp:revision>
  <dcterms:created xsi:type="dcterms:W3CDTF">2018-11-26T05:40:30Z</dcterms:created>
  <dcterms:modified xsi:type="dcterms:W3CDTF">2019-02-04T12:22:55Z</dcterms:modified>
</cp:coreProperties>
</file>