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7" r:id="rId1"/>
  </p:sldMasterIdLst>
  <p:notesMasterIdLst>
    <p:notesMasterId r:id="rId28"/>
  </p:notesMasterIdLst>
  <p:sldIdLst>
    <p:sldId id="256" r:id="rId2"/>
    <p:sldId id="257" r:id="rId3"/>
    <p:sldId id="268" r:id="rId4"/>
    <p:sldId id="271" r:id="rId5"/>
    <p:sldId id="288" r:id="rId6"/>
    <p:sldId id="289" r:id="rId7"/>
    <p:sldId id="273" r:id="rId8"/>
    <p:sldId id="281" r:id="rId9"/>
    <p:sldId id="269" r:id="rId10"/>
    <p:sldId id="270" r:id="rId11"/>
    <p:sldId id="285" r:id="rId12"/>
    <p:sldId id="290" r:id="rId13"/>
    <p:sldId id="287" r:id="rId14"/>
    <p:sldId id="274" r:id="rId15"/>
    <p:sldId id="286" r:id="rId16"/>
    <p:sldId id="278" r:id="rId17"/>
    <p:sldId id="282" r:id="rId18"/>
    <p:sldId id="280" r:id="rId19"/>
    <p:sldId id="260" r:id="rId20"/>
    <p:sldId id="276" r:id="rId21"/>
    <p:sldId id="284" r:id="rId22"/>
    <p:sldId id="264" r:id="rId23"/>
    <p:sldId id="265" r:id="rId24"/>
    <p:sldId id="277" r:id="rId25"/>
    <p:sldId id="267" r:id="rId26"/>
    <p:sldId id="272" r:id="rId27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0" d="100"/>
          <a:sy n="70" d="100"/>
        </p:scale>
        <p:origin x="15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1329CCF-AA36-47ED-88AB-D92D0BE66ACD}" type="datetimeFigureOut">
              <a:rPr lang="ru-RU" smtClean="0"/>
              <a:t>04.02.2019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0829CD8-E99D-4415-AE48-4082994039D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367318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829CD8-E99D-4415-AE48-4082994039D6}" type="slidenum">
              <a:rPr lang="ru-RU" smtClean="0"/>
              <a:t>17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680525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687408-7E55-43DC-BF20-E4218B280C0F}" type="datetimeFigureOut">
              <a:rPr lang="ru-RU" smtClean="0"/>
              <a:t>04.02.2019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47856C7C-41CA-44B1-8D47-5D98F85F013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439211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687408-7E55-43DC-BF20-E4218B280C0F}" type="datetimeFigureOut">
              <a:rPr lang="ru-RU" smtClean="0"/>
              <a:t>04.02.2019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47856C7C-41CA-44B1-8D47-5D98F85F013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037793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687408-7E55-43DC-BF20-E4218B280C0F}" type="datetimeFigureOut">
              <a:rPr lang="ru-RU" smtClean="0"/>
              <a:t>04.02.2019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47856C7C-41CA-44B1-8D47-5D98F85F013B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32453986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687408-7E55-43DC-BF20-E4218B280C0F}" type="datetimeFigureOut">
              <a:rPr lang="ru-RU" smtClean="0"/>
              <a:t>04.02.2019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47856C7C-41CA-44B1-8D47-5D98F85F013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6467368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687408-7E55-43DC-BF20-E4218B280C0F}" type="datetimeFigureOut">
              <a:rPr lang="ru-RU" smtClean="0"/>
              <a:t>04.02.2019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47856C7C-41CA-44B1-8D47-5D98F85F013B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82734329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687408-7E55-43DC-BF20-E4218B280C0F}" type="datetimeFigureOut">
              <a:rPr lang="ru-RU" smtClean="0"/>
              <a:t>04.02.2019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47856C7C-41CA-44B1-8D47-5D98F85F013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784091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687408-7E55-43DC-BF20-E4218B280C0F}" type="datetimeFigureOut">
              <a:rPr lang="ru-RU" smtClean="0"/>
              <a:t>04.02.2019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856C7C-41CA-44B1-8D47-5D98F85F013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9494500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687408-7E55-43DC-BF20-E4218B280C0F}" type="datetimeFigureOut">
              <a:rPr lang="ru-RU" smtClean="0"/>
              <a:t>04.02.2019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856C7C-41CA-44B1-8D47-5D98F85F013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452179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687408-7E55-43DC-BF20-E4218B280C0F}" type="datetimeFigureOut">
              <a:rPr lang="ru-RU" smtClean="0"/>
              <a:t>04.02.2019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856C7C-41CA-44B1-8D47-5D98F85F013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187749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687408-7E55-43DC-BF20-E4218B280C0F}" type="datetimeFigureOut">
              <a:rPr lang="ru-RU" smtClean="0"/>
              <a:t>04.02.2019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47856C7C-41CA-44B1-8D47-5D98F85F013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776789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687408-7E55-43DC-BF20-E4218B280C0F}" type="datetimeFigureOut">
              <a:rPr lang="ru-RU" smtClean="0"/>
              <a:t>04.02.2019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47856C7C-41CA-44B1-8D47-5D98F85F013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007617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687408-7E55-43DC-BF20-E4218B280C0F}" type="datetimeFigureOut">
              <a:rPr lang="ru-RU" smtClean="0"/>
              <a:t>04.02.2019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47856C7C-41CA-44B1-8D47-5D98F85F013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544095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687408-7E55-43DC-BF20-E4218B280C0F}" type="datetimeFigureOut">
              <a:rPr lang="ru-RU" smtClean="0"/>
              <a:t>04.02.2019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856C7C-41CA-44B1-8D47-5D98F85F013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784881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687408-7E55-43DC-BF20-E4218B280C0F}" type="datetimeFigureOut">
              <a:rPr lang="ru-RU" smtClean="0"/>
              <a:t>04.02.2019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856C7C-41CA-44B1-8D47-5D98F85F013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126311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687408-7E55-43DC-BF20-E4218B280C0F}" type="datetimeFigureOut">
              <a:rPr lang="ru-RU" smtClean="0"/>
              <a:t>04.02.2019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856C7C-41CA-44B1-8D47-5D98F85F013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146424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687408-7E55-43DC-BF20-E4218B280C0F}" type="datetimeFigureOut">
              <a:rPr lang="ru-RU" smtClean="0"/>
              <a:t>04.02.2019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47856C7C-41CA-44B1-8D47-5D98F85F013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985658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687408-7E55-43DC-BF20-E4218B280C0F}" type="datetimeFigureOut">
              <a:rPr lang="ru-RU" smtClean="0"/>
              <a:t>04.02.2019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47856C7C-41CA-44B1-8D47-5D98F85F013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23119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  <p:sldLayoutId id="2147483689" r:id="rId12"/>
    <p:sldLayoutId id="2147483690" r:id="rId13"/>
    <p:sldLayoutId id="2147483691" r:id="rId14"/>
    <p:sldLayoutId id="2147483692" r:id="rId15"/>
    <p:sldLayoutId id="2147483693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hyperlink" Target="https://commons.wikimedia.org/wiki/File:Balalaika.svg?uselang=ru" TargetMode="Externa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s://howlingpixel.com/i-ru/%D0%91%D0%B8%D0%BB%D0%B8%D0%B1%D0%B8%D0%BD,_%D0%98%D0%B2%D0%B0%D0%BD_%D0%AF%D0%BA%D0%BE%D0%B2%D0%BB%D0%B5%D0%B2%D0%B8%D1%87" TargetMode="External"/><Relationship Id="rId2" Type="http://schemas.openxmlformats.org/officeDocument/2006/relationships/hyperlink" Target="https://howlingpixel.com/i-ru/%D0%A4%D0%BE%D0%BC%D0%B8%D0%BD,_%D0%9D%D0%B8%D0%BA%D0%BE%D0%BB%D0%B0%D0%B9_%D0%9F%D0%B5%D1%82%D1%80%D0%BE%D0%B2%D0%B8%D1%87_(%D0%BA%D0%BE%D0%BC%D0%BF%D0%BE%D0%B7%D0%B8%D1%82%D0%BE%D1%80)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eg"/><Relationship Id="rId4" Type="http://schemas.openxmlformats.org/officeDocument/2006/relationships/image" Target="../media/image13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s://howlingpixel.com/i-ru/%D0%A7%D1%91%D1%80%D0%BD%D0%BE-%D0%B6%D1%91%D0%BB%D1%82%D0%BE-%D0%B1%D0%B5%D0%BB%D1%8B%D0%B9_%D1%84%D0%BB%D0%B0%D0%B3" TargetMode="External"/><Relationship Id="rId2" Type="http://schemas.openxmlformats.org/officeDocument/2006/relationships/hyperlink" Target="https://howlingpixel.com/i-ru/%D0%93%D0%B5%D1%80%D0%B0%D0%BB%D1%8C%D0%B4%D0%B8%D1%87%D0%B5%D1%81%D0%BA%D0%B8%D0%B9_%D1%89%D0%B8%D1%82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jpeg"/><Relationship Id="rId4" Type="http://schemas.openxmlformats.org/officeDocument/2006/relationships/hyperlink" Target="https://howlingpixel.com/i-ru/%D0%A4%D0%BB%D0%B0%D0%B3_%D0%A0%D0%BE%D1%81%D1%81%D0%B8%D0%B8" TargetMode="Externa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balalaika-master.ru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gif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gif"/><Relationship Id="rId2" Type="http://schemas.openxmlformats.org/officeDocument/2006/relationships/hyperlink" Target="http://www.balalaika-master.ru/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://ru.wikipedia.nym.nz/wiki/%D0%92%D1%81%D0%B5%D1%80%D0%BE%D1%81%D1%81%D0%B8%D0%B9%D1%81%D0%BA%D0%BE%D0%B5_%D0%BC%D1%83%D0%B7%D0%B5%D0%B9%D0%BD%D0%BE%D0%B5_%D0%BE%D0%B1%D1%8A%D0%B5%D0%B4%D0%B8%D0%BD%D0%B5%D0%BD%D0%B8%D0%B5_%D0%BC%D1%83%D0%B7%D1%8B%D0%BA%D0%B0%D0%BB%D1%8C%D0%BD%D0%BE%D0%B9_%D0%BA%D1%83%D0%BB%D1%8C%D1%82%D1%83%D1%80%D1%8B_%D0%B8%D0%BC%D0%B5%D0%BD%D0%B8_%D0%9C._%D0%98._%D0%93%D0%BB%D0%B8%D0%BD%D0%BA%D0%B8" TargetMode="External"/><Relationship Id="rId2" Type="http://schemas.openxmlformats.org/officeDocument/2006/relationships/hyperlink" Target="http://ru.wikipedia.nym.nz/wiki/%D0%A1%D0%B0%D0%BD%D0%BA%D1%82-%D0%9F%D0%B5%D1%82%D0%B5%D1%80%D0%B1%D1%83%D1%80%D0%B3%D1%81%D0%BA%D0%B0%D1%8F_%D0%B3%D0%BE%D1%81%D1%83%D0%B4%D0%B0%D1%80%D1%81%D1%82%D0%B2%D0%B5%D0%BD%D0%BD%D0%B0%D1%8F_%D0%B0%D0%BA%D0%B0%D0%B4%D0%B5%D0%BC%D0%B8%D1%8F_%D1%82%D0%B5%D0%B0%D1%82%D1%80%D0%B0%D0%BB%D1%8C%D0%BD%D0%BE%D0%B3%D0%BE_%D0%B8%D1%81%D0%BA%D1%83%D1%81%D1%81%D1%82%D0%B2%D0%B0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gif"/><Relationship Id="rId5" Type="http://schemas.openxmlformats.org/officeDocument/2006/relationships/hyperlink" Target="http://www.balalaika-master.ru/" TargetMode="External"/><Relationship Id="rId4" Type="http://schemas.openxmlformats.org/officeDocument/2006/relationships/hyperlink" Target="http://ru.wikipedia.nym.nz/wiki/%D0%91%D0%B5%D0%B6%D0%B5%D1%86%D0%BA" TargetMode="Externa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://skaz1.com/Page2a.html" TargetMode="External"/><Relationship Id="rId2" Type="http://schemas.openxmlformats.org/officeDocument/2006/relationships/hyperlink" Target="http://skaz1.com/PageA.html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gif"/><Relationship Id="rId4" Type="http://schemas.openxmlformats.org/officeDocument/2006/relationships/hyperlink" Target="http://www.balalaika-master.ru/" TargetMode="Externa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gif"/><Relationship Id="rId2" Type="http://schemas.openxmlformats.org/officeDocument/2006/relationships/hyperlink" Target="http://www.balalaika-master.ru/" TargetMode="Externa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hyperlink" Target="https://uchportfolio.ru/users_content/ca3a9be77f7e88708afb20c8cdf44b60/images/balalaika.jpghttps:/uchportfolio.ru/users_content/ca3a9be77f7e88708afb20c8cdf44b60/images/balalaika.jpg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hyperlink" Target="https://ru.wikipedia.org/wiki/%D0%97%D0%B0%D0%B1%D0%BE%D0%BB%D0%BE%D1%82%D1%81%D0%BA%D0%B8%D0%B9,_%D0%9F%D1%91%D1%82%D1%80_%D0%95%D1%84%D0%B8%D0%BC%D0%BE%D0%B2%D0%B8%D1%87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ru.wikipedia.org/wiki/%D0%9D%D0%B0%D0%BB%D0%B8%D0%BC%D0%BE%D0%B2,_%D0%A1%D0%B5%D0%BC%D1%91%D0%BD_%D0%98%D0%B2%D0%B0%D0%BD%D0%BE%D0%B2%D0%B8%D1%87" TargetMode="External"/><Relationship Id="rId2" Type="http://schemas.openxmlformats.org/officeDocument/2006/relationships/hyperlink" Target="https://ru.wikipedia.org/wiki/%D0%90%D0%BD%D0%B4%D1%80%D0%B5%D0%B5%D0%B2,_%D0%92%D0%B0%D1%81%D0%B8%D0%BB%D0%B8%D0%B9_%D0%92%D0%B0%D1%81%D0%B8%D0%BB%D1%8C%D0%B5%D0%B2%D0%B8%D1%87_(%D0%BC%D1%83%D0%B7%D1%8B%D0%BA%D0%B0%D0%BD%D1%82)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hyperlink" Target="https://howlingpixel.com/i-ru/%D0%92%D0%BE%D0%BB%D0%BE%D0%B3%D0%BE%D0%B4%D1%81%D0%BA%D0%B0%D1%8F_%D0%B3%D1%83%D0%B1%D0%B5%D1%80%D0%BD%D0%B8%D1%8F" TargetMode="External"/><Relationship Id="rId7" Type="http://schemas.openxmlformats.org/officeDocument/2006/relationships/image" Target="../media/image8.jpeg"/><Relationship Id="rId2" Type="http://schemas.openxmlformats.org/officeDocument/2006/relationships/hyperlink" Target="https://howlingpixel.com/i-ru/%D0%A3%D1%81%D1%82%D1%8C-%D0%A1%D1%8B%D1%81%D0%BE%D0%BB%D1%8C%D1%81%D0%BA%D0%B8%D0%B9_%D1%83%D0%B5%D0%B7%D0%B4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howlingpixel.com/i-ru/%D0%9A%D0%BE%D0%BC%D0%B8-%D0%B7%D1%8B%D1%80%D1%8F%D0%BD%D0%B5" TargetMode="External"/><Relationship Id="rId5" Type="http://schemas.openxmlformats.org/officeDocument/2006/relationships/hyperlink" Target="https://howlingpixel.com/i-ru/%D0%A0%D0%B5%D1%81%D0%BF%D1%83%D0%B1%D0%BB%D0%B8%D0%BA%D0%B0_%D0%9A%D0%BE%D0%BC%D0%B8" TargetMode="External"/><Relationship Id="rId4" Type="http://schemas.openxmlformats.org/officeDocument/2006/relationships/hyperlink" Target="https://howlingpixel.com/i-ru/%D0%92%D1%8B%D0%BB%D1%8C%D0%B3%D0%BE%D1%80%D1%82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310652"/>
          </a:xfrm>
        </p:spPr>
        <p:txBody>
          <a:bodyPr>
            <a:normAutofit/>
          </a:bodyPr>
          <a:lstStyle/>
          <a:p>
            <a:endParaRPr lang="ru-RU" sz="1400" dirty="0">
              <a:latin typeface="Bahnschrift Light SemiCondensed" panose="020B0502040204020203" pitchFamily="34" charset="0"/>
              <a:ea typeface="Yu Gothic" panose="020B0400000000000000" pitchFamily="34" charset="-128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15152" y="2647666"/>
            <a:ext cx="7451678" cy="3111688"/>
          </a:xfrm>
        </p:spPr>
        <p:txBody>
          <a:bodyPr>
            <a:normAutofit fontScale="25000" lnSpcReduction="20000"/>
          </a:bodyPr>
          <a:lstStyle/>
          <a:p>
            <a:r>
              <a:rPr lang="ru-RU" sz="4500" dirty="0" smtClean="0"/>
              <a:t/>
            </a:r>
            <a:br>
              <a:rPr lang="ru-RU" sz="4500" dirty="0" smtClean="0"/>
            </a:br>
            <a:r>
              <a:rPr lang="ru-RU" sz="4500" b="1" dirty="0" smtClean="0"/>
              <a:t/>
            </a:r>
            <a:br>
              <a:rPr lang="ru-RU" sz="4500" b="1" dirty="0" smtClean="0"/>
            </a:br>
            <a:r>
              <a:rPr lang="ru-RU" sz="11200" b="1" i="1" dirty="0" smtClean="0">
                <a:latin typeface="Bahnschrift Light" panose="020B0502040204020203" pitchFamily="34" charset="0"/>
              </a:rPr>
              <a:t>Треугольная доска,</a:t>
            </a:r>
            <a:br>
              <a:rPr lang="ru-RU" sz="11200" b="1" i="1" dirty="0" smtClean="0">
                <a:latin typeface="Bahnschrift Light" panose="020B0502040204020203" pitchFamily="34" charset="0"/>
              </a:rPr>
            </a:br>
            <a:r>
              <a:rPr lang="ru-RU" sz="11200" b="1" i="1" dirty="0" smtClean="0">
                <a:latin typeface="Bahnschrift Light" panose="020B0502040204020203" pitchFamily="34" charset="0"/>
              </a:rPr>
              <a:t>а на ней три волоска, три струны, а звук какой! </a:t>
            </a:r>
            <a:br>
              <a:rPr lang="ru-RU" sz="11200" b="1" i="1" dirty="0" smtClean="0">
                <a:latin typeface="Bahnschrift Light" panose="020B0502040204020203" pitchFamily="34" charset="0"/>
              </a:rPr>
            </a:br>
            <a:r>
              <a:rPr lang="ru-RU" sz="11200" b="1" i="1" dirty="0" smtClean="0">
                <a:latin typeface="Bahnschrift Light" panose="020B0502040204020203" pitchFamily="34" charset="0"/>
              </a:rPr>
              <a:t>С переливами,, живой!</a:t>
            </a:r>
            <a:br>
              <a:rPr lang="ru-RU" sz="11200" b="1" i="1" dirty="0" smtClean="0">
                <a:latin typeface="Bahnschrift Light" panose="020B0502040204020203" pitchFamily="34" charset="0"/>
              </a:rPr>
            </a:br>
            <a:r>
              <a:rPr lang="ru-RU" sz="11200" b="1" i="1" dirty="0" smtClean="0">
                <a:latin typeface="Bahnschrift Light" panose="020B0502040204020203" pitchFamily="34" charset="0"/>
              </a:rPr>
              <a:t>Узнаю его в момент –</a:t>
            </a:r>
            <a:r>
              <a:rPr lang="ru-RU" sz="11200" b="1" dirty="0" smtClean="0">
                <a:latin typeface="Bahnschrift Light" panose="020B0502040204020203" pitchFamily="34" charset="0"/>
              </a:rPr>
              <a:t/>
            </a:r>
            <a:br>
              <a:rPr lang="ru-RU" sz="11200" b="1" dirty="0" smtClean="0">
                <a:latin typeface="Bahnschrift Light" panose="020B0502040204020203" pitchFamily="34" charset="0"/>
              </a:rPr>
            </a:br>
            <a:r>
              <a:rPr lang="ru-RU" sz="11200" b="1" dirty="0" smtClean="0">
                <a:latin typeface="Bahnschrift Light" panose="020B0502040204020203" pitchFamily="34" charset="0"/>
              </a:rPr>
              <a:t>Самый русский инструмент!</a:t>
            </a:r>
          </a:p>
          <a:p>
            <a:endParaRPr lang="ru-RU" sz="4500" b="1" dirty="0">
              <a:latin typeface="Bahnschrift Light" panose="020B0502040204020203" pitchFamily="34" charset="0"/>
            </a:endParaRPr>
          </a:p>
          <a:p>
            <a:r>
              <a:rPr lang="ru-RU" sz="4500" b="1" dirty="0" smtClean="0">
                <a:latin typeface="Bahnschrift Light" panose="020B0502040204020203" pitchFamily="34" charset="0"/>
              </a:rPr>
              <a:t>Презентация </a:t>
            </a:r>
            <a:r>
              <a:rPr lang="ru-RU" sz="4500" b="1" dirty="0" smtClean="0">
                <a:latin typeface="Bahnschrift Light" panose="020B0502040204020203" pitchFamily="34" charset="0"/>
              </a:rPr>
              <a:t>к  уроку  «С.И. Налимов и история  соз</a:t>
            </a:r>
            <a:r>
              <a:rPr lang="ru-RU" sz="4500" b="1" dirty="0">
                <a:latin typeface="Bahnschrift Light" panose="020B0502040204020203" pitchFamily="34" charset="0"/>
              </a:rPr>
              <a:t>д</a:t>
            </a:r>
            <a:r>
              <a:rPr lang="ru-RU" sz="4500" b="1" dirty="0" smtClean="0">
                <a:latin typeface="Bahnschrift Light" panose="020B0502040204020203" pitchFamily="34" charset="0"/>
              </a:rPr>
              <a:t>ания балалайки</a:t>
            </a:r>
          </a:p>
          <a:p>
            <a:r>
              <a:rPr lang="ru-RU" sz="4500" dirty="0" smtClean="0"/>
              <a:t>Составитель:   Преподаватель </a:t>
            </a:r>
            <a:r>
              <a:rPr lang="ru-RU" sz="4500" dirty="0"/>
              <a:t>МОУ ДОД «ДМШ№1» </a:t>
            </a:r>
          </a:p>
          <a:p>
            <a:r>
              <a:rPr lang="ru-RU" sz="4500" dirty="0"/>
              <a:t>Макаров Сергей </a:t>
            </a:r>
            <a:r>
              <a:rPr lang="ru-RU" sz="4500" dirty="0" smtClean="0"/>
              <a:t>Иванович</a:t>
            </a:r>
            <a:r>
              <a:rPr lang="ru-RU" sz="4500" dirty="0"/>
              <a:t>  </a:t>
            </a:r>
          </a:p>
          <a:p>
            <a:r>
              <a:rPr lang="ru-RU" sz="4500" dirty="0"/>
              <a:t>г. Ухта  Республика Коми</a:t>
            </a:r>
          </a:p>
          <a:p>
            <a:r>
              <a:rPr lang="ru-RU" sz="4500" dirty="0" smtClean="0"/>
              <a:t>Март  2018г</a:t>
            </a:r>
            <a:r>
              <a:rPr lang="ru-RU" sz="4500" dirty="0"/>
              <a:t>.</a:t>
            </a:r>
          </a:p>
          <a:p>
            <a:endParaRPr lang="ru-RU" b="1" dirty="0">
              <a:latin typeface="Bahnschrift Light" panose="020B0502040204020203" pitchFamily="34" charset="0"/>
            </a:endParaRPr>
          </a:p>
        </p:txBody>
      </p:sp>
      <p:pic>
        <p:nvPicPr>
          <p:cNvPr id="4" name="Рисунок 3" descr="http://www.musenc.ru/musenc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6496" y="80238"/>
            <a:ext cx="9421504" cy="208425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2383174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6603" y="122830"/>
            <a:ext cx="11218009" cy="1782170"/>
          </a:xfrm>
        </p:spPr>
        <p:txBody>
          <a:bodyPr>
            <a:normAutofit fontScale="90000"/>
          </a:bodyPr>
          <a:lstStyle/>
          <a:p>
            <a:r>
              <a:rPr lang="ru-RU" sz="3100" dirty="0" smtClean="0"/>
              <a:t>Простой </a:t>
            </a:r>
            <a:r>
              <a:rPr lang="ru-RU" sz="3100" dirty="0"/>
              <a:t>русский мужичек, без всякого образования,</a:t>
            </a:r>
            <a:br>
              <a:rPr lang="ru-RU" sz="3100" dirty="0"/>
            </a:br>
            <a:r>
              <a:rPr lang="ru-RU" sz="3100" dirty="0"/>
              <a:t>малограмотный, скромный и деликатный в своих суждениях о деле, Налимов представлял собой совершенно исключительного, замечательного самородка, являющегося в своем деле вторым Страдивариусом. До сего времени ещё никому из мастеров не удавалось сделать балалайки похожие на </a:t>
            </a:r>
            <a:r>
              <a:rPr lang="ru-RU" sz="3100" dirty="0" err="1"/>
              <a:t>налимовскую</a:t>
            </a:r>
            <a:r>
              <a:rPr lang="ru-RU" sz="3100" dirty="0"/>
              <a:t>. </a:t>
            </a:r>
          </a:p>
        </p:txBody>
      </p:sp>
      <p:pic>
        <p:nvPicPr>
          <p:cNvPr id="4" name="Объект 3" descr="ÐÐ°Ð»Ð¸Ð¼Ð¾Ð² Ð¡.Ð. Ñ Ð¶ÐµÐ½Ð¾Ð¹ ÐÐ°ÑÐ²Ð°ÑÐ¾Ð¹ ÐÐµÐ¾Ð½ÑÑÐµÐ²Ð½Ð¾Ð¹ Ð¸ ÑÐµÑÑÑÐ¾Ð¹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2843" y="3277619"/>
            <a:ext cx="3028950" cy="3409490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Прямоугольник 4"/>
          <p:cNvSpPr/>
          <p:nvPr/>
        </p:nvSpPr>
        <p:spPr>
          <a:xfrm>
            <a:off x="5377218" y="3725838"/>
            <a:ext cx="5976582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solidFill>
                  <a:srgbClr val="000000"/>
                </a:solidFill>
                <a:effectLst/>
                <a:latin typeface="Bahnschrift" panose="020B0502040204020203" pitchFamily="34" charset="0"/>
                <a:ea typeface="Times New Roman" panose="02020603050405020304" pitchFamily="18" charset="0"/>
              </a:rPr>
              <a:t>" По существу мастер-самоучка Налимов становится во главе экспериментальной мастерской в </a:t>
            </a:r>
          </a:p>
          <a:p>
            <a:r>
              <a:rPr lang="ru-RU" sz="2800" dirty="0" smtClean="0">
                <a:solidFill>
                  <a:srgbClr val="000000"/>
                </a:solidFill>
                <a:effectLst/>
                <a:latin typeface="Bahnschrift" panose="020B0502040204020203" pitchFamily="34" charset="0"/>
                <a:ea typeface="Times New Roman" panose="02020603050405020304" pitchFamily="18" charset="0"/>
              </a:rPr>
              <a:t>с. Марьино.</a:t>
            </a:r>
            <a:endParaRPr lang="ru-RU" sz="2800" dirty="0">
              <a:latin typeface="Bahnschrift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875912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" y="-845819"/>
            <a:ext cx="12031980" cy="1714499"/>
          </a:xfrm>
        </p:spPr>
        <p:txBody>
          <a:bodyPr>
            <a:noAutofit/>
          </a:bodyPr>
          <a:lstStyle/>
          <a:p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/>
              <a:t/>
            </a:r>
            <a:br>
              <a:rPr lang="ru-RU" sz="2800" dirty="0"/>
            </a:b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>Достаточно </a:t>
            </a:r>
            <a:r>
              <a:rPr lang="ru-RU" sz="2800" dirty="0"/>
              <a:t>сказать, что когда  </a:t>
            </a:r>
            <a:r>
              <a:rPr lang="ru-RU" sz="2800" dirty="0" err="1"/>
              <a:t>В.В.Андреев</a:t>
            </a:r>
            <a:r>
              <a:rPr lang="ru-RU" sz="2800" dirty="0"/>
              <a:t> устроил на Всемирной  выставке в Париже витрину усовершенствованных русских    народных инструментов, то </a:t>
            </a:r>
            <a:r>
              <a:rPr lang="ru-RU" sz="2800" dirty="0" err="1"/>
              <a:t>Налимову</a:t>
            </a:r>
            <a:r>
              <a:rPr lang="ru-RU" sz="2800" dirty="0"/>
              <a:t> С.И.  присуждена  была высшая награда.  Так постепенно, шаг за шагом, из  года  в  год, вели свое дело Андреев по пути совершенствования и завоевания почетного места.  И привело к  тому, что его идея стала действительностью и завоевала  всеобщее признание и восхищение лучших наших корифеев музыкантов и дирижеров, а  также деятелей   Европы и создали мировую славу </a:t>
            </a:r>
            <a:r>
              <a:rPr lang="ru-RU" sz="2800" dirty="0" err="1"/>
              <a:t>В.В.Андрееву</a:t>
            </a:r>
            <a:r>
              <a:rPr lang="ru-RU" sz="2800" dirty="0"/>
              <a:t> и его оркестру. </a:t>
            </a:r>
          </a:p>
        </p:txBody>
      </p:sp>
      <p:pic>
        <p:nvPicPr>
          <p:cNvPr id="9" name="Объект 8" descr="Balalaika.svg">
            <a:hlinkClick r:id="rId2"/>
          </p:cNvPr>
          <p:cNvPicPr>
            <a:picLocks noGrp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020" y="3630304"/>
            <a:ext cx="3520440" cy="3227696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Прямоугольник 4"/>
          <p:cNvSpPr/>
          <p:nvPr/>
        </p:nvSpPr>
        <p:spPr>
          <a:xfrm>
            <a:off x="4708478" y="4790364"/>
            <a:ext cx="6728346" cy="20928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Эти </a:t>
            </a:r>
            <a:r>
              <a:rPr lang="ru-RU" sz="2800" dirty="0" smtClean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инструменты</a:t>
            </a:r>
          </a:p>
          <a:p>
            <a:r>
              <a:rPr lang="ru-RU" sz="2800" dirty="0" smtClean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800" b="1" dirty="0" err="1" smtClean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налимовской</a:t>
            </a:r>
            <a:r>
              <a:rPr lang="ru-RU" sz="2800" b="1" dirty="0" smtClean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работы </a:t>
            </a:r>
            <a:r>
              <a:rPr lang="ru-RU" sz="2800" dirty="0" smtClean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уже музейная редкость, и их также трудно достать как скрипку работы Амати или Страдивариуса.</a:t>
            </a:r>
            <a:r>
              <a:rPr lang="ru-RU" dirty="0" smtClean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dirty="0" smtClean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49210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9182" y="617220"/>
            <a:ext cx="8028978" cy="5120640"/>
          </a:xfrm>
        </p:spPr>
        <p:txBody>
          <a:bodyPr>
            <a:normAutofit fontScale="90000"/>
          </a:bodyPr>
          <a:lstStyle/>
          <a:p>
            <a:r>
              <a:rPr lang="ru-RU" sz="3100" dirty="0"/>
              <a:t>В 1898 г. — к юбилею </a:t>
            </a:r>
            <a:r>
              <a:rPr lang="ru-RU" sz="3100" dirty="0" err="1"/>
              <a:t>андреевского</a:t>
            </a:r>
            <a:r>
              <a:rPr lang="ru-RU" sz="3100" dirty="0"/>
              <a:t> оркестра (10-летие) — Налимов изготовил комплект из 16 инструментов. В 1902 году лично для Андреева В. В. выдающийся мастер сделал балалайку под № 102, которая явилась вершиной его искусства. Эта балалайка сейчас находится в Ленинградском институте театра, музыки и кинематографии. В 1913 году </a:t>
            </a:r>
            <a:r>
              <a:rPr lang="ru-RU" sz="3100" dirty="0" err="1"/>
              <a:t>Налимовым</a:t>
            </a:r>
            <a:r>
              <a:rPr lang="ru-RU" sz="3100" dirty="0"/>
              <a:t> были сделаны гусли звончатые. Всего </a:t>
            </a:r>
            <a:r>
              <a:rPr lang="ru-RU" sz="3100" dirty="0" err="1"/>
              <a:t>Налимовым</a:t>
            </a:r>
            <a:r>
              <a:rPr lang="ru-RU" sz="3100" dirty="0"/>
              <a:t> изготовлено около 300 инструментов, из них около 70 — для оркестра В. В. Андреева. 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633460" y="4297679"/>
            <a:ext cx="2720340" cy="1440181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Рисунок 3" descr="ÐÐÐÐÐÐÐÐÐ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33460" y="617220"/>
            <a:ext cx="3116580" cy="566928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893693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365125"/>
            <a:ext cx="12091916" cy="1325563"/>
          </a:xfrm>
        </p:spPr>
        <p:txBody>
          <a:bodyPr>
            <a:noAutofit/>
          </a:bodyPr>
          <a:lstStyle/>
          <a:p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>Двадцатипятилетние </a:t>
            </a:r>
            <a:r>
              <a:rPr lang="ru-RU" sz="2800" dirty="0"/>
              <a:t>оркестр отмечал уже в Мариинском театре. Некогда исключительно народный инструмент теперь звучал для изысканной публики, включавшей и венценосных особ: среди гостей концерта был сам император Николай II. Впоследствии Андреев получил звание «солист Его Императорского Величества» и учил играть на балалайке царскую семью.</a:t>
            </a:r>
          </a:p>
        </p:txBody>
      </p:sp>
      <p:pic>
        <p:nvPicPr>
          <p:cNvPr id="4" name="Объект 3" descr="http://news.rambler.ru/img/weekend/2017/12/25195745.215318.4472.jpg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370998" y="3411940"/>
            <a:ext cx="7001301" cy="320057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5809055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705225" y="9525"/>
            <a:ext cx="8486775" cy="5476875"/>
          </a:xfrm>
        </p:spPr>
        <p:txBody>
          <a:bodyPr>
            <a:normAutofit fontScale="90000"/>
          </a:bodyPr>
          <a:lstStyle/>
          <a:p>
            <a:r>
              <a:rPr lang="ru-RU" sz="3100" dirty="0" smtClean="0"/>
              <a:t>  Вместе </a:t>
            </a:r>
            <a:r>
              <a:rPr lang="ru-RU" sz="3100" dirty="0"/>
              <a:t>с </a:t>
            </a:r>
            <a:r>
              <a:rPr lang="ru-RU" sz="3100" dirty="0" err="1"/>
              <a:t>Налимовым</a:t>
            </a:r>
            <a:r>
              <a:rPr lang="ru-RU" sz="3100" dirty="0"/>
              <a:t> в разработке балалаек и домр принимали участие: В. В. Андреев, </a:t>
            </a:r>
            <a:r>
              <a:rPr lang="ru-RU" sz="3100" u="sng" dirty="0">
                <a:hlinkClick r:id="rId2" tooltip="Фомин, Николай Петрович (композитор)"/>
              </a:rPr>
              <a:t>Н. П. Фомин</a:t>
            </a:r>
            <a:r>
              <a:rPr lang="ru-RU" sz="3100" dirty="0"/>
              <a:t>, художник </a:t>
            </a:r>
            <a:r>
              <a:rPr lang="ru-RU" sz="3100" u="sng" dirty="0">
                <a:hlinkClick r:id="rId3" tooltip="Билибин, Иван Яковлевич"/>
              </a:rPr>
              <a:t>И. Я. </a:t>
            </a:r>
            <a:r>
              <a:rPr lang="ru-RU" sz="3100" u="sng" dirty="0" err="1">
                <a:hlinkClick r:id="rId3" tooltip="Билибин, Иван Яковлевич"/>
              </a:rPr>
              <a:t>Билибин</a:t>
            </a:r>
            <a:r>
              <a:rPr lang="ru-RU" sz="3100" dirty="0" smtClean="0"/>
              <a:t>.</a:t>
            </a:r>
            <a:r>
              <a:rPr lang="ru-RU" sz="3100" dirty="0"/>
              <a:t/>
            </a:r>
            <a:br>
              <a:rPr lang="ru-RU" sz="3100" dirty="0"/>
            </a:br>
            <a:r>
              <a:rPr lang="ru-RU" sz="3100" dirty="0"/>
              <a:t/>
            </a:r>
            <a:br>
              <a:rPr lang="ru-RU" sz="3100" dirty="0"/>
            </a:br>
            <a:r>
              <a:rPr lang="ru-RU" sz="3100" dirty="0"/>
              <a:t>В конце 1896 года </a:t>
            </a:r>
            <a:r>
              <a:rPr lang="ru-RU" sz="3100" dirty="0" err="1"/>
              <a:t>Налимовым</a:t>
            </a:r>
            <a:r>
              <a:rPr lang="ru-RU" sz="3100" dirty="0"/>
              <a:t>, на основе вятской балалайки, была изготовлена первая реконструированная малая домра, кузов которой был </a:t>
            </a:r>
            <a:r>
              <a:rPr lang="ru-RU" sz="3100" dirty="0" err="1"/>
              <a:t>семиклёпочным</a:t>
            </a:r>
            <a:r>
              <a:rPr lang="ru-RU" sz="3100" dirty="0"/>
              <a:t>. Следом за ней были изготовлены домры альт и бас. Каждая домра имела свой порядковый номер на этикетке внутри кузова. Позже были изготовлены домры тенор и контрабас — на этом разработка домрового семейства была завершена.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4" name="Объект 3" descr="ÐÐ°ÑÑÐµÑ ÐÐ°Ð»Ð¸Ð¼Ð¾Ð² Ð¡ÐµÐ¼ÑÐ½ ÐÐ²Ð°Ð½Ð¾Ð²Ð¸Ñ"/>
          <p:cNvPicPr>
            <a:picLocks noGrp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0201" y="9525"/>
            <a:ext cx="2986206" cy="3073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Объект 3" descr="post100114_5"/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18363" y="3082925"/>
            <a:ext cx="3316406" cy="3810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3195416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4717" y="95534"/>
            <a:ext cx="11299896" cy="1809466"/>
          </a:xfrm>
        </p:spPr>
        <p:txBody>
          <a:bodyPr>
            <a:noAutofit/>
          </a:bodyPr>
          <a:lstStyle/>
          <a:p>
            <a:r>
              <a:rPr lang="ru-RU" sz="2800" dirty="0"/>
              <a:t>Для производства хороших музыкальных инструментов нужен добротный выдержанный материал и, главным образом, ель и клен. Кузов балалайки делался из клена, верхняя доска или дека - из ели, а  ручка  или гриф - из  грушевого дерева. </a:t>
            </a:r>
          </a:p>
        </p:txBody>
      </p:sp>
      <p:pic>
        <p:nvPicPr>
          <p:cNvPr id="4" name="Объект 5" descr="ÐÐÐÐÐÐÐÐÐ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4716" y="3376797"/>
            <a:ext cx="4274820" cy="3621226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Прямоугольник 4"/>
          <p:cNvSpPr/>
          <p:nvPr/>
        </p:nvSpPr>
        <p:spPr>
          <a:xfrm>
            <a:off x="4663440" y="2080260"/>
            <a:ext cx="752856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В </a:t>
            </a:r>
            <a:r>
              <a:rPr lang="ru-RU" dirty="0" smtClean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мастерской не оказалось клёна.</a:t>
            </a:r>
            <a:br>
              <a:rPr lang="ru-RU" dirty="0" smtClean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800" dirty="0" smtClean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л.81. </a:t>
            </a:r>
            <a:r>
              <a:rPr lang="ru-RU" dirty="0" smtClean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 А  двери, косяки в доме </a:t>
            </a:r>
            <a:r>
              <a:rPr lang="ru-RU" dirty="0" err="1" smtClean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В.В.Андреева</a:t>
            </a:r>
            <a:r>
              <a:rPr lang="ru-RU" dirty="0" smtClean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были устроены из хорошего горного клёна, что установил С.И. Налимов, барабаня  и стуча по косяку окна и делая замечания  о качество материала. 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4663439" y="3947160"/>
            <a:ext cx="7354389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А  когда  Налимов высказал своё мнение  о клене, который он назвал первосортным, Андреев приказал снять все косяки и</a:t>
            </a:r>
            <a:br>
              <a:rPr lang="ru-RU" dirty="0" smtClean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dirty="0" smtClean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двери, отнести их в мастерскую и из них делать инструменты.</a:t>
            </a:r>
            <a:br>
              <a:rPr lang="ru-RU" dirty="0" smtClean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dirty="0" smtClean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Дом некоторое время был без окон и дверей, пока не сделали новые из другой  породы дерева. </a:t>
            </a:r>
            <a:br>
              <a:rPr lang="ru-RU" dirty="0" smtClean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224673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80179" y="122829"/>
            <a:ext cx="8447964" cy="3657601"/>
          </a:xfrm>
        </p:spPr>
        <p:txBody>
          <a:bodyPr>
            <a:noAutofit/>
          </a:bodyPr>
          <a:lstStyle/>
          <a:p>
            <a:r>
              <a:rPr lang="ru-RU" sz="2400" dirty="0"/>
              <a:t>На головку грифа (лопатку) балалаек и домр, мастер устанавливал эмблему в виде </a:t>
            </a:r>
            <a:r>
              <a:rPr lang="ru-RU" sz="2400" dirty="0">
                <a:hlinkClick r:id="rId2" tooltip="Геральдический щит"/>
              </a:rPr>
              <a:t>геральдического щита</a:t>
            </a:r>
            <a:r>
              <a:rPr lang="ru-RU" sz="2400" dirty="0"/>
              <a:t>, состоящую из цветов </a:t>
            </a:r>
            <a:r>
              <a:rPr lang="ru-RU" sz="2400" dirty="0">
                <a:hlinkClick r:id="rId3" tooltip="Чёрно-жёлто-белый флаг"/>
              </a:rPr>
              <a:t>чёрно-жёлто-белого флага</a:t>
            </a:r>
            <a:r>
              <a:rPr lang="ru-RU" sz="2400" dirty="0"/>
              <a:t> Российской империи: белой полосы посередине, проходящей по диагонали сверху вниз, чёрного цвета снизу и жёлтого сверху от неё. Вместо белой полосы также могла быть и трёхцветная: из красного, зелёного и белого цветов, напоминающей </a:t>
            </a:r>
            <a:r>
              <a:rPr lang="ru-RU" sz="2400" dirty="0">
                <a:hlinkClick r:id="rId4" tooltip="Флаг России"/>
              </a:rPr>
              <a:t>российский флаг</a:t>
            </a:r>
            <a:r>
              <a:rPr lang="ru-RU" sz="2400" dirty="0"/>
              <a:t>.</a:t>
            </a:r>
            <a:br>
              <a:rPr lang="ru-RU" sz="2400" dirty="0"/>
            </a:br>
            <a:endParaRPr lang="ru-RU" sz="2400" dirty="0"/>
          </a:p>
        </p:txBody>
      </p:sp>
      <p:pic>
        <p:nvPicPr>
          <p:cNvPr id="4" name="Объект 3" descr="Elementy herbu"/>
          <p:cNvPicPr>
            <a:picLocks noGrp="1"/>
          </p:cNvPicPr>
          <p:nvPr>
            <p:ph idx="1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22238"/>
            <a:ext cx="3377493" cy="4351338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Объект 3" descr="Elementy herbu"/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22237"/>
            <a:ext cx="3377493" cy="4351338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Прямоугольник 6"/>
          <p:cNvSpPr/>
          <p:nvPr/>
        </p:nvSpPr>
        <p:spPr>
          <a:xfrm>
            <a:off x="205740" y="4411980"/>
            <a:ext cx="635508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На первых инструментах внутри кузова была наклеена бумажная этикетка, целиком написанная от руки В. В. Андреевым. В более поздний период информация на этикетке отпечатывалась типографским способом, но год изготовления и номер инструмента писались от руки В. В. Андреевым (на первых балалайках номера не было). </a:t>
            </a:r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7328848" y="4121624"/>
            <a:ext cx="4217158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№ _________</a:t>
            </a:r>
            <a:br>
              <a:rPr lang="ru-RU" dirty="0" smtClean="0"/>
            </a:br>
            <a:endParaRPr lang="ru-RU" dirty="0" smtClean="0"/>
          </a:p>
          <a:p>
            <a:r>
              <a:rPr lang="ru-RU" dirty="0" smtClean="0"/>
              <a:t>РАБОТА С. И. НАЛИМОВА отнести </a:t>
            </a:r>
            <a:br>
              <a:rPr lang="ru-RU" dirty="0" smtClean="0"/>
            </a:br>
            <a:r>
              <a:rPr lang="ru-RU" dirty="0" smtClean="0"/>
              <a:t>под руководством В. В. Андреева</a:t>
            </a:r>
            <a:br>
              <a:rPr lang="ru-RU" dirty="0" smtClean="0"/>
            </a:br>
            <a:r>
              <a:rPr lang="ru-RU" dirty="0" smtClean="0"/>
              <a:t>сельцо Марьино-Андреевское</a:t>
            </a:r>
            <a:br>
              <a:rPr lang="ru-RU" dirty="0" smtClean="0"/>
            </a:br>
            <a:r>
              <a:rPr lang="ru-RU" dirty="0" smtClean="0"/>
              <a:t>_________ года</a:t>
            </a:r>
          </a:p>
          <a:p>
            <a:r>
              <a:rPr lang="ru-RU" dirty="0" smtClean="0"/>
              <a:t>Выглядела она так: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937503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4076700" cy="863174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42900" y="1610085"/>
            <a:ext cx="11557948" cy="4940935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О </a:t>
            </a:r>
            <a:r>
              <a:rPr lang="ru-RU" dirty="0"/>
              <a:t>высоких музыкальных качествах инструментов великого мастера говорят и награды, которых были удостоены его инструменты. Замечательные творения </a:t>
            </a:r>
            <a:r>
              <a:rPr lang="ru-RU" dirty="0" err="1"/>
              <a:t>С.И.Налимова</a:t>
            </a:r>
            <a:r>
              <a:rPr lang="ru-RU" dirty="0"/>
              <a:t> были дважды выставлены на Всемирных выставках в Париже: в 1900 году, когда он был награжден бронзовой медалью, и в 1902 г., когда инструменты мастера-самородка были удостоены Большой Золотой медали. Инструменты </a:t>
            </a:r>
            <a:r>
              <a:rPr lang="ru-RU" dirty="0" err="1"/>
              <a:t>Налимова</a:t>
            </a:r>
            <a:r>
              <a:rPr lang="ru-RU" dirty="0"/>
              <a:t> С.И. были выставлены и на Первой Всероссийской выставке музыкальных инструментов "Музыкальный мир" в Санкт-</a:t>
            </a:r>
            <a:r>
              <a:rPr lang="ru-RU" dirty="0" err="1"/>
              <a:t>Петербургё</a:t>
            </a:r>
            <a:r>
              <a:rPr lang="ru-RU" dirty="0"/>
              <a:t> в 1906—1907 гг., о чем говорится в каталоге этой выставки. И на этой выставке они были удостоены Большой Золотой медали — об этом писала газета "Петербургский листок" 5 февраля 1907 года. </a:t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r>
              <a:rPr lang="ru-RU" dirty="0"/>
              <a:t>Помимо этих наград Налимов С.И был удостоен и высших правительственных поощрений, 6 мая 1911 года по представлению В. Андреева за создание высококачественных инструментов Налимов был удостоен звания Потомственного почетного гражданина. </a:t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> 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6" name="Объект 3" descr="Валерий Гребенников мастер русского народного музыкального инструмента балалайки. Продажа, изготовление, ремонт и реставрация русских балалаек, домр, гуслей и баянов. Купить инструменты для русского народного оркестра вы можете на нашем сайте. Мы даем информацию о фестивалях, конкурсах и концертах с участием музыкантов народников">
            <a:hlinkClick r:id="rId3" tgtFrame="&quot;_blank&quot;"/>
          </p:cNvPr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900" y="102495"/>
            <a:ext cx="6060699" cy="138843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7831218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8364" y="382136"/>
            <a:ext cx="11973636" cy="1748961"/>
          </a:xfrm>
        </p:spPr>
        <p:txBody>
          <a:bodyPr>
            <a:normAutofit fontScale="90000"/>
          </a:bodyPr>
          <a:lstStyle/>
          <a:p>
            <a:r>
              <a:rPr lang="ru-RU" sz="3100" dirty="0"/>
              <a:t>В 1915 г. по прошению В.В. Андреева </a:t>
            </a:r>
            <a:r>
              <a:rPr lang="ru-RU" sz="3100" dirty="0" err="1"/>
              <a:t>С.И.Налимову</a:t>
            </a:r>
            <a:r>
              <a:rPr lang="ru-RU" sz="3100" dirty="0"/>
              <a:t> за производство высококачественных инструментов была вручена Золотая медаль с надписью «За усердие», для ношения на шее на Александровской ленте — инструментальному мастеру, почетному потомственному гражданину Семену </a:t>
            </a:r>
            <a:r>
              <a:rPr lang="ru-RU" sz="3100" dirty="0" err="1"/>
              <a:t>Налимову</a:t>
            </a:r>
            <a:r>
              <a:rPr lang="ru-RU" sz="3100" dirty="0"/>
              <a:t>»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4" name="Объект 3" descr="post100114_8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688159" y="3223265"/>
            <a:ext cx="5715000" cy="340042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6266670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6705600" cy="1325563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0" y="2491740"/>
            <a:ext cx="12192000" cy="4137659"/>
          </a:xfrm>
        </p:spPr>
        <p:txBody>
          <a:bodyPr>
            <a:normAutofit fontScale="40000" lnSpcReduction="20000"/>
          </a:bodyPr>
          <a:lstStyle/>
          <a:p>
            <a:r>
              <a:rPr lang="ru-RU" sz="5000" dirty="0"/>
              <a:t>22 августа 1916 года </a:t>
            </a:r>
            <a:r>
              <a:rPr lang="ru-RU" sz="5000" dirty="0" err="1"/>
              <a:t>С.И.Налимов</a:t>
            </a:r>
            <a:r>
              <a:rPr lang="ru-RU" sz="5000" dirty="0"/>
              <a:t> умер и был похоронен на "литераторских мостках" </a:t>
            </a:r>
            <a:r>
              <a:rPr lang="ru-RU" sz="5000" dirty="0" err="1"/>
              <a:t>Волковского</a:t>
            </a:r>
            <a:r>
              <a:rPr lang="ru-RU" sz="5000" dirty="0"/>
              <a:t> кладбища в Петрограде. </a:t>
            </a:r>
            <a:br>
              <a:rPr lang="ru-RU" sz="5000" dirty="0"/>
            </a:br>
            <a:r>
              <a:rPr lang="ru-RU" sz="5000" dirty="0"/>
              <a:t/>
            </a:r>
            <a:br>
              <a:rPr lang="ru-RU" sz="5000" dirty="0"/>
            </a:br>
            <a:r>
              <a:rPr lang="ru-RU" sz="5000" dirty="0"/>
              <a:t>После смерти </a:t>
            </a:r>
            <a:r>
              <a:rPr lang="ru-RU" sz="5000" dirty="0" err="1"/>
              <a:t>Налимова</a:t>
            </a:r>
            <a:r>
              <a:rPr lang="ru-RU" sz="5000" dirty="0"/>
              <a:t> С.И. его инструменты находились в оркестре Андреева, а также у частных лиц — музыкантов. В 1942 году, во время блокады Ленинграда инструменты </a:t>
            </a:r>
            <a:r>
              <a:rPr lang="ru-RU" sz="5000" dirty="0" err="1"/>
              <a:t>Налимова</a:t>
            </a:r>
            <a:r>
              <a:rPr lang="ru-RU" sz="5000" dirty="0"/>
              <a:t> вместе с библиотекой и архивом Андреева были перевезены на специальном самолете в Москву. А после войны часть их была возвращена в Ленинград и находится сейчас в оркестре русских народных инструментов им. Андреева при Ленинградском радио и телевидении, а также на Постоянной выставке музыкальных инструментов Ленинградского института театра, музыки и кинематографии. Часть </a:t>
            </a:r>
            <a:r>
              <a:rPr lang="ru-RU" sz="5000" dirty="0" err="1"/>
              <a:t>налимовских</a:t>
            </a:r>
            <a:r>
              <a:rPr lang="ru-RU" sz="5000" dirty="0"/>
              <a:t> инструментов была оставлена в Москве, находится сейчас в Центральном музее музыкальной культуры им. Глинки и в оркестре им Н. Осипова. Много инструментов </a:t>
            </a:r>
            <a:r>
              <a:rPr lang="ru-RU" sz="5000" dirty="0" err="1"/>
              <a:t>Налимова</a:t>
            </a:r>
            <a:r>
              <a:rPr lang="ru-RU" sz="5000" dirty="0"/>
              <a:t> С.И. имеется у частных лиц — музыкантов и собирателей. Инструменты </a:t>
            </a:r>
            <a:r>
              <a:rPr lang="ru-RU" sz="5000" dirty="0" err="1"/>
              <a:t>Налимова</a:t>
            </a:r>
            <a:r>
              <a:rPr lang="ru-RU" sz="5000" dirty="0"/>
              <a:t> сейчас уже музейная редкость. </a:t>
            </a:r>
            <a:br>
              <a:rPr lang="ru-RU" sz="5000" dirty="0"/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6" name="Объект 3" descr="Валерий Гребенников мастер русского народного музыкального инструмента балалайки. Продажа, изготовление, ремонт и реставрация русских балалаек, домр, гуслей и баянов. Купить инструменты для русского народного оркестра вы можете на нашем сайте. Мы даем информацию о фестивалях, конкурсах и концертах с участием музыкантов народников">
            <a:hlinkClick r:id="rId2" tgtFrame="&quot;_blank&quot;"/>
          </p:cNvPr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020" y="365125"/>
            <a:ext cx="7383780" cy="168005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2558091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30630"/>
            <a:ext cx="12192000" cy="1063688"/>
          </a:xfrm>
        </p:spPr>
        <p:txBody>
          <a:bodyPr>
            <a:normAutofit fontScale="90000"/>
          </a:bodyPr>
          <a:lstStyle/>
          <a:p>
            <a:r>
              <a:rPr lang="ru-RU" sz="2800" b="1" dirty="0" smtClean="0">
                <a:solidFill>
                  <a:srgbClr val="000000"/>
                </a:solidFill>
                <a:latin typeface="Helvetica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Первое упоминание о балалайке в письменных  источниках      </a:t>
            </a:r>
            <a:r>
              <a:rPr lang="ru-RU" sz="2800" b="1" dirty="0" smtClean="0">
                <a:solidFill>
                  <a:srgbClr val="000000"/>
                </a:solidFill>
                <a:latin typeface="Helvetica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2800" b="1" dirty="0" smtClean="0">
                <a:solidFill>
                  <a:srgbClr val="000000"/>
                </a:solidFill>
                <a:latin typeface="Helvetica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800" b="1" dirty="0">
                <a:solidFill>
                  <a:srgbClr val="000000"/>
                </a:solidFill>
                <a:latin typeface="Helvetica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800" b="1" dirty="0" smtClean="0">
                <a:solidFill>
                  <a:srgbClr val="000000"/>
                </a:solidFill>
                <a:latin typeface="Helvetica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</a:t>
            </a:r>
            <a:r>
              <a:rPr lang="ru-RU" sz="2800" b="1" dirty="0" smtClean="0">
                <a:solidFill>
                  <a:srgbClr val="000000"/>
                </a:solidFill>
                <a:latin typeface="Helvetica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800" b="1" dirty="0" smtClean="0">
                <a:solidFill>
                  <a:srgbClr val="000000"/>
                </a:solidFill>
                <a:latin typeface="Helvetica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датируется </a:t>
            </a:r>
            <a:r>
              <a:rPr lang="ru-RU" sz="2800" b="1" dirty="0" smtClean="0">
                <a:solidFill>
                  <a:srgbClr val="000000"/>
                </a:solidFill>
                <a:latin typeface="Helvetica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1688 </a:t>
            </a:r>
            <a:r>
              <a:rPr lang="ru-RU" sz="2800" b="1" dirty="0" smtClean="0">
                <a:solidFill>
                  <a:srgbClr val="000000"/>
                </a:solidFill>
                <a:latin typeface="Helvetica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годом.</a:t>
            </a:r>
            <a:br>
              <a:rPr lang="ru-RU" sz="2800" b="1" dirty="0" smtClean="0">
                <a:solidFill>
                  <a:srgbClr val="000000"/>
                </a:solidFill>
                <a:latin typeface="Helvetica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sz="3100" dirty="0"/>
          </a:p>
        </p:txBody>
      </p:sp>
      <p:pic>
        <p:nvPicPr>
          <p:cNvPr id="4" name="Объект 3" descr="ÐÐÐÐÐÐÐÐÐ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75436"/>
            <a:ext cx="2683325" cy="4351338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Прямоугольник 4"/>
          <p:cNvSpPr/>
          <p:nvPr/>
        </p:nvSpPr>
        <p:spPr>
          <a:xfrm>
            <a:off x="3043451" y="1194317"/>
            <a:ext cx="8925636" cy="24545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  <a:tabLst>
                <a:tab pos="1099185" algn="l"/>
              </a:tabLst>
            </a:pPr>
            <a:r>
              <a:rPr lang="ru-RU" sz="2000" dirty="0" smtClean="0"/>
              <a:t>Иногда  </a:t>
            </a:r>
            <a:r>
              <a:rPr lang="ru-RU" sz="2000" dirty="0"/>
              <a:t>материалы иностранных авторов  грешат </a:t>
            </a:r>
            <a:r>
              <a:rPr lang="ru-RU" sz="2000" dirty="0" smtClean="0"/>
              <a:t> неточностями</a:t>
            </a:r>
            <a:r>
              <a:rPr lang="ru-RU" sz="2000" dirty="0"/>
              <a:t>. Так </a:t>
            </a:r>
            <a:r>
              <a:rPr lang="ru-RU" sz="2000" dirty="0" smtClean="0"/>
              <a:t> М</a:t>
            </a:r>
            <a:r>
              <a:rPr lang="ru-RU" sz="2000" dirty="0"/>
              <a:t>. </a:t>
            </a:r>
            <a:r>
              <a:rPr lang="ru-RU" sz="2000" dirty="0" err="1"/>
              <a:t>Гютри</a:t>
            </a:r>
            <a:r>
              <a:rPr lang="ru-RU" sz="2000" dirty="0"/>
              <a:t>, затрагивая вопрос о происхождении русских народных инструментов, </a:t>
            </a:r>
            <a:r>
              <a:rPr lang="ru-RU" sz="2000" dirty="0" smtClean="0"/>
              <a:t>идет</a:t>
            </a:r>
          </a:p>
          <a:p>
            <a:pPr>
              <a:lnSpc>
                <a:spcPct val="107000"/>
              </a:lnSpc>
              <a:spcAft>
                <a:spcPts val="800"/>
              </a:spcAft>
              <a:tabLst>
                <a:tab pos="1099185" algn="l"/>
              </a:tabLst>
            </a:pPr>
            <a:r>
              <a:rPr lang="ru-RU" sz="2000" dirty="0" smtClean="0"/>
              <a:t> по пути </a:t>
            </a:r>
            <a:r>
              <a:rPr lang="ru-RU" sz="2000" dirty="0"/>
              <a:t>простого сопоставления их с греко-римскими </a:t>
            </a:r>
            <a:r>
              <a:rPr lang="ru-RU" sz="2000" dirty="0" smtClean="0"/>
              <a:t>инструментами</a:t>
            </a:r>
            <a:r>
              <a:rPr lang="ru-RU" sz="2000" dirty="0"/>
              <a:t>, </a:t>
            </a:r>
            <a:r>
              <a:rPr lang="ru-RU" sz="2000" dirty="0" smtClean="0"/>
              <a:t>лишая  Балалайку </a:t>
            </a:r>
            <a:r>
              <a:rPr lang="ru-RU" sz="2000" dirty="0"/>
              <a:t>самобытности и национальных корней, </a:t>
            </a:r>
            <a:r>
              <a:rPr lang="ru-RU" sz="2000" dirty="0" smtClean="0"/>
              <a:t> </a:t>
            </a:r>
            <a:endParaRPr lang="ru-RU" sz="2000" b="1" dirty="0" smtClean="0">
              <a:solidFill>
                <a:srgbClr val="000000"/>
              </a:solidFill>
              <a:latin typeface="Helvetica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  <a:tabLst>
                <a:tab pos="1099185" algn="l"/>
              </a:tabLst>
            </a:pPr>
            <a:endParaRPr lang="ru-RU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6" name="Объект 3" descr="Ð Ð´Ð¾ÐºÑÐ¼ÐµÐ½ÑÐµ, Ð´Ð°ÑÐ¸ÑÐ¾Ð²Ð°Ð½Ð½Ð¾Ð¼ 1700-Ð¼ Ð³Ð¾Ð´Ð¾Ð¼ ÑÐ¾Ð¶Ðµ ÐµÑÑÑ ÑÐ¿Ð¾Ð¼Ð¸Ð½Ð°Ð½Ð¸Ðµ Ð±Ð°Ð»Ð°Ð»Ð°Ð¹ÐºÐ¸, Ð½Ð¾ ÑÐ°Ð¼ Ð¾Ð½Ð° Ð²ÑÑÑÑÐ¿Ð°ÐµÑ Ð½Ðµ ÐºÐ°Ðº Ð¼ÑÐ·ÑÐºÐ°Ð»ÑÐ½ÑÐ¹ Ð¸Ð½ÑÑÑÑÐ¼ÐµÐ½Ñ. ÐÑÑÐ¾ÑÐ½Ð¸Ðº ÑÐ¾Ð¾Ð±ÑÐ°ÐµÑ Ð¾ Ð´ÑÐ°ÐºÐµ Ð´Ð²ÑÑ ÑÐ¼ÑÐ¸ÐºÐ¾Ð², Ð² ÐºÐ¾ÑÐ¾ÑÑÑ Ð¿ÑÐ¸ÑÐ»Ð¾ÑÑ Ð²Ð¼ÐµÑÐ°ÑÑÑÑ. Ð§ÑÐ¾Ð±Ñ Ð¾ÑÑÐ°Ð½Ð¾Ð²Ð¸ÑÑ Ð´ÑÐ°ÑÑÐ½Ð¾Ð², Ð´Ð²Ð¾ÑÐ¾Ð²ÑÐ¹ ÑÐµÐ»Ð¾Ð²ÐµÐº &quot;Ð±Ð¸Ð» Ð¸Ñ Ð±Ð°Ð»Ð°Ð»Ð°Ð¹ÐºÐ¾Ð¹&quot;."/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86600" y="3177540"/>
            <a:ext cx="5105400" cy="3391694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Прямоугольник 6"/>
          <p:cNvSpPr/>
          <p:nvPr/>
        </p:nvSpPr>
        <p:spPr>
          <a:xfrm>
            <a:off x="3470988" y="3937518"/>
            <a:ext cx="306044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Bahnschrift" panose="020B0502040204020203" pitchFamily="34" charset="0"/>
              </a:rPr>
              <a:t>Тем не менее, к концу XVIII века балалайка прочно завоевывает широкое общественное признание и становится одним из самых популярных инструментов русского народа.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465938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2903221"/>
            <a:ext cx="12192000" cy="3273742"/>
          </a:xfrm>
        </p:spPr>
        <p:txBody>
          <a:bodyPr/>
          <a:lstStyle/>
          <a:p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</a:rPr>
              <a:t>Судьба большинства инструментов С. И. </a:t>
            </a:r>
            <a:r>
              <a:rPr lang="ru-RU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Налимова</a:t>
            </a:r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</a:rPr>
              <a:t> неизвестна. Четырнадцать находились на постоянной выставке музыкальных инструментов </a:t>
            </a:r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  <a:hlinkClick r:id="rId2" tooltip="Санкт-Петербургская государственная академия театрального искусства"/>
              </a:rPr>
              <a:t>Ленинградского института театра, музыки и кино</a:t>
            </a:r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</a:rPr>
              <a:t>, пять — в </a:t>
            </a:r>
            <a:r>
              <a:rPr lang="ru-RU" dirty="0" err="1">
                <a:solidFill>
                  <a:schemeClr val="tx1">
                    <a:lumMod val="95000"/>
                    <a:lumOff val="5000"/>
                  </a:schemeClr>
                </a:solidFill>
                <a:hlinkClick r:id="rId3" tooltip="Всероссийское музейное объединение музыкальной культуры имени М. И. Глинки"/>
              </a:rPr>
              <a:t>Музеее</a:t>
            </a:r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  <a:hlinkClick r:id="rId3" tooltip="Всероссийское музейное объединение музыкальной культуры имени М. И. Глинки"/>
              </a:rPr>
              <a:t> музыкальной культуры им. М. И. Глинки</a:t>
            </a:r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</a:rPr>
              <a:t>, также его инструменты находятся в Музее В. В. Андреева в </a:t>
            </a:r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  <a:hlinkClick r:id="rId4" tooltip="Бежецк"/>
              </a:rPr>
              <a:t>Бежецке</a:t>
            </a:r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</a:rPr>
              <a:t> и частном владении.</a:t>
            </a:r>
          </a:p>
          <a:p>
            <a:endParaRPr lang="ru-RU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4" name="Объект 3" descr="Валерий Гребенников мастер русского народного музыкального инструмента балалайки. Продажа, изготовление, ремонт и реставрация русских балалаек, домр, гуслей и баянов. Купить инструменты для русского народного оркестра вы можете на нашем сайте. Мы даем информацию о фестивалях, конкурсах и концертах с участием музыкантов народников">
            <a:hlinkClick r:id="rId5" tgtFrame="&quot;_blank&quot;"/>
          </p:cNvPr>
          <p:cNvPicPr>
            <a:picLocks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040" y="365125"/>
            <a:ext cx="5143500" cy="168005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49666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5562600" cy="1325563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460" y="2285999"/>
            <a:ext cx="11940540" cy="4572001"/>
          </a:xfrm>
        </p:spPr>
        <p:txBody>
          <a:bodyPr>
            <a:normAutofit fontScale="62500" lnSpcReduction="20000"/>
          </a:bodyPr>
          <a:lstStyle/>
          <a:p>
            <a:r>
              <a:rPr lang="ru-RU" sz="3600" b="1" i="1" u="sng" dirty="0">
                <a:hlinkClick r:id="rId2"/>
              </a:rPr>
              <a:t>Мастерская </a:t>
            </a:r>
            <a:r>
              <a:rPr lang="ru-RU" sz="3600" b="1" i="1" u="sng" dirty="0" err="1">
                <a:hlinkClick r:id="rId2"/>
              </a:rPr>
              <a:t>Налимова</a:t>
            </a:r>
            <a:r>
              <a:rPr lang="ru-RU" sz="3600" b="1" i="1" u="sng" dirty="0">
                <a:hlinkClick r:id="rId2"/>
              </a:rPr>
              <a:t> С.И.</a:t>
            </a:r>
            <a:r>
              <a:rPr lang="ru-RU" sz="3600" dirty="0"/>
              <a:t> в с. Марьино существовала до 1931 г., затем "вследствие ветхости была разобрана". Инструменты конструкции Налимов С.И были взяты в качестве образцов для производства русских народных музыкальных инструментов на советских фабриках. </a:t>
            </a:r>
            <a:br>
              <a:rPr lang="ru-RU" sz="3600" dirty="0"/>
            </a:br>
            <a:r>
              <a:rPr lang="ru-RU" sz="3600" dirty="0"/>
              <a:t/>
            </a:r>
            <a:br>
              <a:rPr lang="ru-RU" sz="3600" dirty="0"/>
            </a:br>
            <a:r>
              <a:rPr lang="ru-RU" sz="3600" dirty="0"/>
              <a:t>...На </a:t>
            </a:r>
            <a:r>
              <a:rPr lang="ru-RU" sz="3600" b="1" i="1" u="sng" dirty="0">
                <a:hlinkClick r:id="rId3"/>
              </a:rPr>
              <a:t>"литераторских мостках" </a:t>
            </a:r>
            <a:r>
              <a:rPr lang="ru-RU" sz="3600" b="1" i="1" u="sng" dirty="0" err="1">
                <a:hlinkClick r:id="rId3"/>
              </a:rPr>
              <a:t>Волковского</a:t>
            </a:r>
            <a:r>
              <a:rPr lang="ru-RU" sz="3600" b="1" i="1" u="sng" dirty="0">
                <a:hlinkClick r:id="rId3"/>
              </a:rPr>
              <a:t> кладбища</a:t>
            </a:r>
            <a:r>
              <a:rPr lang="ru-RU" sz="3600" dirty="0"/>
              <a:t> имеется небольшой музей. В нем собраны материалы о наиболее известных писателях, литературных деятелях, артистах, похороненных на этом кладбище. О могиле </a:t>
            </a:r>
            <a:r>
              <a:rPr lang="ru-RU" sz="3600" dirty="0" err="1"/>
              <a:t>Налимова</a:t>
            </a:r>
            <a:r>
              <a:rPr lang="ru-RU" sz="3600" dirty="0"/>
              <a:t> С.И. здесь нет никаких сведений. Сама могила не сохранилась, здесь после войны, в 50—60-х годах, проводилась чистка кладбища, его реконструкция. Все могилы, которые удалось установить, включены в картотеку. Так что можно с полной уверенностью сказать, что могилы </a:t>
            </a:r>
            <a:r>
              <a:rPr lang="ru-RU" sz="3600" dirty="0" err="1"/>
              <a:t>Налимова</a:t>
            </a:r>
            <a:r>
              <a:rPr lang="ru-RU" sz="3600" dirty="0"/>
              <a:t> на Волковом кладбище нет, она утрачена. Можно лишь примерно сказать, где был похоронен </a:t>
            </a:r>
            <a:r>
              <a:rPr lang="ru-RU" sz="3600" dirty="0" err="1"/>
              <a:t>С.И.Налимов</a:t>
            </a:r>
            <a:r>
              <a:rPr lang="ru-RU" sz="3600" dirty="0"/>
              <a:t>...». 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4" name="Объект 3" descr="Валерий Гребенников мастер русского народного музыкального инструмента балалайки. Продажа, изготовление, ремонт и реставрация русских балалаек, домр, гуслей и баянов. Купить инструменты для русского народного оркестра вы можете на нашем сайте. Мы даем информацию о фестивалях, конкурсах и концертах с участием музыкантов народников">
            <a:hlinkClick r:id="rId4" tgtFrame="&quot;_blank&quot;"/>
          </p:cNvPr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187880"/>
            <a:ext cx="5562600" cy="168005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1225734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365125"/>
            <a:ext cx="11353800" cy="1325563"/>
          </a:xfrm>
        </p:spPr>
        <p:txBody>
          <a:bodyPr>
            <a:normAutofit fontScale="90000"/>
          </a:bodyPr>
          <a:lstStyle/>
          <a:p>
            <a:r>
              <a:rPr lang="ru-RU" sz="3100" dirty="0" smtClean="0"/>
              <a:t>Балалайка </a:t>
            </a:r>
            <a:r>
              <a:rPr lang="ru-RU" sz="3100" dirty="0"/>
              <a:t>- яркий символ, неотъемлемая часть русской национальной культуры. За свою многовековую историю, она прошла путь от примитивного народного наигрыша, до вершин профессионального академического исполнительства</a:t>
            </a:r>
            <a:r>
              <a:rPr lang="ru-RU" dirty="0"/>
              <a:t>.</a:t>
            </a:r>
            <a:br>
              <a:rPr lang="ru-RU" dirty="0"/>
            </a:br>
            <a:endParaRPr lang="ru-RU" dirty="0"/>
          </a:p>
        </p:txBody>
      </p:sp>
      <p:pic>
        <p:nvPicPr>
          <p:cNvPr id="4" name="Объект 3" descr="post100114_10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46" y="2578415"/>
            <a:ext cx="5715000" cy="4048125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Прямоугольник 4"/>
          <p:cNvSpPr/>
          <p:nvPr/>
        </p:nvSpPr>
        <p:spPr>
          <a:xfrm>
            <a:off x="6789420" y="2114391"/>
            <a:ext cx="496062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i="1" dirty="0" smtClean="0">
              <a:solidFill>
                <a:srgbClr val="000000"/>
              </a:solidFill>
              <a:effectLst/>
              <a:latin typeface="Arial" panose="020B0604020202020204" pitchFamily="34" charset="0"/>
              <a:ea typeface="Times New Roman" panose="02020603050405020304" pitchFamily="18" charset="0"/>
            </a:endParaRPr>
          </a:p>
          <a:p>
            <a:endParaRPr lang="ru-RU" i="1" dirty="0">
              <a:solidFill>
                <a:srgbClr val="000000"/>
              </a:solidFill>
              <a:latin typeface="Arial" panose="020B0604020202020204" pitchFamily="34" charset="0"/>
              <a:ea typeface="Times New Roman" panose="02020603050405020304" pitchFamily="18" charset="0"/>
            </a:endParaRPr>
          </a:p>
          <a:p>
            <a:endParaRPr lang="ru-RU" i="1" dirty="0" smtClean="0">
              <a:solidFill>
                <a:srgbClr val="000000"/>
              </a:solidFill>
              <a:effectLst/>
              <a:latin typeface="Arial" panose="020B0604020202020204" pitchFamily="34" charset="0"/>
              <a:ea typeface="Times New Roman" panose="02020603050405020304" pitchFamily="18" charset="0"/>
            </a:endParaRPr>
          </a:p>
          <a:p>
            <a:r>
              <a:rPr lang="ru-RU" i="1" dirty="0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Сейчас </a:t>
            </a:r>
            <a:r>
              <a:rPr lang="ru-RU" i="1" dirty="0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есть прекрасные </a:t>
            </a:r>
            <a:r>
              <a:rPr lang="ru-RU" b="1" i="1" dirty="0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мастера русских народных музыкальных инструментов</a:t>
            </a:r>
            <a:r>
              <a:rPr lang="ru-RU" i="1" dirty="0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и даже семейные династии: Е. и А. Суворовы, Демины, Сержантов, Родины... </a:t>
            </a:r>
            <a:br>
              <a:rPr lang="ru-RU" i="1" dirty="0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</a:br>
            <a:r>
              <a:rPr lang="ru-RU" i="1" dirty="0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Ну, а дело В. В. Андреева должен нести и сохранять в себе каждый, кому действительно дорога наша родная история, наше родное искусство. 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463837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94516" y="-1120140"/>
            <a:ext cx="5629844" cy="9834932"/>
          </a:xfrm>
        </p:spPr>
        <p:txBody>
          <a:bodyPr>
            <a:noAutofit/>
          </a:bodyPr>
          <a:lstStyle/>
          <a:p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/>
              <a:t/>
            </a:r>
            <a:br>
              <a:rPr lang="ru-RU" sz="2400" dirty="0"/>
            </a:b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/>
              <a:t/>
            </a:r>
            <a:br>
              <a:rPr lang="ru-RU" sz="2400" dirty="0"/>
            </a:br>
            <a:r>
              <a:rPr lang="ru-RU" sz="2400" dirty="0" smtClean="0"/>
              <a:t>В </a:t>
            </a:r>
            <a:r>
              <a:rPr lang="ru-RU" sz="2400" dirty="0"/>
              <a:t>2006 </a:t>
            </a:r>
            <a:r>
              <a:rPr lang="ru-RU" sz="2400" dirty="0" smtClean="0"/>
              <a:t>году Сыктывкарской  </a:t>
            </a:r>
            <a:r>
              <a:rPr lang="ru-RU" sz="2400" dirty="0"/>
              <a:t>группе "</a:t>
            </a:r>
            <a:r>
              <a:rPr lang="ru-RU" sz="2400" b="1" dirty="0"/>
              <a:t>БАЛАЛАЙКА</a:t>
            </a:r>
            <a:r>
              <a:rPr lang="ru-RU" sz="2400" dirty="0"/>
              <a:t>" </a:t>
            </a:r>
            <a:r>
              <a:rPr lang="ru-RU" sz="2400" dirty="0" smtClean="0"/>
              <a:t>,</a:t>
            </a:r>
            <a:br>
              <a:rPr lang="ru-RU" sz="2400" dirty="0" smtClean="0"/>
            </a:br>
            <a:r>
              <a:rPr lang="ru-RU" sz="2400" dirty="0" smtClean="0"/>
              <a:t>за </a:t>
            </a:r>
            <a:r>
              <a:rPr lang="ru-RU" sz="2400" dirty="0"/>
              <a:t>сохранение традиций и пропаганду </a:t>
            </a:r>
            <a:r>
              <a:rPr lang="ru-RU" sz="2400" b="1" dirty="0" smtClean="0"/>
              <a:t>балалайки </a:t>
            </a:r>
            <a:r>
              <a:rPr lang="ru-RU" sz="2400" dirty="0" smtClean="0"/>
              <a:t>как </a:t>
            </a:r>
            <a:r>
              <a:rPr lang="ru-RU" sz="2400" dirty="0"/>
              <a:t>предмета национального искусства, присвоено имя знаменитого мастера музыкальных инструментов Семена </a:t>
            </a:r>
            <a:r>
              <a:rPr lang="ru-RU" sz="2400" dirty="0" smtClean="0"/>
              <a:t>И выступление </a:t>
            </a:r>
            <a:r>
              <a:rPr lang="ru-RU" sz="2400" dirty="0"/>
              <a:t>Академического русского оркестра имени Андреева в Петербургской филармонии вернуло в сегодняшний день имя Семена Ивановича </a:t>
            </a:r>
            <a:r>
              <a:rPr lang="ru-RU" sz="2400" dirty="0" err="1"/>
              <a:t>Налимова</a:t>
            </a:r>
            <a:r>
              <a:rPr lang="ru-RU" sz="2400" dirty="0"/>
              <a:t>.  Забытое имя мастера, которого называли  при жизни </a:t>
            </a:r>
            <a:br>
              <a:rPr lang="ru-RU" sz="2400" dirty="0"/>
            </a:br>
            <a:r>
              <a:rPr lang="ru-RU" sz="2400" b="1" dirty="0" smtClean="0"/>
              <a:t>«</a:t>
            </a:r>
            <a:r>
              <a:rPr lang="ru-RU" sz="2400" b="1" dirty="0"/>
              <a:t>русским балалаечным Страдивари». </a:t>
            </a:r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317242" y="3489649"/>
            <a:ext cx="242596" cy="2836506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2050" name="Picture 2" descr="https://pp.userapi.com/c604326/v604326991/40011/Xq2AF6W0-2g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6077274" cy="10287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69051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365125"/>
            <a:ext cx="11864340" cy="1325563"/>
          </a:xfrm>
        </p:spPr>
        <p:txBody>
          <a:bodyPr>
            <a:normAutofit fontScale="90000"/>
          </a:bodyPr>
          <a:lstStyle/>
          <a:p>
            <a:r>
              <a:rPr lang="ru-RU" dirty="0"/>
              <a:t> </a:t>
            </a:r>
            <a:br>
              <a:rPr lang="ru-RU" dirty="0"/>
            </a:br>
            <a:r>
              <a:rPr lang="ru-RU" dirty="0"/>
              <a:t>	</a:t>
            </a:r>
            <a:r>
              <a:rPr lang="ru-RU" dirty="0" smtClean="0"/>
              <a:t>            </a:t>
            </a:r>
            <a:r>
              <a:rPr lang="ru-RU" b="1" dirty="0" smtClean="0"/>
              <a:t>Налимов </a:t>
            </a:r>
            <a:r>
              <a:rPr lang="ru-RU" b="1" dirty="0"/>
              <a:t>Семён Иванович</a:t>
            </a:r>
            <a:br>
              <a:rPr lang="ru-RU" b="1" dirty="0"/>
            </a:br>
            <a:r>
              <a:rPr lang="ru-RU" b="1" dirty="0" smtClean="0"/>
              <a:t>        село </a:t>
            </a:r>
            <a:r>
              <a:rPr lang="ru-RU" b="1" dirty="0" err="1"/>
              <a:t>Выльгорт</a:t>
            </a:r>
            <a:r>
              <a:rPr lang="ru-RU" b="1" dirty="0"/>
              <a:t>, Республика Коми,</a:t>
            </a:r>
            <a:br>
              <a:rPr lang="ru-RU" b="1" dirty="0"/>
            </a:br>
            <a:r>
              <a:rPr lang="ru-RU" b="1" dirty="0" smtClean="0"/>
              <a:t>         автор </a:t>
            </a:r>
            <a:r>
              <a:rPr lang="ru-RU" b="1" dirty="0"/>
              <a:t>памятника Роман Бендерский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4" name="Объект 3" descr="http://culture.syktyvdin.ru/wp-content/uploads/2017/04/%D0%BF%D0%B0%D0%BC%D1%8F%D1%82%D0%BD%D0%B8%D0%BA-%D0%A1.%D0%98.-%D0%9D%D0%B0%D0%BB%D0%B8%D0%BC%D0%BE%D0%B2%D1%83-2-1024x768.jpg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760" y="1988820"/>
            <a:ext cx="8526780" cy="4869180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Прямоугольник 4"/>
          <p:cNvSpPr/>
          <p:nvPr/>
        </p:nvSpPr>
        <p:spPr>
          <a:xfrm>
            <a:off x="8435340" y="2331720"/>
            <a:ext cx="3756660" cy="37805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Bef>
                <a:spcPts val="600"/>
              </a:spcBef>
              <a:spcAft>
                <a:spcPts val="600"/>
              </a:spcAft>
            </a:pPr>
            <a:r>
              <a:rPr lang="ru-RU" sz="2800" dirty="0" smtClean="0">
                <a:solidFill>
                  <a:srgbClr val="222222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2006 году в селе </a:t>
            </a:r>
            <a:r>
              <a:rPr lang="ru-RU" sz="2800" dirty="0" err="1" smtClean="0">
                <a:solidFill>
                  <a:srgbClr val="222222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Выльгорт</a:t>
            </a:r>
            <a:r>
              <a:rPr lang="ru-RU" sz="2800" dirty="0" smtClean="0">
                <a:solidFill>
                  <a:srgbClr val="222222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установлен памятник С. И. </a:t>
            </a:r>
            <a:r>
              <a:rPr lang="ru-RU" sz="2800" dirty="0" err="1" smtClean="0">
                <a:solidFill>
                  <a:srgbClr val="222222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Налимову</a:t>
            </a:r>
            <a:r>
              <a:rPr lang="ru-RU" sz="2800" dirty="0" smtClean="0">
                <a:solidFill>
                  <a:srgbClr val="222222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В этом же селе его именем названа Детская музыкальная школа.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161273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55320" y="318"/>
            <a:ext cx="4922520" cy="1325563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0" y="1513444"/>
            <a:ext cx="11475720" cy="5550295"/>
          </a:xfrm>
        </p:spPr>
        <p:txBody>
          <a:bodyPr>
            <a:normAutofit fontScale="40000" lnSpcReduction="20000"/>
          </a:bodyPr>
          <a:lstStyle/>
          <a:p>
            <a:r>
              <a:rPr lang="ru-RU" sz="4200" dirty="0" smtClean="0">
                <a:latin typeface="Bahnschrift Light SemiCondensed" panose="020B0502040204020203" pitchFamily="34" charset="0"/>
                <a:ea typeface="Yu Gothic" panose="020B0400000000000000" pitchFamily="34" charset="-128"/>
              </a:rPr>
              <a:t>"... СТРАНИЦА ИСТОРИИ " </a:t>
            </a:r>
            <a:br>
              <a:rPr lang="ru-RU" sz="4200" dirty="0" smtClean="0">
                <a:latin typeface="Bahnschrift Light SemiCondensed" panose="020B0502040204020203" pitchFamily="34" charset="0"/>
                <a:ea typeface="Yu Gothic" panose="020B0400000000000000" pitchFamily="34" charset="-128"/>
              </a:rPr>
            </a:br>
            <a:r>
              <a:rPr lang="ru-RU" sz="4200" dirty="0" smtClean="0">
                <a:latin typeface="Bahnschrift Light SemiCondensed" panose="020B0502040204020203" pitchFamily="34" charset="0"/>
                <a:ea typeface="Yu Gothic" panose="020B0400000000000000" pitchFamily="34" charset="-128"/>
              </a:rPr>
              <a:t/>
            </a:r>
            <a:br>
              <a:rPr lang="ru-RU" sz="4200" dirty="0" smtClean="0">
                <a:latin typeface="Bahnschrift Light SemiCondensed" panose="020B0502040204020203" pitchFamily="34" charset="0"/>
                <a:ea typeface="Yu Gothic" panose="020B0400000000000000" pitchFamily="34" charset="-128"/>
              </a:rPr>
            </a:br>
            <a:r>
              <a:rPr lang="ru-RU" sz="4200" i="1" dirty="0" smtClean="0">
                <a:latin typeface="Bahnschrift Light SemiCondensed" panose="020B0502040204020203" pitchFamily="34" charset="0"/>
                <a:ea typeface="Yu Gothic" panose="020B0400000000000000" pitchFamily="34" charset="-128"/>
              </a:rPr>
              <a:t>Дорогие друзья! </a:t>
            </a:r>
            <a:br>
              <a:rPr lang="ru-RU" sz="4200" i="1" dirty="0" smtClean="0">
                <a:latin typeface="Bahnschrift Light SemiCondensed" panose="020B0502040204020203" pitchFamily="34" charset="0"/>
                <a:ea typeface="Yu Gothic" panose="020B0400000000000000" pitchFamily="34" charset="-128"/>
              </a:rPr>
            </a:br>
            <a:r>
              <a:rPr lang="ru-RU" sz="4200" i="1" dirty="0" smtClean="0">
                <a:latin typeface="Bahnschrift Light SemiCondensed" panose="020B0502040204020203" pitchFamily="34" charset="0"/>
                <a:ea typeface="Yu Gothic" panose="020B0400000000000000" pitchFamily="34" charset="-128"/>
              </a:rPr>
              <a:t/>
            </a:r>
            <a:br>
              <a:rPr lang="ru-RU" sz="4200" i="1" dirty="0" smtClean="0">
                <a:latin typeface="Bahnschrift Light SemiCondensed" panose="020B0502040204020203" pitchFamily="34" charset="0"/>
                <a:ea typeface="Yu Gothic" panose="020B0400000000000000" pitchFamily="34" charset="-128"/>
              </a:rPr>
            </a:br>
            <a:r>
              <a:rPr lang="ru-RU" sz="4200" i="1" dirty="0" smtClean="0">
                <a:latin typeface="Bahnschrift Light SemiCondensed" panose="020B0502040204020203" pitchFamily="34" charset="0"/>
                <a:ea typeface="Yu Gothic" panose="020B0400000000000000" pitchFamily="34" charset="-128"/>
              </a:rPr>
              <a:t>Вашему вниманию предлагается фрагмент из единственной в своем роде работы о жизни и деятельности "русского Страдивари", мастера-самородка по изготовлению русских народных инструментов, друга и помощника </a:t>
            </a:r>
            <a:br>
              <a:rPr lang="ru-RU" sz="4200" i="1" dirty="0" smtClean="0">
                <a:latin typeface="Bahnschrift Light SemiCondensed" panose="020B0502040204020203" pitchFamily="34" charset="0"/>
                <a:ea typeface="Yu Gothic" panose="020B0400000000000000" pitchFamily="34" charset="-128"/>
              </a:rPr>
            </a:br>
            <a:r>
              <a:rPr lang="ru-RU" sz="4200" i="1" dirty="0" smtClean="0">
                <a:latin typeface="Bahnschrift Light SemiCondensed" panose="020B0502040204020203" pitchFamily="34" charset="0"/>
                <a:ea typeface="Yu Gothic" panose="020B0400000000000000" pitchFamily="34" charset="-128"/>
              </a:rPr>
              <a:t>В. В. Андреева — Семёна Ивановича </a:t>
            </a:r>
            <a:r>
              <a:rPr lang="ru-RU" sz="4200" i="1" dirty="0" err="1" smtClean="0">
                <a:latin typeface="Bahnschrift Light SemiCondensed" panose="020B0502040204020203" pitchFamily="34" charset="0"/>
                <a:ea typeface="Yu Gothic" panose="020B0400000000000000" pitchFamily="34" charset="-128"/>
              </a:rPr>
              <a:t>Налимова</a:t>
            </a:r>
            <a:r>
              <a:rPr lang="ru-RU" sz="4200" i="1" dirty="0" smtClean="0">
                <a:latin typeface="Bahnschrift Light SemiCondensed" panose="020B0502040204020203" pitchFamily="34" charset="0"/>
                <a:ea typeface="Yu Gothic" panose="020B0400000000000000" pitchFamily="34" charset="-128"/>
              </a:rPr>
              <a:t>.</a:t>
            </a:r>
            <a:br>
              <a:rPr lang="ru-RU" sz="4200" i="1" dirty="0" smtClean="0">
                <a:latin typeface="Bahnschrift Light SemiCondensed" panose="020B0502040204020203" pitchFamily="34" charset="0"/>
                <a:ea typeface="Yu Gothic" panose="020B0400000000000000" pitchFamily="34" charset="-128"/>
              </a:rPr>
            </a:br>
            <a:r>
              <a:rPr lang="ru-RU" sz="4200" i="1" dirty="0" smtClean="0">
                <a:latin typeface="Bahnschrift Light SemiCondensed" panose="020B0502040204020203" pitchFamily="34" charset="0"/>
                <a:ea typeface="Yu Gothic" panose="020B0400000000000000" pitchFamily="34" charset="-128"/>
              </a:rPr>
              <a:t/>
            </a:r>
            <a:br>
              <a:rPr lang="ru-RU" sz="4200" i="1" dirty="0" smtClean="0">
                <a:latin typeface="Bahnschrift Light SemiCondensed" panose="020B0502040204020203" pitchFamily="34" charset="0"/>
                <a:ea typeface="Yu Gothic" panose="020B0400000000000000" pitchFamily="34" charset="-128"/>
              </a:rPr>
            </a:br>
            <a:r>
              <a:rPr lang="ru-RU" sz="4200" i="1" dirty="0" smtClean="0">
                <a:latin typeface="Bahnschrift Light SemiCondensed" panose="020B0502040204020203" pitchFamily="34" charset="0"/>
                <a:ea typeface="Yu Gothic" panose="020B0400000000000000" pitchFamily="34" charset="-128"/>
              </a:rPr>
              <a:t>Все документы были собраны земляками </a:t>
            </a:r>
            <a:r>
              <a:rPr lang="ru-RU" sz="4200" i="1" dirty="0" err="1" smtClean="0">
                <a:latin typeface="Bahnschrift Light SemiCondensed" panose="020B0502040204020203" pitchFamily="34" charset="0"/>
                <a:ea typeface="Yu Gothic" panose="020B0400000000000000" pitchFamily="34" charset="-128"/>
              </a:rPr>
              <a:t>С.И.Налимова</a:t>
            </a:r>
            <a:r>
              <a:rPr lang="ru-RU" sz="4200" i="1" dirty="0" smtClean="0">
                <a:latin typeface="Bahnschrift Light SemiCondensed" panose="020B0502040204020203" pitchFamily="34" charset="0"/>
                <a:ea typeface="Yu Gothic" panose="020B0400000000000000" pitchFamily="34" charset="-128"/>
              </a:rPr>
              <a:t>, работниками Сыктывкарского отделения ВООПИК </a:t>
            </a:r>
            <a:br>
              <a:rPr lang="ru-RU" sz="4200" i="1" dirty="0" smtClean="0">
                <a:latin typeface="Bahnschrift Light SemiCondensed" panose="020B0502040204020203" pitchFamily="34" charset="0"/>
                <a:ea typeface="Yu Gothic" panose="020B0400000000000000" pitchFamily="34" charset="-128"/>
              </a:rPr>
            </a:br>
            <a:r>
              <a:rPr lang="ru-RU" sz="4200" i="1" dirty="0" smtClean="0">
                <a:latin typeface="Bahnschrift Light SemiCondensed" panose="020B0502040204020203" pitchFamily="34" charset="0"/>
                <a:ea typeface="Yu Gothic" panose="020B0400000000000000" pitchFamily="34" charset="-128"/>
              </a:rPr>
              <a:t>М. И. Васильевой и Г. Н. Поповой. Проделан огромный, благородный труд: изучено 41 исследование и 57 статей, составлен полный список изданий, где упоминается о мастере. Для установления места захоронения </a:t>
            </a:r>
            <a:r>
              <a:rPr lang="ru-RU" sz="4200" i="1" dirty="0" err="1" smtClean="0">
                <a:latin typeface="Bahnschrift Light SemiCondensed" panose="020B0502040204020203" pitchFamily="34" charset="0"/>
                <a:ea typeface="Yu Gothic" panose="020B0400000000000000" pitchFamily="34" charset="-128"/>
              </a:rPr>
              <a:t>С.И.Налимова</a:t>
            </a:r>
            <a:endParaRPr lang="ru-RU" sz="4200" i="1" dirty="0" smtClean="0">
              <a:latin typeface="Bahnschrift Light SemiCondensed" panose="020B0502040204020203" pitchFamily="34" charset="0"/>
              <a:ea typeface="Yu Gothic" panose="020B0400000000000000" pitchFamily="34" charset="-128"/>
            </a:endParaRPr>
          </a:p>
          <a:p>
            <a:r>
              <a:rPr lang="ru-RU" sz="4200" i="1" dirty="0" smtClean="0">
                <a:latin typeface="Bahnschrift Light SemiCondensed" panose="020B0502040204020203" pitchFamily="34" charset="0"/>
                <a:ea typeface="Yu Gothic" panose="020B0400000000000000" pitchFamily="34" charset="-128"/>
              </a:rPr>
              <a:t> </a:t>
            </a:r>
            <a:r>
              <a:rPr lang="ru-RU" sz="4200" i="1" dirty="0"/>
              <a:t>Все документы были собраны земляками </a:t>
            </a:r>
            <a:r>
              <a:rPr lang="ru-RU" sz="4200" i="1" dirty="0" err="1"/>
              <a:t>С.И.Налимова</a:t>
            </a:r>
            <a:r>
              <a:rPr lang="ru-RU" sz="4200" i="1" dirty="0"/>
              <a:t>, работниками Сыктывкарского отделения ВООПИК </a:t>
            </a:r>
            <a:br>
              <a:rPr lang="ru-RU" sz="4200" i="1" dirty="0"/>
            </a:br>
            <a:r>
              <a:rPr lang="ru-RU" sz="4200" i="1" dirty="0"/>
              <a:t>М. И. Васильевой и Г. Н. Поповой. Проделан огромный, благородный труд: изучено 41 исследование и 57 статей, составлен полный список изданий, где упоминается о мастере. Для установления места захоронения </a:t>
            </a:r>
            <a:r>
              <a:rPr lang="ru-RU" sz="4200" i="1" dirty="0" err="1"/>
              <a:t>С.И.Налимова</a:t>
            </a:r>
            <a:r>
              <a:rPr lang="ru-RU" sz="4200" i="1" dirty="0"/>
              <a:t> просмотрена 31 церковная метрическая книга, а выписки из архивных документов занимают</a:t>
            </a:r>
            <a:br>
              <a:rPr lang="ru-RU" sz="4200" i="1" dirty="0"/>
            </a:br>
            <a:r>
              <a:rPr lang="ru-RU" sz="4200" i="1" dirty="0"/>
              <a:t>40 машинописных страниц! </a:t>
            </a:r>
            <a:endParaRPr lang="ru-RU" sz="4200" dirty="0"/>
          </a:p>
          <a:p>
            <a:r>
              <a:rPr lang="ru-RU" sz="4200" i="1" dirty="0"/>
              <a:t>При использовании данного материала</a:t>
            </a:r>
            <a:br>
              <a:rPr lang="ru-RU" sz="4200" i="1" dirty="0"/>
            </a:br>
            <a:r>
              <a:rPr lang="ru-RU" sz="4200" i="1" dirty="0"/>
              <a:t>просим ссылаться на его принадлежность к архиву. </a:t>
            </a:r>
            <a:br>
              <a:rPr lang="ru-RU" sz="4200" i="1" dirty="0"/>
            </a:br>
            <a:r>
              <a:rPr lang="ru-RU" sz="4200" i="1" dirty="0"/>
              <a:t/>
            </a:r>
            <a:br>
              <a:rPr lang="ru-RU" sz="4200" i="1" dirty="0"/>
            </a:br>
            <a:r>
              <a:rPr lang="ru-RU" sz="4200" i="1" dirty="0"/>
              <a:t>Дмитрий Белинский</a:t>
            </a:r>
            <a:endParaRPr lang="ru-RU" sz="4200" dirty="0"/>
          </a:p>
          <a:p>
            <a:endParaRPr lang="ru-RU" dirty="0" smtClean="0"/>
          </a:p>
          <a:p>
            <a:endParaRPr lang="ru-RU" dirty="0"/>
          </a:p>
        </p:txBody>
      </p:sp>
      <p:pic>
        <p:nvPicPr>
          <p:cNvPr id="8" name="Объект 3" descr="Валерий Гребенников мастер русского народного музыкального инструмента балалайки. Продажа, изготовление, ремонт и реставрация русских балалаек, домр, гуслей и баянов. Купить инструменты для русского народного оркестра вы можете на нашем сайте. Мы даем информацию о фестивалях, конкурсах и концертах с участием музыкантов народников">
            <a:hlinkClick r:id="rId2" tgtFrame="&quot;_blank&quot;"/>
          </p:cNvPr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87881"/>
            <a:ext cx="5760720" cy="113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192225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Литература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47869" y="1436914"/>
            <a:ext cx="10905931" cy="4740049"/>
          </a:xfrm>
        </p:spPr>
        <p:txBody>
          <a:bodyPr>
            <a:normAutofit/>
          </a:bodyPr>
          <a:lstStyle/>
          <a:p>
            <a:r>
              <a:rPr lang="ru-RU" dirty="0"/>
              <a:t>Вашему вниманию предлагается фрагмент из единственной в своем роде работы о жизни и деятельности "русского Страдивари", мастера-самородка по изготовлению русских народных инструментов, друга и помощника </a:t>
            </a:r>
            <a:br>
              <a:rPr lang="ru-RU" dirty="0"/>
            </a:br>
            <a:r>
              <a:rPr lang="ru-RU" dirty="0"/>
              <a:t>В. В. Андреева — Семёна Ивановича </a:t>
            </a:r>
            <a:r>
              <a:rPr lang="ru-RU" dirty="0" err="1"/>
              <a:t>Налимова</a:t>
            </a:r>
            <a:r>
              <a:rPr lang="ru-RU" dirty="0"/>
              <a:t>.</a:t>
            </a:r>
            <a:r>
              <a:rPr lang="ru-RU" sz="2400" i="1" dirty="0" smtClean="0"/>
              <a:t> Дмитрий Белинский</a:t>
            </a:r>
            <a:endParaRPr lang="ru-RU" dirty="0"/>
          </a:p>
          <a:p>
            <a:r>
              <a:rPr lang="ru-RU" b="1" dirty="0"/>
              <a:t>Архив Дмитрия Белинского - официальный сайт Квартета "</a:t>
            </a:r>
            <a:r>
              <a:rPr lang="ru-RU" b="1" dirty="0" smtClean="0"/>
              <a:t>СКАЗ«</a:t>
            </a:r>
          </a:p>
          <a:p>
            <a:r>
              <a:rPr lang="ru-RU" dirty="0"/>
              <a:t>https://weekend.rambler.ru/places/38914230/?utm_content=rweekend&amp;utm_medium=read_more&amp;utm_source=copylink</a:t>
            </a:r>
          </a:p>
          <a:p>
            <a:r>
              <a:rPr lang="ru-RU" u="sng" dirty="0">
                <a:hlinkClick r:id="rId2"/>
              </a:rPr>
              <a:t>https://uchportfolio.ru/users_content/ca3a9be77f7e88708afb20c8cdf44b60/images/balalaika.jpghttps://</a:t>
            </a:r>
            <a:r>
              <a:rPr lang="ru-RU" u="sng" dirty="0" smtClean="0">
                <a:hlinkClick r:id="rId2"/>
              </a:rPr>
              <a:t>uchportfolio.ru/users_content/ca3a9be77f7e88708afb20c8cdf44b60/images/balalaika.jpg</a:t>
            </a:r>
            <a:endParaRPr lang="ru-RU" u="sng" dirty="0" smtClean="0"/>
          </a:p>
          <a:p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</a:rPr>
              <a:t>Автор: Дядька </a:t>
            </a:r>
            <a:r>
              <a:rPr lang="ru-RU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Воффка</a:t>
            </a:r>
            <a:endParaRPr lang="ru-RU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47174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9837" y="388620"/>
            <a:ext cx="11632163" cy="1302068"/>
          </a:xfrm>
        </p:spPr>
        <p:txBody>
          <a:bodyPr>
            <a:noAutofit/>
          </a:bodyPr>
          <a:lstStyle/>
          <a:p>
            <a:r>
              <a:rPr lang="ru-RU" sz="2800" dirty="0" smtClean="0"/>
              <a:t>      Картина</a:t>
            </a:r>
            <a:r>
              <a:rPr lang="ru-RU" sz="2800" dirty="0"/>
              <a:t> </a:t>
            </a:r>
            <a:r>
              <a:rPr lang="ru-RU" sz="2800" dirty="0">
                <a:hlinkClick r:id="rId2" tooltip="Заболотский, Пётр Ефимович"/>
              </a:rPr>
              <a:t>П. Е. </a:t>
            </a:r>
            <a:r>
              <a:rPr lang="ru-RU" sz="2800" dirty="0" err="1">
                <a:hlinkClick r:id="rId2" tooltip="Заболотский, Пётр Ефимович"/>
              </a:rPr>
              <a:t>Заболотского</a:t>
            </a:r>
            <a:r>
              <a:rPr lang="ru-RU" sz="2800" dirty="0"/>
              <a:t> «Мальчик с балалайкой» (1835).</a:t>
            </a:r>
            <a:br>
              <a:rPr lang="ru-RU" sz="2800" dirty="0"/>
            </a:br>
            <a:r>
              <a:rPr lang="ru-RU" sz="2800" dirty="0" smtClean="0"/>
              <a:t>         Форма </a:t>
            </a:r>
            <a:r>
              <a:rPr lang="ru-RU" sz="2800" dirty="0"/>
              <a:t>корпуса балалайки была изначально </a:t>
            </a:r>
            <a:r>
              <a:rPr lang="ru-RU" sz="2800" dirty="0" smtClean="0"/>
              <a:t>округлой.</a:t>
            </a:r>
            <a:endParaRPr lang="ru-RU" sz="2800" dirty="0"/>
          </a:p>
        </p:txBody>
      </p:sp>
      <p:pic>
        <p:nvPicPr>
          <p:cNvPr id="10" name="Объект 9" descr="https://upload.wikimedia.org/wikipedia/commons/thumb/e/e1/Petr_Zabolotskiy_01.jpg/220px-Petr_Zabolotskiy_01.jpg"/>
          <p:cNvPicPr>
            <a:picLocks noGrp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143410"/>
            <a:ext cx="2987815" cy="3734876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Прямоугольник 4"/>
          <p:cNvSpPr/>
          <p:nvPr/>
        </p:nvSpPr>
        <p:spPr>
          <a:xfrm>
            <a:off x="3303037" y="1395663"/>
            <a:ext cx="8247280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>
              <a:solidFill>
                <a:srgbClr val="252525"/>
              </a:solidFill>
              <a:latin typeface="Arial" panose="020B0604020202020204" pitchFamily="34" charset="0"/>
              <a:ea typeface="Calibri" panose="020F0502020204030204" pitchFamily="34" charset="0"/>
            </a:endParaRPr>
          </a:p>
          <a:p>
            <a:r>
              <a:rPr lang="ru-RU" sz="2800" dirty="0" err="1" smtClean="0">
                <a:solidFill>
                  <a:srgbClr val="252525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Балала́йка</a:t>
            </a:r>
            <a:r>
              <a:rPr lang="ru-RU" dirty="0">
                <a:solidFill>
                  <a:srgbClr val="252525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 </a:t>
            </a:r>
            <a:r>
              <a:rPr lang="ru-RU" dirty="0" smtClean="0">
                <a:solidFill>
                  <a:srgbClr val="252525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 (</a:t>
            </a:r>
            <a:r>
              <a:rPr lang="ru-RU" dirty="0" err="1" smtClean="0">
                <a:solidFill>
                  <a:srgbClr val="252525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bəɫɐˈɫajkə</a:t>
            </a:r>
            <a:r>
              <a:rPr lang="ru-RU" dirty="0" smtClean="0">
                <a:solidFill>
                  <a:srgbClr val="252525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   слушать) </a:t>
            </a:r>
          </a:p>
          <a:p>
            <a:r>
              <a:rPr lang="ru-RU" dirty="0" smtClean="0">
                <a:solidFill>
                  <a:srgbClr val="252525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— русский народный  трёхструнный щипковый музыкальный инструмент с корпусом треугольной формы. Характерными приёмами </a:t>
            </a:r>
            <a:r>
              <a:rPr lang="ru-RU" dirty="0" err="1" smtClean="0">
                <a:solidFill>
                  <a:srgbClr val="252525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звукоизвлечения</a:t>
            </a:r>
            <a:r>
              <a:rPr lang="ru-RU" dirty="0" smtClean="0">
                <a:solidFill>
                  <a:srgbClr val="252525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 являются бряцание и тремоло — удары указательным пальцем по всем струнам одновременно.</a:t>
            </a:r>
          </a:p>
          <a:p>
            <a:r>
              <a:rPr lang="ru-RU" dirty="0" smtClean="0">
                <a:solidFill>
                  <a:srgbClr val="252525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Самый известный русский инструмент, ставший, наряду с гармонью, одним из символов музыкального творчества русского народа.</a:t>
            </a:r>
            <a:endParaRPr lang="ru-RU" dirty="0" smtClean="0">
              <a:solidFill>
                <a:srgbClr val="252525"/>
              </a:solidFill>
              <a:effectLst/>
              <a:latin typeface="Arial" panose="020B0604020202020204" pitchFamily="34" charset="0"/>
              <a:ea typeface="Calibri" panose="020F0502020204030204" pitchFamily="34" charset="0"/>
            </a:endParaRPr>
          </a:p>
          <a:p>
            <a:r>
              <a:rPr lang="ru-RU" dirty="0" smtClean="0">
                <a:solidFill>
                  <a:srgbClr val="252525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 </a:t>
            </a:r>
          </a:p>
          <a:p>
            <a:r>
              <a:rPr lang="ru-RU" dirty="0" smtClean="0">
                <a:solidFill>
                  <a:srgbClr val="252525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  </a:t>
            </a:r>
            <a:r>
              <a:rPr lang="ru-RU" sz="2800" dirty="0" smtClean="0">
                <a:solidFill>
                  <a:srgbClr val="252525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«сей инструмент в великом употреблении в России… между простым народом». </a:t>
            </a:r>
            <a:r>
              <a:rPr lang="ru-RU" dirty="0" smtClean="0"/>
              <a:t>составители </a:t>
            </a:r>
            <a:r>
              <a:rPr lang="ru-RU" dirty="0"/>
              <a:t>музыкального словаря в </a:t>
            </a:r>
            <a:r>
              <a:rPr lang="ru-RU" dirty="0" smtClean="0"/>
              <a:t> </a:t>
            </a:r>
            <a:r>
              <a:rPr lang="ru-RU" dirty="0"/>
              <a:t>«Карманной книге на 1795 год» </a:t>
            </a:r>
            <a:endParaRPr lang="ru-RU" dirty="0" smtClean="0"/>
          </a:p>
          <a:p>
            <a:endParaRPr lang="ru-RU" dirty="0"/>
          </a:p>
          <a:p>
            <a:r>
              <a:rPr lang="ru-RU" dirty="0"/>
              <a:t>На популярность балалайки во второй половине XVIII века указывает также то, что среди ее любителей было немало представителей «высшего сословия»</a:t>
            </a:r>
          </a:p>
        </p:txBody>
      </p:sp>
    </p:spTree>
    <p:extLst>
      <p:ext uri="{BB962C8B-B14F-4D97-AF65-F5344CB8AC3E}">
        <p14:creationId xmlns:p14="http://schemas.microsoft.com/office/powerpoint/2010/main" val="39938071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97180" y="365125"/>
            <a:ext cx="11894820" cy="2378075"/>
          </a:xfrm>
        </p:spPr>
        <p:txBody>
          <a:bodyPr>
            <a:noAutofit/>
          </a:bodyPr>
          <a:lstStyle/>
          <a:p>
            <a:r>
              <a:rPr lang="ru-RU" sz="2800" dirty="0" smtClean="0"/>
              <a:t>              Современный </a:t>
            </a:r>
            <a:r>
              <a:rPr lang="ru-RU" sz="2800" dirty="0"/>
              <a:t>вид балалайка приобрела благодаря 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/>
              <a:t> </a:t>
            </a:r>
            <a:r>
              <a:rPr lang="ru-RU" sz="2800" dirty="0" smtClean="0"/>
              <a:t>                             </a:t>
            </a:r>
            <a:r>
              <a:rPr lang="ru-RU" sz="2800" dirty="0" smtClean="0"/>
              <a:t>музыканту- просветителю</a:t>
            </a:r>
            <a:r>
              <a:rPr lang="ru-RU" sz="2800" dirty="0"/>
              <a:t> 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>
                <a:hlinkClick r:id="rId2" tooltip="Андреев, Василий Васильевич (музыкант)"/>
              </a:rPr>
              <a:t>Василию </a:t>
            </a:r>
            <a:r>
              <a:rPr lang="ru-RU" sz="2800" dirty="0">
                <a:hlinkClick r:id="rId2" tooltip="Андреев, Василий Васильевич (музыкант)"/>
              </a:rPr>
              <a:t>Андрееву</a:t>
            </a:r>
            <a:r>
              <a:rPr lang="ru-RU" sz="2800" dirty="0"/>
              <a:t> </a:t>
            </a:r>
            <a:r>
              <a:rPr lang="ru-RU" sz="2800" dirty="0" smtClean="0"/>
              <a:t>  и </a:t>
            </a:r>
            <a:r>
              <a:rPr lang="ru-RU" sz="2800" dirty="0"/>
              <a:t>мастерам </a:t>
            </a:r>
            <a:r>
              <a:rPr lang="ru-RU" sz="2800" dirty="0" smtClean="0"/>
              <a:t>  В</a:t>
            </a:r>
            <a:r>
              <a:rPr lang="ru-RU" sz="2800" dirty="0"/>
              <a:t>. Иванову, Ф. </a:t>
            </a:r>
            <a:r>
              <a:rPr lang="ru-RU" sz="2800" dirty="0" err="1"/>
              <a:t>Пасербскому</a:t>
            </a:r>
            <a:r>
              <a:rPr lang="ru-RU" sz="2800" dirty="0"/>
              <a:t>, </a:t>
            </a:r>
            <a:r>
              <a:rPr lang="ru-RU" sz="2800" dirty="0" smtClean="0"/>
              <a:t>      </a:t>
            </a:r>
            <a:r>
              <a:rPr lang="ru-RU" sz="2800" dirty="0" smtClean="0">
                <a:hlinkClick r:id="rId3" tooltip="Налимов, Семён Иванович"/>
              </a:rPr>
              <a:t>С</a:t>
            </a:r>
            <a:r>
              <a:rPr lang="ru-RU" sz="2800" dirty="0">
                <a:hlinkClick r:id="rId3" tooltip="Налимов, Семён Иванович"/>
              </a:rPr>
              <a:t>. И. </a:t>
            </a:r>
            <a:r>
              <a:rPr lang="ru-RU" sz="2800" dirty="0" err="1">
                <a:hlinkClick r:id="rId3" tooltip="Налимов, Семён Иванович"/>
              </a:rPr>
              <a:t>Налимову</a:t>
            </a:r>
            <a:r>
              <a:rPr lang="ru-RU" sz="2800" dirty="0"/>
              <a:t> и </a:t>
            </a:r>
            <a:r>
              <a:rPr lang="ru-RU" sz="2800" dirty="0" smtClean="0"/>
              <a:t>другим</a:t>
            </a:r>
            <a:r>
              <a:rPr lang="ru-RU" sz="2800" dirty="0"/>
              <a:t>, которые в 1883 году занялись её усовершенствованием. Андреев В. В. предложил делать деку из ели, а заднюю часть балалайки изготавливать из бука, а также укоротить до 600—700 мм. </a:t>
            </a:r>
          </a:p>
        </p:txBody>
      </p:sp>
      <p:pic>
        <p:nvPicPr>
          <p:cNvPr id="4" name="Объект 3" descr="post100114_2"/>
          <p:cNvPicPr>
            <a:picLocks noGrp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43731" y="3439236"/>
            <a:ext cx="7142215" cy="371901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6586897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3178175"/>
          </a:xfrm>
        </p:spPr>
        <p:txBody>
          <a:bodyPr>
            <a:normAutofit fontScale="90000"/>
          </a:bodyPr>
          <a:lstStyle/>
          <a:p>
            <a:r>
              <a:rPr lang="ru-RU" sz="3100" dirty="0" smtClean="0"/>
              <a:t>….     Увидев </a:t>
            </a:r>
            <a:r>
              <a:rPr lang="ru-RU" sz="3100" dirty="0"/>
              <a:t>однажды художественные изделия работы </a:t>
            </a:r>
            <a:r>
              <a:rPr lang="ru-RU" sz="3100" dirty="0" smtClean="0"/>
              <a:t>  </a:t>
            </a:r>
            <a:r>
              <a:rPr lang="ru-RU" sz="3100" dirty="0" err="1" smtClean="0"/>
              <a:t>Налимова</a:t>
            </a:r>
            <a:r>
              <a:rPr lang="ru-RU" sz="3100" dirty="0" smtClean="0"/>
              <a:t> </a:t>
            </a:r>
            <a:r>
              <a:rPr lang="ru-RU" sz="3100" dirty="0"/>
              <a:t>С.И., отличавшиеся тонкостью, изяществом и редким вкусом, В. В. Андреев (выдающийся балалаечник, организатор первого русского оркестра русских народных инструментов) пригласил его в организованную в селе Марьино экспериментальную мастерскую по изготовлению образцов усовершенствованных инструментов, и Налимов принял его предложение. Он поселился в имении В. В. Андреева в с. Марьино </a:t>
            </a:r>
            <a:r>
              <a:rPr lang="ru-RU" sz="3100" dirty="0" err="1"/>
              <a:t>Бежецкого</a:t>
            </a:r>
            <a:r>
              <a:rPr lang="ru-RU" sz="3100" dirty="0"/>
              <a:t> уезда и прожил там более 20 лет, работая "мастером балалаечных дел" при оркестре В. В. Андреева. Семён Иванович женился в январе 1897 г. на экономке В. В. Андреева Варваре Леонтьевне </a:t>
            </a:r>
            <a:r>
              <a:rPr lang="ru-RU" sz="3100" dirty="0" err="1"/>
              <a:t>Дикаревой</a:t>
            </a:r>
            <a:r>
              <a:rPr lang="ru-RU" sz="3100" dirty="0"/>
              <a:t>, построил дом на средства Андреева рядом с его имением. </a:t>
            </a:r>
          </a:p>
        </p:txBody>
      </p:sp>
    </p:spTree>
    <p:extLst>
      <p:ext uri="{BB962C8B-B14F-4D97-AF65-F5344CB8AC3E}">
        <p14:creationId xmlns:p14="http://schemas.microsoft.com/office/powerpoint/2010/main" val="13889645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8639" y="365125"/>
            <a:ext cx="7737231" cy="6492875"/>
          </a:xfrm>
        </p:spPr>
        <p:txBody>
          <a:bodyPr>
            <a:normAutofit/>
          </a:bodyPr>
          <a:lstStyle/>
          <a:p>
            <a:r>
              <a:rPr lang="ru-RU" sz="3100" dirty="0" smtClean="0"/>
              <a:t>Предварительно </a:t>
            </a:r>
            <a:r>
              <a:rPr lang="ru-RU" sz="3100" dirty="0"/>
              <a:t>В. В. Андреев </a:t>
            </a:r>
            <a:r>
              <a:rPr lang="ru-RU" sz="3100" dirty="0" err="1" smtClean="0"/>
              <a:t>заказалС.И.Налимову</a:t>
            </a:r>
            <a:r>
              <a:rPr lang="ru-RU" sz="3100" dirty="0" smtClean="0"/>
              <a:t> </a:t>
            </a:r>
            <a:r>
              <a:rPr lang="ru-RU" sz="3100" dirty="0"/>
              <a:t>в виде </a:t>
            </a:r>
            <a:r>
              <a:rPr lang="ru-RU" sz="3100" dirty="0" smtClean="0"/>
              <a:t>  </a:t>
            </a:r>
            <a:br>
              <a:rPr lang="ru-RU" sz="3100" dirty="0" smtClean="0"/>
            </a:br>
            <a:r>
              <a:rPr lang="ru-RU" sz="2000" dirty="0" smtClean="0"/>
              <a:t>               опыта   -  балалайку приму.</a:t>
            </a:r>
            <a:br>
              <a:rPr lang="ru-RU" sz="2000" dirty="0" smtClean="0"/>
            </a:br>
            <a:r>
              <a:rPr lang="ru-RU" sz="2000" dirty="0" smtClean="0"/>
              <a:t> </a:t>
            </a:r>
            <a:r>
              <a:rPr lang="ru-RU" sz="2000" dirty="0"/>
              <a:t>Один из участников оркестра В. В. Андреева, Н. П. </a:t>
            </a:r>
            <a:r>
              <a:rPr lang="ru-RU" sz="2000" dirty="0" err="1"/>
              <a:t>Штибер</a:t>
            </a:r>
            <a:r>
              <a:rPr lang="ru-RU" sz="2000" dirty="0"/>
              <a:t> писал, что изготовленная </a:t>
            </a:r>
            <a:r>
              <a:rPr lang="ru-RU" sz="2000" dirty="0" err="1"/>
              <a:t>Налимовым</a:t>
            </a:r>
            <a:r>
              <a:rPr lang="ru-RU" sz="2000" dirty="0"/>
              <a:t> </a:t>
            </a:r>
            <a:r>
              <a:rPr lang="ru-RU" sz="2000" dirty="0" smtClean="0"/>
              <a:t>по рисункам </a:t>
            </a:r>
            <a:r>
              <a:rPr lang="ru-RU" sz="2000" dirty="0"/>
              <a:t>и чертежам, составленным г. Андреевым, первая прима-балалайка представляла собой в буквальном смысле шедевр искусства. Изготовленная мастером-самородком балалайка по красоте своих форм, полноте и певучести тона превосходила всё то, что Андрееву доводилось получать из рук столичных мастеров-профессионалов. Затем были изготовлены </a:t>
            </a:r>
            <a:r>
              <a:rPr lang="ru-RU" sz="2000" dirty="0" err="1"/>
              <a:t>Налимовым</a:t>
            </a:r>
            <a:r>
              <a:rPr lang="ru-RU" sz="2000" dirty="0"/>
              <a:t> и другие балалайки (дискант, альт, бас и контрабас). В 1896 году </a:t>
            </a:r>
            <a:r>
              <a:rPr lang="ru-RU" sz="2000" dirty="0" err="1"/>
              <a:t>С.И.Налимов</a:t>
            </a:r>
            <a:r>
              <a:rPr lang="ru-RU" sz="2000" dirty="0"/>
              <a:t> изготовил по чертежам В. В. Андреева первую усовершенствованную домру. 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5" name="Объект 4" descr="post100114_5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285870" y="515815"/>
            <a:ext cx="3540370" cy="454855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8139057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706100" cy="1532255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sz="3100" dirty="0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Надежды, которые возлагал Василий Васильевич Андреев на </a:t>
            </a:r>
            <a:r>
              <a:rPr lang="ru-RU" sz="3100" dirty="0" err="1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Налимова</a:t>
            </a:r>
            <a:r>
              <a:rPr lang="ru-RU" sz="3100" dirty="0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, полностью оправдались: </a:t>
            </a:r>
            <a:r>
              <a:rPr lang="ru-RU" sz="3100" dirty="0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/>
            </a:r>
            <a:br>
              <a:rPr lang="ru-RU" sz="3100" dirty="0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</a:br>
            <a:r>
              <a:rPr lang="ru-RU" sz="3100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/>
            </a:r>
            <a:br>
              <a:rPr lang="ru-RU" sz="3100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</a:br>
            <a:r>
              <a:rPr lang="ru-RU" sz="3100" dirty="0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из </a:t>
            </a:r>
            <a:r>
              <a:rPr lang="ru-RU" sz="3100" dirty="0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него вышел первоклассный мастер.</a:t>
            </a:r>
            <a:endParaRPr lang="ru-RU" sz="31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682388" y="2183252"/>
            <a:ext cx="8347312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>
              <a:solidFill>
                <a:srgbClr val="000000"/>
              </a:solidFill>
              <a:effectLst/>
              <a:latin typeface="Arial" panose="020B0604020202020204" pitchFamily="34" charset="0"/>
              <a:ea typeface="Times New Roman" panose="02020603050405020304" pitchFamily="18" charset="0"/>
            </a:endParaRPr>
          </a:p>
          <a:p>
            <a:endParaRPr lang="ru-RU" dirty="0">
              <a:solidFill>
                <a:srgbClr val="000000"/>
              </a:solidFill>
              <a:latin typeface="Arial" panose="020B0604020202020204" pitchFamily="34" charset="0"/>
              <a:ea typeface="Times New Roman" panose="02020603050405020304" pitchFamily="18" charset="0"/>
            </a:endParaRPr>
          </a:p>
          <a:p>
            <a:r>
              <a:rPr lang="ru-RU" dirty="0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Двух </a:t>
            </a:r>
            <a:r>
              <a:rPr lang="ru-RU" dirty="0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талантливых людей — </a:t>
            </a:r>
            <a:r>
              <a:rPr lang="ru-RU" dirty="0" err="1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Налимова</a:t>
            </a:r>
            <a:r>
              <a:rPr lang="ru-RU" dirty="0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С.И. и Андреева В.В. — связывала не только совместная работа, но и большая человеческая дружба. "Невозможно, пожалуй, привести другой пример творческого содружества между исполнителем и создателем инструмента, чем продолжавшаяся два десятилетия совместная работа Андреева с </a:t>
            </a:r>
            <a:r>
              <a:rPr lang="ru-RU" dirty="0" err="1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Налимовым</a:t>
            </a:r>
            <a:r>
              <a:rPr lang="ru-RU" dirty="0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над строем, тоном и внешней формой русских народных инструментов", — пишет искусствовед Б. Б, Грановский. </a:t>
            </a:r>
          </a:p>
          <a:p>
            <a:endParaRPr lang="ru-RU" dirty="0" smtClean="0">
              <a:solidFill>
                <a:srgbClr val="000000"/>
              </a:solidFill>
              <a:latin typeface="Arial" panose="020B0604020202020204" pitchFamily="34" charset="0"/>
              <a:ea typeface="Times New Roman" panose="02020603050405020304" pitchFamily="18" charset="0"/>
            </a:endParaRPr>
          </a:p>
          <a:p>
            <a:endParaRPr lang="ru-RU" dirty="0">
              <a:solidFill>
                <a:srgbClr val="000000"/>
              </a:solidFill>
              <a:latin typeface="Arial" panose="020B0604020202020204" pitchFamily="34" charset="0"/>
              <a:ea typeface="Times New Roman" panose="02020603050405020304" pitchFamily="18" charset="0"/>
            </a:endParaRPr>
          </a:p>
          <a:p>
            <a:endParaRPr lang="ru-RU" dirty="0" smtClean="0">
              <a:solidFill>
                <a:srgbClr val="000000"/>
              </a:solidFill>
              <a:latin typeface="Arial" panose="020B0604020202020204" pitchFamily="34" charset="0"/>
              <a:ea typeface="Times New Roman" panose="02020603050405020304" pitchFamily="18" charset="0"/>
            </a:endParaRPr>
          </a:p>
          <a:p>
            <a:endParaRPr lang="ru-RU" dirty="0">
              <a:solidFill>
                <a:srgbClr val="000000"/>
              </a:solidFill>
              <a:latin typeface="Arial" panose="020B0604020202020204" pitchFamily="34" charset="0"/>
              <a:ea typeface="Times New Roman" panose="02020603050405020304" pitchFamily="18" charset="0"/>
            </a:endParaRPr>
          </a:p>
          <a:p>
            <a:r>
              <a:rPr lang="ru-RU" dirty="0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В.В. Андреев с балалайкой работы </a:t>
            </a:r>
            <a:r>
              <a:rPr lang="ru-RU" dirty="0" err="1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Налимова</a:t>
            </a:r>
            <a:r>
              <a:rPr lang="ru-RU" dirty="0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С.И.</a:t>
            </a:r>
            <a:br>
              <a:rPr lang="ru-RU" dirty="0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</a:br>
            <a:endParaRPr lang="ru-RU" dirty="0"/>
          </a:p>
        </p:txBody>
      </p:sp>
      <p:pic>
        <p:nvPicPr>
          <p:cNvPr id="6" name="Рисунок 5" descr="Ð.Ð.ÐÐ½Ð´ÑÐµÐµÐ² Ñ Ð±Ð°Ð»Ð°Ð»Ð°Ð¹ÐºÐ¾Ð¹ ÑÐ°Ð±Ð¾ÑÑ ÐÐ°Ð»Ð¸Ð¼Ð¾Ð²Ð° Ð¡.Ð.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29700" y="1667435"/>
            <a:ext cx="2686275" cy="391449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7527253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4149" y="-668740"/>
            <a:ext cx="11387351" cy="5171209"/>
          </a:xfrm>
        </p:spPr>
        <p:txBody>
          <a:bodyPr>
            <a:normAutofit fontScale="90000"/>
          </a:bodyPr>
          <a:lstStyle/>
          <a:p>
            <a:r>
              <a:rPr lang="ru-RU" sz="3100" b="1" dirty="0" smtClean="0"/>
              <a:t/>
            </a:r>
            <a:br>
              <a:rPr lang="ru-RU" sz="3100" b="1" dirty="0" smtClean="0"/>
            </a:br>
            <a:r>
              <a:rPr lang="ru-RU" sz="3100" b="1" dirty="0"/>
              <a:t/>
            </a:r>
            <a:br>
              <a:rPr lang="ru-RU" sz="3100" b="1" dirty="0"/>
            </a:br>
            <a:r>
              <a:rPr lang="ru-RU" sz="3100" b="1" dirty="0" smtClean="0"/>
              <a:t/>
            </a:r>
            <a:br>
              <a:rPr lang="ru-RU" sz="3100" b="1" dirty="0" smtClean="0"/>
            </a:br>
            <a:r>
              <a:rPr lang="ru-RU" sz="3100" b="1" dirty="0" smtClean="0"/>
              <a:t>Василий </a:t>
            </a:r>
            <a:r>
              <a:rPr lang="ru-RU" sz="3100" b="1" dirty="0"/>
              <a:t>Васильевич Андреев</a:t>
            </a:r>
            <a:r>
              <a:rPr lang="ru-RU" sz="3100" dirty="0"/>
              <a:t> </a:t>
            </a:r>
            <a:r>
              <a:rPr lang="ru-RU" sz="2700" dirty="0"/>
              <a:t>высоко ценил инструменты, сделанные </a:t>
            </a:r>
            <a:r>
              <a:rPr lang="ru-RU" sz="2700" dirty="0" err="1"/>
              <a:t>Налимовым</a:t>
            </a:r>
            <a:r>
              <a:rPr lang="ru-RU" sz="2700" dirty="0"/>
              <a:t>. В одном из своих писем он справедливо писал о талантливом мастере: "После работы </a:t>
            </a:r>
            <a:r>
              <a:rPr lang="ru-RU" sz="2700" dirty="0" err="1"/>
              <a:t>С.И.Налимова</a:t>
            </a:r>
            <a:r>
              <a:rPr lang="ru-RU" sz="2700" dirty="0"/>
              <a:t> я не знаю у нас других инструментов, которые бы настолько (отличались) своими высокими музыкальными качествами". Налимов воплотил в новых конструкциях русских народных инструментов не только замыслы Андреева, но и свои собственные, он вносил и свои новшества при изготовлении инструментов. Так, при изготовлении гуслей звончатых, которые были введены в Великорусский оркестр в 1913 году, Налимов предложил внести новое приспособление для механической перемены строя — металлический валик, или ключ, который дал возможность "постепенными поворотами его добывать последовательно </a:t>
            </a:r>
            <a:r>
              <a:rPr lang="ru-RU" sz="3100" dirty="0"/>
              <a:t>шесть тональностей". </a:t>
            </a:r>
            <a:br>
              <a:rPr lang="ru-RU" sz="3100" dirty="0"/>
            </a:br>
            <a:r>
              <a:rPr lang="ru-RU" sz="3100" dirty="0"/>
              <a:t> </a:t>
            </a:r>
            <a:br>
              <a:rPr lang="ru-RU" sz="3100" dirty="0"/>
            </a:br>
            <a:endParaRPr lang="ru-RU" sz="31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545911"/>
            <a:ext cx="9493155" cy="3956558"/>
          </a:xfrm>
        </p:spPr>
        <p:txBody>
          <a:bodyPr/>
          <a:lstStyle/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984437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7420" y="122830"/>
            <a:ext cx="8235059" cy="1037230"/>
          </a:xfrm>
        </p:spPr>
        <p:txBody>
          <a:bodyPr>
            <a:normAutofit fontScale="90000"/>
          </a:bodyPr>
          <a:lstStyle/>
          <a:p>
            <a:r>
              <a:rPr lang="ru-RU" sz="3100" b="1" dirty="0" smtClean="0"/>
              <a:t>Семён </a:t>
            </a:r>
            <a:r>
              <a:rPr lang="ru-RU" sz="3100" b="1" dirty="0"/>
              <a:t>Иванович Налимов</a:t>
            </a:r>
            <a:r>
              <a:rPr lang="ru-RU" sz="2800" dirty="0"/>
              <a:t/>
            </a:r>
            <a:br>
              <a:rPr lang="ru-RU" sz="2800" dirty="0"/>
            </a:br>
            <a:r>
              <a:rPr lang="ru-RU" sz="3100" dirty="0"/>
              <a:t>Родился 1 февраля 1857 года в Сретенском обществе (Сретенский погост) </a:t>
            </a:r>
            <a:r>
              <a:rPr lang="ru-RU" sz="3100" dirty="0" err="1"/>
              <a:t>Выльгортской</a:t>
            </a:r>
            <a:r>
              <a:rPr lang="ru-RU" sz="3100" dirty="0"/>
              <a:t> области </a:t>
            </a:r>
            <a:r>
              <a:rPr lang="ru-RU" sz="3100" dirty="0" err="1">
                <a:hlinkClick r:id="rId2" tooltip="Усть-Сысольский уезд"/>
              </a:rPr>
              <a:t>Усть-Сысольского</a:t>
            </a:r>
            <a:r>
              <a:rPr lang="ru-RU" sz="3100" dirty="0">
                <a:hlinkClick r:id="rId2" tooltip="Усть-Сысольский уезд"/>
              </a:rPr>
              <a:t> уезда</a:t>
            </a:r>
            <a:r>
              <a:rPr lang="ru-RU" sz="3100" dirty="0"/>
              <a:t> </a:t>
            </a:r>
            <a:r>
              <a:rPr lang="ru-RU" sz="3100" dirty="0">
                <a:hlinkClick r:id="rId3" tooltip="Вологодская губерния"/>
              </a:rPr>
              <a:t>Вологодской губернии</a:t>
            </a:r>
            <a:r>
              <a:rPr lang="ru-RU" sz="3100" dirty="0"/>
              <a:t> (в настоящее время село </a:t>
            </a:r>
            <a:r>
              <a:rPr lang="ru-RU" sz="3100" dirty="0" err="1">
                <a:hlinkClick r:id="rId4" tooltip="Выльгорт"/>
              </a:rPr>
              <a:t>Выльгорт</a:t>
            </a:r>
            <a:r>
              <a:rPr lang="ru-RU" sz="3100" dirty="0"/>
              <a:t>, </a:t>
            </a:r>
            <a:r>
              <a:rPr lang="ru-RU" sz="3100" dirty="0">
                <a:hlinkClick r:id="rId5" tooltip="Республика Коми"/>
              </a:rPr>
              <a:t>Республика Коми</a:t>
            </a:r>
            <a:r>
              <a:rPr lang="ru-RU" sz="3100" dirty="0"/>
              <a:t>). По национальности — </a:t>
            </a:r>
            <a:r>
              <a:rPr lang="ru-RU" sz="3100" dirty="0">
                <a:hlinkClick r:id="rId6" tooltip="Коми-зыряне"/>
              </a:rPr>
              <a:t>коми-зырянин</a:t>
            </a:r>
            <a:r>
              <a:rPr lang="ru-RU" sz="3100" dirty="0"/>
              <a:t>.</a:t>
            </a:r>
            <a:br>
              <a:rPr lang="ru-RU" sz="3100" dirty="0"/>
            </a:br>
            <a:endParaRPr lang="ru-RU" sz="3100" dirty="0"/>
          </a:p>
        </p:txBody>
      </p:sp>
      <p:pic>
        <p:nvPicPr>
          <p:cNvPr id="6" name="Объект 3" descr="C:\Users\сергей1\Downloads\Налимов_Семён_Иванович_(1857-1916).jpg"/>
          <p:cNvPicPr>
            <a:picLocks noGrp="1"/>
          </p:cNvPicPr>
          <p:nvPr>
            <p:ph idx="1"/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562066"/>
            <a:ext cx="2640842" cy="2771404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Прямоугольник 9"/>
          <p:cNvSpPr/>
          <p:nvPr/>
        </p:nvSpPr>
        <p:spPr>
          <a:xfrm>
            <a:off x="3098042" y="2971800"/>
            <a:ext cx="8583418" cy="34470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/>
              <a:t> </a:t>
            </a:r>
          </a:p>
          <a:p>
            <a:r>
              <a:rPr lang="ru-RU" dirty="0" smtClean="0"/>
              <a:t>Семён Иванович Налимов (1857—1916) — русский мастер по изготовлению музыкальных инструментов: балалаек, домр, гуслей.</a:t>
            </a:r>
          </a:p>
          <a:p>
            <a:r>
              <a:rPr lang="ru-RU" dirty="0" smtClean="0"/>
              <a:t>Работал в тесном сотрудничестве с реформатором русской народной музыкальной культуры, создателем первого в истории России Оркестра народных инструментов, В. В. Андреевым. Современные балалайки и домры до сих пор изготавливаются по образцам инструментов С. И. </a:t>
            </a:r>
            <a:r>
              <a:rPr lang="ru-RU" dirty="0" err="1" smtClean="0"/>
              <a:t>Налимова</a:t>
            </a:r>
            <a:r>
              <a:rPr lang="ru-RU" dirty="0" smtClean="0"/>
              <a:t>.</a:t>
            </a:r>
          </a:p>
          <a:p>
            <a:r>
              <a:rPr lang="ru-RU" dirty="0" smtClean="0"/>
              <a:t>«Русский балалаечный Страдивариус» — так отзывался о нём известный русский музыковед того времени, член-корреспондент Академии наук СССР, профессор Петербургской консерватории А. В. Оссовский.</a:t>
            </a:r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457200" y="6333470"/>
            <a:ext cx="1122426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музыкальный мастер, слава которого перешагнула рубежи России</a:t>
            </a:r>
            <a:r>
              <a:rPr lang="ru-RU" dirty="0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. </a:t>
            </a:r>
            <a:br>
              <a:rPr lang="ru-RU" dirty="0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</a:br>
            <a:endParaRPr lang="ru-RU" dirty="0"/>
          </a:p>
        </p:txBody>
      </p:sp>
      <p:pic>
        <p:nvPicPr>
          <p:cNvPr id="13" name="Объект 3" descr="Vologda Governorate map.jpg"/>
          <p:cNvPicPr>
            <a:picLocks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29600" y="218364"/>
            <a:ext cx="3962400" cy="307937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8014691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Легкий дым">
  <a:themeElements>
    <a:clrScheme name="Легкий дым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Легкий дым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Легкий дым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308</TotalTime>
  <Words>941</Words>
  <Application>Microsoft Office PowerPoint</Application>
  <PresentationFormat>Широкоэкранный</PresentationFormat>
  <Paragraphs>81</Paragraphs>
  <Slides>26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10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37" baseType="lpstr">
      <vt:lpstr>Yu Gothic</vt:lpstr>
      <vt:lpstr>Arial</vt:lpstr>
      <vt:lpstr>Bahnschrift</vt:lpstr>
      <vt:lpstr>Bahnschrift Light</vt:lpstr>
      <vt:lpstr>Bahnschrift Light SemiCondensed</vt:lpstr>
      <vt:lpstr>Calibri</vt:lpstr>
      <vt:lpstr>Century Gothic</vt:lpstr>
      <vt:lpstr>Helvetica</vt:lpstr>
      <vt:lpstr>Times New Roman</vt:lpstr>
      <vt:lpstr>Wingdings 3</vt:lpstr>
      <vt:lpstr>Легкий дым</vt:lpstr>
      <vt:lpstr>Презентация PowerPoint</vt:lpstr>
      <vt:lpstr>Первое упоминание о балалайке в письменных  источниках                                 датируется   1688 годом. </vt:lpstr>
      <vt:lpstr>      Картина П. Е. Заболотского «Мальчик с балалайкой» (1835).          Форма корпуса балалайки была изначально округлой.</vt:lpstr>
      <vt:lpstr>              Современный вид балалайка приобрела благодаря                                музыканту- просветителю  Василию Андрееву   и мастерам   В. Иванову, Ф. Пасербскому,       С. И. Налимову и другим, которые в 1883 году занялись её усовершенствованием. Андреев В. В. предложил делать деку из ели, а заднюю часть балалайки изготавливать из бука, а также укоротить до 600—700 мм. </vt:lpstr>
      <vt:lpstr>….     Увидев однажды художественные изделия работы   Налимова С.И., отличавшиеся тонкостью, изяществом и редким вкусом, В. В. Андреев (выдающийся балалаечник, организатор первого русского оркестра русских народных инструментов) пригласил его в организованную в селе Марьино экспериментальную мастерскую по изготовлению образцов усовершенствованных инструментов, и Налимов принял его предложение. Он поселился в имении В. В. Андреева в с. Марьино Бежецкого уезда и прожил там более 20 лет, работая "мастером балалаечных дел" при оркестре В. В. Андреева. Семён Иванович женился в январе 1897 г. на экономке В. В. Андреева Варваре Леонтьевне Дикаревой, построил дом на средства Андреева рядом с его имением. </vt:lpstr>
      <vt:lpstr>Предварительно В. В. Андреев заказалС.И.Налимову в виде                   опыта   -  балалайку приму.  Один из участников оркестра В. В. Андреева, Н. П. Штибер писал, что изготовленная Налимовым по рисункам и чертежам, составленным г. Андреевым, первая прима-балалайка представляла собой в буквальном смысле шедевр искусства. Изготовленная мастером-самородком балалайка по красоте своих форм, полноте и певучести тона превосходила всё то, что Андрееву доводилось получать из рук столичных мастеров-профессионалов. Затем были изготовлены Налимовым и другие балалайки (дискант, альт, бас и контрабас). В 1896 году С.И.Налимов изготовил по чертежам В. В. Андреева первую усовершенствованную домру.  </vt:lpstr>
      <vt:lpstr> Надежды, которые возлагал Василий Васильевич Андреев на Налимова, полностью оправдались:   из него вышел первоклассный мастер.</vt:lpstr>
      <vt:lpstr>   Василий Васильевич Андреев высоко ценил инструменты, сделанные Налимовым. В одном из своих писем он справедливо писал о талантливом мастере: "После работы С.И.Налимова я не знаю у нас других инструментов, которые бы настолько (отличались) своими высокими музыкальными качествами". Налимов воплотил в новых конструкциях русских народных инструментов не только замыслы Андреева, но и свои собственные, он вносил и свои новшества при изготовлении инструментов. Так, при изготовлении гуслей звончатых, которые были введены в Великорусский оркестр в 1913 году, Налимов предложил внести новое приспособление для механической перемены строя — металлический валик, или ключ, который дал возможность "постепенными поворотами его добывать последовательно шесть тональностей".    </vt:lpstr>
      <vt:lpstr>Семён Иванович Налимов Родился 1 февраля 1857 года в Сретенском обществе (Сретенский погост) Выльгортской области Усть-Сысольского уезда Вологодской губернии (в настоящее время село Выльгорт, Республика Коми). По национальности — коми-зырянин. </vt:lpstr>
      <vt:lpstr>Простой русский мужичек, без всякого образования, малограмотный, скромный и деликатный в своих суждениях о деле, Налимов представлял собой совершенно исключительного, замечательного самородка, являющегося в своем деле вторым Страдивариусом. До сего времени ещё никому из мастеров не удавалось сделать балалайки похожие на налимовскую. </vt:lpstr>
      <vt:lpstr>   Достаточно сказать, что когда  В.В.Андреев устроил на Всемирной  выставке в Париже витрину усовершенствованных русских    народных инструментов, то Налимову С.И.  присуждена  была высшая награда.  Так постепенно, шаг за шагом, из  года  в  год, вели свое дело Андреев по пути совершенствования и завоевания почетного места.  И привело к  тому, что его идея стала действительностью и завоевала  всеобщее признание и восхищение лучших наших корифеев музыкантов и дирижеров, а  также деятелей   Европы и создали мировую славу В.В.Андрееву и его оркестру. </vt:lpstr>
      <vt:lpstr>В 1898 г. — к юбилею андреевского оркестра (10-летие) — Налимов изготовил комплект из 16 инструментов. В 1902 году лично для Андреева В. В. выдающийся мастер сделал балалайку под № 102, которая явилась вершиной его искусства. Эта балалайка сейчас находится в Ленинградском институте театра, музыки и кинематографии. В 1913 году Налимовым были сделаны гусли звончатые. Всего Налимовым изготовлено около 300 инструментов, из них около 70 — для оркестра В. В. Андреева.   </vt:lpstr>
      <vt:lpstr> Двадцатипятилетние оркестр отмечал уже в Мариинском театре. Некогда исключительно народный инструмент теперь звучал для изысканной публики, включавшей и венценосных особ: среди гостей концерта был сам император Николай II. Впоследствии Андреев получил звание «солист Его Императорского Величества» и учил играть на балалайке царскую семью.</vt:lpstr>
      <vt:lpstr>  Вместе с Налимовым в разработке балалаек и домр принимали участие: В. В. Андреев, Н. П. Фомин, художник И. Я. Билибин.  В конце 1896 года Налимовым, на основе вятской балалайки, была изготовлена первая реконструированная малая домра, кузов которой был семиклёпочным. Следом за ней были изготовлены домры альт и бас. Каждая домра имела свой порядковый номер на этикетке внутри кузова. Позже были изготовлены домры тенор и контрабас — на этом разработка домрового семейства была завершена. </vt:lpstr>
      <vt:lpstr>Для производства хороших музыкальных инструментов нужен добротный выдержанный материал и, главным образом, ель и клен. Кузов балалайки делался из клена, верхняя доска или дека - из ели, а  ручка  или гриф - из  грушевого дерева. </vt:lpstr>
      <vt:lpstr>На головку грифа (лопатку) балалаек и домр, мастер устанавливал эмблему в виде геральдического щита, состоящую из цветов чёрно-жёлто-белого флага Российской империи: белой полосы посередине, проходящей по диагонали сверху вниз, чёрного цвета снизу и жёлтого сверху от неё. Вместо белой полосы также могла быть и трёхцветная: из красного, зелёного и белого цветов, напоминающей российский флаг. </vt:lpstr>
      <vt:lpstr>Презентация PowerPoint</vt:lpstr>
      <vt:lpstr>В 1915 г. по прошению В.В. Андреева С.И.Налимову за производство высококачественных инструментов была вручена Золотая медаль с надписью «За усердие», для ношения на шее на Александровской ленте — инструментальному мастеру, почетному потомственному гражданину Семену Налимову» </vt:lpstr>
      <vt:lpstr>Презентация PowerPoint</vt:lpstr>
      <vt:lpstr> </vt:lpstr>
      <vt:lpstr>Презентация PowerPoint</vt:lpstr>
      <vt:lpstr>Балалайка - яркий символ, неотъемлемая часть русской национальной культуры. За свою многовековую историю, она прошла путь от примитивного народного наигрыша, до вершин профессионального академического исполнительства. </vt:lpstr>
      <vt:lpstr>    В 2006 году Сыктывкарской  группе "БАЛАЛАЙКА" , за сохранение традиций и пропаганду балалайки как предмета национального искусства, присвоено имя знаменитого мастера музыкальных инструментов Семена И выступление Академического русского оркестра имени Андреева в Петербургской филармонии вернуло в сегодняшний день имя Семена Ивановича Налимова.  Забытое имя мастера, которого называли  при жизни  «русским балалаечным Страдивари». </vt:lpstr>
      <vt:lpstr>               Налимов Семён Иванович         село Выльгорт, Республика Коми,          автор памятника Роман Бендерский </vt:lpstr>
      <vt:lpstr>Презентация PowerPoint</vt:lpstr>
      <vt:lpstr>Литература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Сергей Макаров</dc:creator>
  <cp:lastModifiedBy>Сергей Макаров</cp:lastModifiedBy>
  <cp:revision>37</cp:revision>
  <dcterms:created xsi:type="dcterms:W3CDTF">2019-02-04T14:01:15Z</dcterms:created>
  <dcterms:modified xsi:type="dcterms:W3CDTF">2019-02-04T19:10:58Z</dcterms:modified>
</cp:coreProperties>
</file>