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7" r:id="rId9"/>
    <p:sldId id="268" r:id="rId10"/>
    <p:sldId id="271" r:id="rId11"/>
    <p:sldId id="272" r:id="rId12"/>
    <p:sldId id="273" r:id="rId13"/>
    <p:sldId id="274" r:id="rId14"/>
    <p:sldId id="275" r:id="rId15"/>
    <p:sldId id="276" r:id="rId16"/>
    <p:sldId id="278" r:id="rId17"/>
    <p:sldId id="279" r:id="rId18"/>
    <p:sldId id="280" r:id="rId19"/>
    <p:sldId id="28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90" autoAdjust="0"/>
    <p:restoredTop sz="94660"/>
  </p:normalViewPr>
  <p:slideViewPr>
    <p:cSldViewPr>
      <p:cViewPr varScale="1">
        <p:scale>
          <a:sx n="65" d="100"/>
          <a:sy n="65" d="100"/>
        </p:scale>
        <p:origin x="-97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A43C20-F6AE-4BA8-A938-C7B17D0B2F83}" type="datetimeFigureOut">
              <a:rPr lang="ru-RU" smtClean="0"/>
              <a:t>03.02.2019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1F42E6-3055-4771-9909-2FE0B4D75A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0152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1F42E6-3055-4771-9909-2FE0B4D75ADA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7583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94A9B-0B92-412C-8308-06EBF6E1A69B}" type="datetimeFigureOut">
              <a:rPr lang="ru-RU" smtClean="0"/>
              <a:t>03.02.2019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8AC66-9CEF-4083-ACBD-4E1B390CAF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9946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94A9B-0B92-412C-8308-06EBF6E1A69B}" type="datetimeFigureOut">
              <a:rPr lang="ru-RU" smtClean="0"/>
              <a:t>03.02.2019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8AC66-9CEF-4083-ACBD-4E1B390CAF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005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94A9B-0B92-412C-8308-06EBF6E1A69B}" type="datetimeFigureOut">
              <a:rPr lang="ru-RU" smtClean="0"/>
              <a:t>03.02.2019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8AC66-9CEF-4083-ACBD-4E1B390CAF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9784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94A9B-0B92-412C-8308-06EBF6E1A69B}" type="datetimeFigureOut">
              <a:rPr lang="ru-RU" smtClean="0"/>
              <a:t>03.02.2019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8AC66-9CEF-4083-ACBD-4E1B390CAF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2072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94A9B-0B92-412C-8308-06EBF6E1A69B}" type="datetimeFigureOut">
              <a:rPr lang="ru-RU" smtClean="0"/>
              <a:t>03.02.2019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8AC66-9CEF-4083-ACBD-4E1B390CAF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363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94A9B-0B92-412C-8308-06EBF6E1A69B}" type="datetimeFigureOut">
              <a:rPr lang="ru-RU" smtClean="0"/>
              <a:t>03.02.2019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8AC66-9CEF-4083-ACBD-4E1B390CAF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5715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94A9B-0B92-412C-8308-06EBF6E1A69B}" type="datetimeFigureOut">
              <a:rPr lang="ru-RU" smtClean="0"/>
              <a:t>03.02.2019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8AC66-9CEF-4083-ACBD-4E1B390CAF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792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94A9B-0B92-412C-8308-06EBF6E1A69B}" type="datetimeFigureOut">
              <a:rPr lang="ru-RU" smtClean="0"/>
              <a:t>03.02.2019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8AC66-9CEF-4083-ACBD-4E1B390CAF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075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94A9B-0B92-412C-8308-06EBF6E1A69B}" type="datetimeFigureOut">
              <a:rPr lang="ru-RU" smtClean="0"/>
              <a:t>03.02.2019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8AC66-9CEF-4083-ACBD-4E1B390CAF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6806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94A9B-0B92-412C-8308-06EBF6E1A69B}" type="datetimeFigureOut">
              <a:rPr lang="ru-RU" smtClean="0"/>
              <a:t>03.02.2019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8AC66-9CEF-4083-ACBD-4E1B390CAF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9288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94A9B-0B92-412C-8308-06EBF6E1A69B}" type="datetimeFigureOut">
              <a:rPr lang="ru-RU" smtClean="0"/>
              <a:t>03.02.2019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8AC66-9CEF-4083-ACBD-4E1B390CAF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677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594A9B-0B92-412C-8308-06EBF6E1A69B}" type="datetimeFigureOut">
              <a:rPr lang="ru-RU" smtClean="0"/>
              <a:t>03.02.2019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28AC66-9CEF-4083-ACBD-4E1B390CAF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754087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1728191"/>
          </a:xfrm>
        </p:spPr>
        <p:txBody>
          <a:bodyPr>
            <a:normAutofit fontScale="90000"/>
          </a:bodyPr>
          <a:lstStyle/>
          <a:p>
            <a:r>
              <a:rPr lang="ru-RU" dirty="0"/>
              <a:t>«</a:t>
            </a:r>
            <a:r>
              <a:rPr lang="ru-RU" b="1" dirty="0"/>
              <a:t>История возникновения швейной машинки</a:t>
            </a:r>
            <a:r>
              <a:rPr lang="ru-RU" dirty="0"/>
              <a:t>»</a:t>
            </a:r>
            <a:br>
              <a:rPr lang="ru-RU" dirty="0"/>
            </a:br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242646" y="0"/>
            <a:ext cx="8640960" cy="5445224"/>
          </a:xfrm>
        </p:spPr>
        <p:txBody>
          <a:bodyPr/>
          <a:lstStyle/>
          <a:p>
            <a:pPr algn="r"/>
            <a:endParaRPr lang="ru-RU" dirty="0" smtClean="0"/>
          </a:p>
          <a:p>
            <a:pPr algn="r"/>
            <a:endParaRPr lang="ru-RU" dirty="0"/>
          </a:p>
          <a:p>
            <a:pPr algn="r"/>
            <a:endParaRPr lang="ru-RU" dirty="0" smtClean="0"/>
          </a:p>
          <a:p>
            <a:pPr algn="r"/>
            <a:endParaRPr lang="ru-RU" dirty="0"/>
          </a:p>
          <a:p>
            <a:pPr algn="r"/>
            <a:r>
              <a:rPr lang="ru-RU" b="1" dirty="0" smtClean="0"/>
              <a:t>Генераленко Н.Е. </a:t>
            </a:r>
          </a:p>
          <a:p>
            <a:pPr algn="r"/>
            <a:r>
              <a:rPr lang="ru-RU" b="1" dirty="0" smtClean="0"/>
              <a:t>				МОУ </a:t>
            </a:r>
            <a:r>
              <a:rPr lang="ru-RU" b="1" dirty="0"/>
              <a:t>СОШ №15 </a:t>
            </a:r>
            <a:r>
              <a:rPr lang="ru-RU" b="1" dirty="0" smtClean="0"/>
              <a:t>                            </a:t>
            </a:r>
            <a:r>
              <a:rPr lang="ru-RU" b="1" dirty="0"/>
              <a:t>им. </a:t>
            </a:r>
            <a:r>
              <a:rPr lang="ru-RU" b="1" dirty="0" err="1"/>
              <a:t>В.Д.Сабанеева</a:t>
            </a:r>
            <a:endParaRPr lang="ru-RU" b="1" dirty="0"/>
          </a:p>
          <a:p>
            <a:endParaRPr lang="ru-RU" b="1" dirty="0"/>
          </a:p>
        </p:txBody>
      </p:sp>
      <p:pic>
        <p:nvPicPr>
          <p:cNvPr id="8" name="Рисунок 7" descr="F:\Фото, которые можно добавить\P101004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019" y="1916831"/>
            <a:ext cx="4824536" cy="43500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237901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936104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Реальное училище и клиника 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8424936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91439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251520" y="1"/>
            <a:ext cx="8350696" cy="62068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Развитие и завода</a:t>
            </a:r>
            <a:endParaRPr lang="ru-RU" b="1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79512" y="548680"/>
            <a:ext cx="8417024" cy="5328592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/>
              <a:t>Огромное </a:t>
            </a:r>
            <a:r>
              <a:rPr lang="ru-RU" sz="2400" dirty="0"/>
              <a:t>четырехэтажное </a:t>
            </a:r>
            <a:r>
              <a:rPr lang="ru-RU" sz="2400" dirty="0" smtClean="0"/>
              <a:t>здание с  широкими литейными </a:t>
            </a:r>
            <a:r>
              <a:rPr lang="ru-RU" sz="2400" dirty="0"/>
              <a:t>и деревообрабатывающими цехами, </a:t>
            </a:r>
            <a:r>
              <a:rPr lang="ru-RU" sz="2400" dirty="0" smtClean="0"/>
              <a:t>со своей электростанцией </a:t>
            </a:r>
            <a:r>
              <a:rPr lang="ru-RU" sz="2400" dirty="0"/>
              <a:t>и прудом с водой для технических нужд. На заводе имелся артезианский колодец, </a:t>
            </a:r>
            <a:r>
              <a:rPr lang="ru-RU" sz="2400" dirty="0" smtClean="0"/>
              <a:t>водопроводная </a:t>
            </a:r>
            <a:r>
              <a:rPr lang="ru-RU" sz="2400" dirty="0"/>
              <a:t>сеть, канализация. В 1914 году работал заводской трамвай, состоящий из двух электровозов и двадцати вагонов-платформ. К 1925 году на заводе имелось 2</a:t>
            </a:r>
            <a:r>
              <a:rPr lang="ru-RU" sz="2400" dirty="0" smtClean="0"/>
              <a:t> </a:t>
            </a:r>
            <a:r>
              <a:rPr lang="ru-RU" sz="2400" dirty="0"/>
              <a:t>грузовых автомобиля и </a:t>
            </a:r>
            <a:r>
              <a:rPr lang="ru-RU" sz="2400" dirty="0" smtClean="0"/>
              <a:t>1 легковой</a:t>
            </a:r>
            <a:r>
              <a:rPr lang="ru-RU" sz="2400" dirty="0"/>
              <a:t>. Внутри завода </a:t>
            </a:r>
            <a:r>
              <a:rPr lang="ru-RU" sz="2400" dirty="0" smtClean="0"/>
              <a:t>работала </a:t>
            </a:r>
            <a:r>
              <a:rPr lang="ru-RU" sz="2400" dirty="0"/>
              <a:t>своя телефонная станция на 100 номеров.  Охрана была двух видов: пожарная </a:t>
            </a:r>
            <a:r>
              <a:rPr lang="ru-RU" sz="2400" dirty="0" smtClean="0"/>
              <a:t>и </a:t>
            </a:r>
            <a:r>
              <a:rPr lang="ru-RU" sz="2400" dirty="0"/>
              <a:t>сторожевая. </a:t>
            </a:r>
            <a:r>
              <a:rPr lang="ru-RU" sz="2400" dirty="0" smtClean="0"/>
              <a:t>Двери </a:t>
            </a:r>
            <a:r>
              <a:rPr lang="ru-RU" sz="2400" dirty="0"/>
              <a:t>цехов не </a:t>
            </a:r>
            <a:r>
              <a:rPr lang="ru-RU" sz="2400" dirty="0" smtClean="0"/>
              <a:t>запирались, </a:t>
            </a:r>
            <a:r>
              <a:rPr lang="ru-RU" sz="2400" dirty="0"/>
              <a:t>случаев воровства не было. </a:t>
            </a:r>
            <a:r>
              <a:rPr lang="ru-RU" sz="2400" dirty="0" smtClean="0"/>
              <a:t>В 1918 году «Зингер</a:t>
            </a:r>
            <a:r>
              <a:rPr lang="ru-RU" sz="2400" dirty="0"/>
              <a:t>» прекратил </a:t>
            </a:r>
            <a:r>
              <a:rPr lang="ru-RU" sz="2400" dirty="0" smtClean="0"/>
              <a:t> </a:t>
            </a:r>
            <a:r>
              <a:rPr lang="ru-RU" sz="2400" dirty="0"/>
              <a:t>производство – </a:t>
            </a:r>
            <a:r>
              <a:rPr lang="ru-RU" sz="2400" dirty="0" smtClean="0"/>
              <a:t>выпуск </a:t>
            </a:r>
            <a:r>
              <a:rPr lang="ru-RU" sz="2400" dirty="0"/>
              <a:t>машин из-за отсутствия чугуна. </a:t>
            </a:r>
            <a:r>
              <a:rPr lang="ru-RU" sz="2400" dirty="0" smtClean="0"/>
              <a:t>Рабочие были заняты в установке </a:t>
            </a:r>
            <a:r>
              <a:rPr lang="ru-RU" sz="2400" dirty="0"/>
              <a:t>паровозоремонтного </a:t>
            </a:r>
            <a:r>
              <a:rPr lang="ru-RU" sz="2400" dirty="0" smtClean="0"/>
              <a:t>завода, в производстве                   </a:t>
            </a:r>
            <a:r>
              <a:rPr lang="ru-RU" sz="2400" dirty="0"/>
              <a:t>изделий широкого потребления </a:t>
            </a:r>
            <a:r>
              <a:rPr lang="ru-RU" sz="2400" dirty="0" smtClean="0"/>
              <a:t>(утюги</a:t>
            </a:r>
            <a:r>
              <a:rPr lang="ru-RU" sz="2400" dirty="0"/>
              <a:t>, </a:t>
            </a:r>
            <a:r>
              <a:rPr lang="ru-RU" sz="2400" dirty="0" smtClean="0"/>
              <a:t>насосы).                          В </a:t>
            </a:r>
            <a:r>
              <a:rPr lang="ru-RU" sz="2400" dirty="0"/>
              <a:t>1921 года завод </a:t>
            </a:r>
            <a:r>
              <a:rPr lang="ru-RU" sz="2400" dirty="0" smtClean="0"/>
              <a:t>называется «Подольский                             механический завод».</a:t>
            </a:r>
            <a:endParaRPr lang="ru-RU" sz="2400" dirty="0"/>
          </a:p>
        </p:txBody>
      </p:sp>
      <p:pic>
        <p:nvPicPr>
          <p:cNvPr id="4" name="Объект 3" descr="http://lh3.ggpht.com/_5zz2uvBqzng/So05G4_ezWI/AAAAAAAAG70/EO1ws-uIxK8/s576/8.jpg"/>
          <p:cNvPicPr>
            <a:picLocks noGrp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653136"/>
            <a:ext cx="1800225" cy="20494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199704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688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Развитие и завода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76672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/>
              <a:t>К 1924 году завод восстановил производство швейных машин. </a:t>
            </a:r>
            <a:r>
              <a:rPr lang="ru-RU" sz="2400" b="1" dirty="0" smtClean="0"/>
              <a:t>Весь </a:t>
            </a:r>
            <a:r>
              <a:rPr lang="ru-RU" sz="2400" b="1" dirty="0"/>
              <a:t>брак уничтожался </a:t>
            </a:r>
            <a:r>
              <a:rPr lang="ru-RU" sz="2400" b="1" dirty="0" smtClean="0"/>
              <a:t>в процессе производства. </a:t>
            </a:r>
            <a:r>
              <a:rPr lang="ru-RU" sz="2400" b="1" dirty="0"/>
              <a:t>В 1946 году заводу присвоено имя М. И. Калинина.  Но все это одно предприятие.  На </a:t>
            </a:r>
            <a:r>
              <a:rPr lang="ru-RU" sz="2400" b="1" dirty="0" smtClean="0"/>
              <a:t>заводе производили </a:t>
            </a:r>
            <a:r>
              <a:rPr lang="ru-RU" sz="2400" b="1" dirty="0"/>
              <a:t>только корпуса машин и деревянные </a:t>
            </a:r>
            <a:r>
              <a:rPr lang="ru-RU" sz="2400" b="1" dirty="0" smtClean="0"/>
              <a:t>подставки-тумбы.</a:t>
            </a:r>
            <a:r>
              <a:rPr lang="ru-RU" sz="2400" b="1" dirty="0"/>
              <a:t> </a:t>
            </a:r>
            <a:r>
              <a:rPr lang="ru-RU" sz="2400" dirty="0" smtClean="0"/>
              <a:t>Всё привозилась </a:t>
            </a:r>
            <a:r>
              <a:rPr lang="ru-RU" sz="2400" dirty="0"/>
              <a:t>из-за границы</a:t>
            </a:r>
            <a:r>
              <a:rPr lang="ru-RU" sz="2400" b="1" dirty="0"/>
              <a:t>.  К концу </a:t>
            </a:r>
            <a:r>
              <a:rPr lang="ru-RU" sz="2400" b="1" dirty="0" smtClean="0"/>
              <a:t>28-года </a:t>
            </a:r>
            <a:r>
              <a:rPr lang="ru-RU" sz="2400" b="1" dirty="0"/>
              <a:t>были выпущены последние 12 деталей к швейной машинке 15-го </a:t>
            </a:r>
            <a:r>
              <a:rPr lang="ru-RU" sz="2400" b="1" dirty="0" smtClean="0"/>
              <a:t>класса. Теперь  собирались </a:t>
            </a:r>
            <a:r>
              <a:rPr lang="ru-RU" sz="2400" b="1" dirty="0"/>
              <a:t>полностью из деталей </a:t>
            </a:r>
            <a:r>
              <a:rPr lang="ru-RU" sz="2400" b="1" dirty="0" smtClean="0"/>
              <a:t>собственного. Но </a:t>
            </a:r>
            <a:r>
              <a:rPr lang="ru-RU" sz="2400" b="1" dirty="0"/>
              <a:t>началась Великая Отечественная война</a:t>
            </a:r>
            <a:r>
              <a:rPr lang="ru-RU" sz="2400" b="1" dirty="0" smtClean="0"/>
              <a:t>, </a:t>
            </a:r>
            <a:r>
              <a:rPr lang="ru-RU" sz="2400" b="1" dirty="0"/>
              <a:t>о машинках пришлось забыть. В ноябре 1941 года завод </a:t>
            </a:r>
            <a:r>
              <a:rPr lang="ru-RU" sz="2400" b="1" dirty="0" smtClean="0"/>
              <a:t>был вывезен. Цеха выпускали печи</a:t>
            </a:r>
            <a:r>
              <a:rPr lang="ru-RU" sz="2400" b="1" dirty="0"/>
              <a:t>, пулеметные сани, подковные шипы, детали </a:t>
            </a:r>
            <a:r>
              <a:rPr lang="ru-RU" sz="2400" b="1" dirty="0" smtClean="0"/>
              <a:t>мостов</a:t>
            </a:r>
            <a:r>
              <a:rPr lang="ru-RU" sz="2400" b="1" dirty="0"/>
              <a:t>, </a:t>
            </a:r>
            <a:r>
              <a:rPr lang="ru-RU" sz="2400" b="1" dirty="0" smtClean="0"/>
              <a:t>футляры </a:t>
            </a:r>
            <a:r>
              <a:rPr lang="ru-RU" sz="2400" b="1" dirty="0"/>
              <a:t>для </a:t>
            </a:r>
            <a:r>
              <a:rPr lang="ru-RU" sz="2400" b="1" dirty="0" smtClean="0"/>
              <a:t>мин</a:t>
            </a:r>
            <a:r>
              <a:rPr lang="ru-RU" sz="2400" b="1" dirty="0"/>
              <a:t>, </a:t>
            </a:r>
            <a:r>
              <a:rPr lang="ru-RU" sz="2400" b="1" dirty="0" smtClean="0"/>
              <a:t>                                                 а </a:t>
            </a:r>
            <a:r>
              <a:rPr lang="ru-RU" sz="2400" b="1" dirty="0"/>
              <a:t>летом 1943 года </a:t>
            </a:r>
            <a:r>
              <a:rPr lang="ru-RU" sz="2400" b="1" dirty="0" smtClean="0"/>
              <a:t> </a:t>
            </a:r>
            <a:r>
              <a:rPr lang="ru-RU" sz="2400" b="1" dirty="0"/>
              <a:t>стал выпускать </a:t>
            </a:r>
            <a:r>
              <a:rPr lang="ru-RU" sz="2400" b="1" dirty="0" smtClean="0"/>
              <a:t>                                      авиационные </a:t>
            </a:r>
            <a:r>
              <a:rPr lang="ru-RU" sz="2400" b="1" dirty="0"/>
              <a:t>бомбы.  В июне </a:t>
            </a:r>
            <a:r>
              <a:rPr lang="ru-RU" sz="2400" b="1" dirty="0" smtClean="0"/>
              <a:t>                                                   1944 </a:t>
            </a:r>
            <a:r>
              <a:rPr lang="ru-RU" sz="2400" b="1" dirty="0"/>
              <a:t>года завод был </a:t>
            </a:r>
            <a:r>
              <a:rPr lang="ru-RU" sz="2400" b="1" dirty="0" smtClean="0"/>
              <a:t>                                                                                                         награжден </a:t>
            </a:r>
            <a:r>
              <a:rPr lang="ru-RU" sz="2400" b="1" dirty="0"/>
              <a:t>Орденом Трудового</a:t>
            </a:r>
            <a:r>
              <a:rPr lang="ru-RU" sz="2400" b="1" dirty="0" smtClean="0"/>
              <a:t>                                                                                                               Красного </a:t>
            </a:r>
            <a:r>
              <a:rPr lang="ru-RU" sz="2400" b="1" dirty="0"/>
              <a:t>Знамени. </a:t>
            </a:r>
          </a:p>
        </p:txBody>
      </p:sp>
      <p:pic>
        <p:nvPicPr>
          <p:cNvPr id="1026" name="Picture 2" descr="http://itd2.mycdn.me/image?id=858873291392&amp;t=20&amp;plc=WEB&amp;tkn=*553L0cXhySKHjbFaYsemlBhqkI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725144"/>
            <a:ext cx="2275092" cy="1612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5292080" y="5013176"/>
            <a:ext cx="1800200" cy="1606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2717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Развитие завода после ВОВ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620688"/>
            <a:ext cx="8229600" cy="452596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b="1" dirty="0" smtClean="0"/>
              <a:t>В 50-х годах начались изменения </a:t>
            </a:r>
            <a:r>
              <a:rPr lang="ru-RU" sz="2400" b="1" dirty="0"/>
              <a:t>в конструкции и </a:t>
            </a:r>
            <a:r>
              <a:rPr lang="ru-RU" sz="2400" b="1" dirty="0" smtClean="0"/>
              <a:t>технологии. Появилась новая  </a:t>
            </a:r>
            <a:r>
              <a:rPr lang="ru-RU" sz="2400" b="1" dirty="0"/>
              <a:t>машинка типа «зигзаг», </a:t>
            </a:r>
            <a:r>
              <a:rPr lang="ru-RU" sz="2400" b="1" dirty="0" smtClean="0"/>
              <a:t>«Чайка» (в </a:t>
            </a:r>
            <a:r>
              <a:rPr lang="ru-RU" sz="2400" b="1" dirty="0"/>
              <a:t>честь </a:t>
            </a:r>
            <a:r>
              <a:rPr lang="ru-RU" sz="2400" b="1" dirty="0" smtClean="0"/>
              <a:t>полета В. Терешковой). Подольские машинки </a:t>
            </a:r>
            <a:r>
              <a:rPr lang="ru-RU" sz="2400" b="1" dirty="0"/>
              <a:t>простые </a:t>
            </a:r>
            <a:r>
              <a:rPr lang="ru-RU" sz="2400" b="1" dirty="0" smtClean="0"/>
              <a:t>и надежные.  В </a:t>
            </a:r>
            <a:r>
              <a:rPr lang="ru-RU" sz="2400" b="1" dirty="0"/>
              <a:t>1991 году в Подольске было выпущено </a:t>
            </a:r>
            <a:r>
              <a:rPr lang="ru-RU" sz="2400" b="1" dirty="0" smtClean="0"/>
              <a:t>1 750 000 машин. </a:t>
            </a:r>
            <a:r>
              <a:rPr lang="ru-RU" sz="2400" b="1" dirty="0"/>
              <a:t>К</a:t>
            </a:r>
            <a:r>
              <a:rPr lang="ru-RU" sz="2400" b="1" dirty="0" smtClean="0"/>
              <a:t> </a:t>
            </a:r>
            <a:r>
              <a:rPr lang="ru-RU" sz="2400" b="1" dirty="0"/>
              <a:t>концу 1990-х «Чайка», став неконкурентоспособной, сложила </a:t>
            </a:r>
            <a:r>
              <a:rPr lang="ru-RU" sz="2400" b="1" dirty="0" smtClean="0"/>
              <a:t>крылья </a:t>
            </a:r>
            <a:r>
              <a:rPr lang="ru-RU" sz="2400" b="1" dirty="0"/>
              <a:t>вместе с заводом. Тем не менее, до сих пор машины этой модели используются на всей территории бывшего  СССР. </a:t>
            </a:r>
          </a:p>
        </p:txBody>
      </p:sp>
      <p:pic>
        <p:nvPicPr>
          <p:cNvPr id="4" name="Рисунок 3" descr="https://im0-tub-ru.yandex.net/i?id=29cd9a952d0085d39a6e5374eadc8510&amp;n=1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861048"/>
            <a:ext cx="2853690" cy="2293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F:\Фото, которые можно добавить\P101003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843297"/>
            <a:ext cx="3040380" cy="22802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978197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Завод сегодня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548680"/>
            <a:ext cx="8229600" cy="474198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 smtClean="0"/>
              <a:t>Сегодня на месте ПМЗ им. Калинина находится энергетический завод - промышленный технопарк. На его территории арендуют помещения сотни фирм, но ни одна не занимается производством швейных устройств. А завод стал историей, той самой ее частью, которая   переплелась с судьбой десятков тысяч </a:t>
            </a:r>
            <a:r>
              <a:rPr lang="ru-RU" sz="2400" b="1" dirty="0" err="1" smtClean="0"/>
              <a:t>подольчан</a:t>
            </a:r>
            <a:r>
              <a:rPr lang="ru-RU" sz="2400" b="1" dirty="0" smtClean="0"/>
              <a:t>  и с судьбой города. Предприятие выполнило свое предназначение, став в начале ХХ века градообразующей основой Подольска, который стал из маленького уездного населенного пункта  крупнейшим промышленным городом Подмосковья. Уникальная коллекция швейных                                                     машин собрана в   Подольском                                             музее, находящийся в </a:t>
            </a:r>
            <a:r>
              <a:rPr lang="ru-RU" sz="2400" b="1" dirty="0"/>
              <a:t>старейшем </a:t>
            </a:r>
            <a:r>
              <a:rPr lang="ru-RU" sz="2400" b="1" dirty="0" smtClean="0"/>
              <a:t>                                        здании города</a:t>
            </a:r>
            <a:r>
              <a:rPr lang="ru-RU" sz="2400" b="1" dirty="0"/>
              <a:t>. </a:t>
            </a:r>
            <a:r>
              <a:rPr lang="ru-RU" sz="2400" b="1" dirty="0" smtClean="0"/>
              <a:t>Около музея стоит                                             памятник  швейной </a:t>
            </a:r>
            <a:r>
              <a:rPr lang="ru-RU" sz="2400" b="1" dirty="0"/>
              <a:t>машинке </a:t>
            </a:r>
            <a:r>
              <a:rPr lang="ru-RU" sz="2400" b="1" dirty="0" smtClean="0"/>
              <a:t>                                             «</a:t>
            </a:r>
            <a:r>
              <a:rPr lang="ru-RU" sz="2400" b="1" dirty="0"/>
              <a:t>Зингер</a:t>
            </a:r>
            <a:r>
              <a:rPr lang="ru-RU" sz="2400" b="1" dirty="0" smtClean="0"/>
              <a:t>», которая                                                                                   </a:t>
            </a:r>
            <a:r>
              <a:rPr lang="ru-RU" sz="2400" b="1" dirty="0"/>
              <a:t>«шьет историю города</a:t>
            </a:r>
            <a:r>
              <a:rPr lang="ru-RU" sz="2400" b="1" dirty="0" smtClean="0"/>
              <a:t>». </a:t>
            </a:r>
            <a:endParaRPr lang="ru-RU" sz="2400" b="1" dirty="0"/>
          </a:p>
        </p:txBody>
      </p:sp>
      <p:pic>
        <p:nvPicPr>
          <p:cNvPr id="4" name="Рисунок 3" descr="C:\Users\user\AppData\Local\Microsoft\Windows\Temporary Internet Files\Content.Word\IMG_825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248545"/>
            <a:ext cx="3305810" cy="24688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871023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Памятники швейной машинке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620688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 smtClean="0"/>
              <a:t>Памятники </a:t>
            </a:r>
            <a:r>
              <a:rPr lang="ru-RU" sz="2400" b="1" dirty="0"/>
              <a:t>швейной машинке «Зингер» установлены также в городах Новосибирск</a:t>
            </a:r>
            <a:r>
              <a:rPr lang="ru-RU" sz="2400" b="1" dirty="0" smtClean="0"/>
              <a:t>, Екатеринбург </a:t>
            </a:r>
            <a:r>
              <a:rPr lang="ru-RU" sz="2400" b="1" dirty="0" err="1" smtClean="0"/>
              <a:t>ит</a:t>
            </a:r>
            <a:r>
              <a:rPr lang="ru-RU" sz="2400" b="1" dirty="0" smtClean="0"/>
              <a:t> др. городах и странах. 	</a:t>
            </a:r>
          </a:p>
          <a:p>
            <a:pPr marL="0" indent="0">
              <a:buNone/>
            </a:pPr>
            <a:endParaRPr lang="ru-RU" sz="2400" b="1" dirty="0"/>
          </a:p>
        </p:txBody>
      </p:sp>
      <p:pic>
        <p:nvPicPr>
          <p:cNvPr id="4" name="Рисунок 3" descr="https://prv3.lori-images.net/pamyatnik-shveinoi-mashine-zinger-0003578535-preview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16832"/>
            <a:ext cx="2385060" cy="216471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webmandry.com/wp-content/uploads/2015/05/2015_05_984_1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916832"/>
            <a:ext cx="2971800" cy="210693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logoworks.narod.ru/towns/podol/14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916832"/>
            <a:ext cx="2088232" cy="2030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img-fotki.yandex.ru/get/6607/10208042.bd/0_702e3_d15fd970_XL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073" y="4306505"/>
            <a:ext cx="2907030" cy="214884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ds04.infourok.ru/uploads/ex/116f/0003a766-0620b7d5/hello_html_6d9b18f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3408" y="4390325"/>
            <a:ext cx="2641600" cy="20650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933617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688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>Заключение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b="1" dirty="0"/>
              <a:t>Рассказывая одноклассникам о своей работе, </a:t>
            </a:r>
            <a:r>
              <a:rPr lang="ru-RU" sz="2400" b="1" dirty="0" err="1"/>
              <a:t>иследовании</a:t>
            </a:r>
            <a:r>
              <a:rPr lang="ru-RU" sz="2400" b="1" dirty="0"/>
              <a:t>, мы решили посетить краеведческий музей, выяснить:  какие есть швейные машинки в семье, какого производства. Можно сделать  вывод:</a:t>
            </a: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0373317"/>
              </p:ext>
            </p:extLst>
          </p:nvPr>
        </p:nvGraphicFramePr>
        <p:xfrm>
          <a:off x="539553" y="2348880"/>
          <a:ext cx="8280918" cy="36652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80151"/>
                <a:gridCol w="1656184"/>
                <a:gridCol w="2070230"/>
                <a:gridCol w="3174353"/>
              </a:tblGrid>
              <a:tr h="9755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</a:rPr>
                        <a:t>№ п/п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</a:rPr>
                        <a:t>Бабушки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</a:rPr>
                        <a:t>Виды </a:t>
                      </a:r>
                      <a:r>
                        <a:rPr lang="ru-RU" sz="2400" dirty="0" smtClean="0">
                          <a:effectLst/>
                        </a:rPr>
                        <a:t>машин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</a:rPr>
                        <a:t>Мамы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738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</a:rPr>
                        <a:t>1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</a:rPr>
                        <a:t>22 человека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</a:rPr>
                        <a:t>Зингер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</a:rPr>
                        <a:t>17 человек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67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</a:rPr>
                        <a:t>2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</a:rPr>
                        <a:t>7 человек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</a:rPr>
                        <a:t>Чайка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</a:rPr>
                        <a:t>15 человек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67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</a:rPr>
                        <a:t>3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</a:rPr>
                        <a:t>нет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</a:rPr>
                        <a:t>Япония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</a:rPr>
                        <a:t>6 человек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67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</a:rPr>
                        <a:t>4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</a:rPr>
                        <a:t>нет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</a:rPr>
                        <a:t>Америка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</a:rPr>
                        <a:t>нет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67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</a:rPr>
                        <a:t>нет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</a:rPr>
                        <a:t>Германия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</a:rPr>
                        <a:t>1 человек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80746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/>
          </a:bodyPr>
          <a:lstStyle/>
          <a:p>
            <a:r>
              <a:rPr lang="ru-RU" b="1" dirty="0"/>
              <a:t>З</a:t>
            </a:r>
            <a:r>
              <a:rPr lang="ru-RU" b="1" dirty="0" smtClean="0"/>
              <a:t>аключение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/>
          <a:lstStyle/>
          <a:p>
            <a:r>
              <a:rPr lang="ru-RU" dirty="0"/>
              <a:t>Итоги по знаниям о швейных машинках до исследовательской </a:t>
            </a:r>
            <a:r>
              <a:rPr lang="ru-RU" dirty="0" smtClean="0"/>
              <a:t>работы </a:t>
            </a:r>
            <a:r>
              <a:rPr lang="ru-RU" dirty="0"/>
              <a:t>и после выступления</a:t>
            </a:r>
            <a:r>
              <a:rPr lang="ru-RU" dirty="0" smtClean="0"/>
              <a:t>:</a:t>
            </a:r>
          </a:p>
          <a:p>
            <a:endParaRPr lang="ru-RU" dirty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7011963"/>
              </p:ext>
            </p:extLst>
          </p:nvPr>
        </p:nvGraphicFramePr>
        <p:xfrm>
          <a:off x="683568" y="2322681"/>
          <a:ext cx="7272806" cy="42874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6064"/>
                <a:gridCol w="819483"/>
                <a:gridCol w="768523"/>
                <a:gridCol w="950260"/>
                <a:gridCol w="1163515"/>
                <a:gridCol w="1163515"/>
                <a:gridCol w="893257"/>
                <a:gridCol w="938189"/>
              </a:tblGrid>
              <a:tr h="13455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№ п/п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 err="1" smtClean="0">
                          <a:effectLst/>
                        </a:rPr>
                        <a:t>Клас</a:t>
                      </a:r>
                      <a:endParaRPr lang="ru-RU" sz="1800" dirty="0" smtClean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 err="1" smtClean="0">
                          <a:effectLst/>
                        </a:rPr>
                        <a:t>сы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Человек в классе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Принимали участие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Знания до анкетирования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Знания после анкетирования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% знаний до анкеты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% знаний после анкеты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883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1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4-а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29 чел.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26 чел.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9 чел.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26 чел.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3,1 %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89,6 %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883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2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4-б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31 чел.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24 чел.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11 чел.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23 чел.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3, 2 %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74,1 %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883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3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4-в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34 чел.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31 чел.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6 чел.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29 чел.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17,6 %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85,2 %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883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4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8-а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27 чел.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25 чел.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9 чел.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22 чел.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3,3 %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81,5 %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883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5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7-б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30 чел. 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28 чел.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4 чел.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26 чел.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13, 3 %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83,8 %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78327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315416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smtClean="0"/>
              <a:t>Заключение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692696"/>
            <a:ext cx="8229600" cy="6048672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buNone/>
            </a:pPr>
            <a:r>
              <a:rPr lang="ru-RU" sz="4400" b="1" dirty="0"/>
              <a:t>Те предположения, которые я ставил перед собой, подтвердились. И я очень рад, что мои усилия по распространению знаний о швейной машинке, об одной из интереснейших страниц нашего города увенчались успехом. Ребята заинтересовались и посетили краеведческий музей города</a:t>
            </a:r>
            <a:r>
              <a:rPr lang="ru-RU" sz="4400" b="1" dirty="0" smtClean="0"/>
              <a:t>.</a:t>
            </a:r>
          </a:p>
          <a:p>
            <a:pPr marL="0" indent="0">
              <a:buNone/>
            </a:pPr>
            <a:endParaRPr lang="ru-RU" sz="4400" b="1" dirty="0"/>
          </a:p>
          <a:p>
            <a:pPr marL="0" indent="0" algn="ctr">
              <a:buNone/>
            </a:pPr>
            <a:r>
              <a:rPr lang="ru-RU" sz="4400" b="1" dirty="0" smtClean="0"/>
              <a:t>Литература</a:t>
            </a:r>
          </a:p>
          <a:p>
            <a:pPr marL="0" indent="0" algn="ctr">
              <a:buNone/>
            </a:pPr>
            <a:endParaRPr lang="ru-RU" sz="4400" dirty="0"/>
          </a:p>
          <a:p>
            <a:r>
              <a:rPr lang="ru-RU" sz="3300" dirty="0" smtClean="0"/>
              <a:t>Литература  </a:t>
            </a:r>
            <a:r>
              <a:rPr lang="ru-RU" sz="3300" dirty="0"/>
              <a:t>1. «История возникновения швейной машинки», «Вечерняя Москва». 19 ноября 2017 г.</a:t>
            </a:r>
          </a:p>
          <a:p>
            <a:r>
              <a:rPr lang="ru-RU" sz="3300" dirty="0"/>
              <a:t>2. «От иголки до машинки» Слащева Л.М. Подольск. Издательство «Информация», 2016 г.</a:t>
            </a:r>
          </a:p>
          <a:p>
            <a:r>
              <a:rPr lang="ru-RU" sz="3300" dirty="0"/>
              <a:t>3. «Собрать расплесканное время…Очерки истории Подольского завода швейных машин» </a:t>
            </a:r>
            <a:r>
              <a:rPr lang="ru-RU" sz="3300" dirty="0" err="1"/>
              <a:t>Толстухина</a:t>
            </a:r>
            <a:r>
              <a:rPr lang="ru-RU" sz="3300" dirty="0"/>
              <a:t> Л.С. Москва. Издательство «Современные тетради», 2000 г.</a:t>
            </a:r>
          </a:p>
          <a:p>
            <a:r>
              <a:rPr lang="ru-RU" sz="3300" dirty="0"/>
              <a:t>4. «Страницы истории Подольска» </a:t>
            </a:r>
            <a:r>
              <a:rPr lang="ru-RU" sz="3300" dirty="0" err="1"/>
              <a:t>Шатхина</a:t>
            </a:r>
            <a:r>
              <a:rPr lang="ru-RU" sz="3300" dirty="0"/>
              <a:t> С.Л., Огурцов П.И., Гарин Г.Ф. Москва. Издательство «Московский рабочий», 1971 г.</a:t>
            </a:r>
          </a:p>
          <a:p>
            <a:r>
              <a:rPr lang="ru-RU" sz="3300" dirty="0"/>
              <a:t>5. «История швейной машинки в России». Интернет-материалы. 23 октября 2016 г.</a:t>
            </a:r>
          </a:p>
          <a:p>
            <a:r>
              <a:rPr lang="ru-RU" sz="3300" dirty="0"/>
              <a:t>6. По материалам тематических интернет-сайтов.</a:t>
            </a:r>
          </a:p>
          <a:p>
            <a:pPr marL="0" indent="0" algn="ctr">
              <a:buNone/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208478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4392488"/>
          </a:xfrm>
        </p:spPr>
        <p:txBody>
          <a:bodyPr>
            <a:normAutofit/>
          </a:bodyPr>
          <a:lstStyle/>
          <a:p>
            <a:r>
              <a:rPr lang="ru-RU" sz="6600" b="1" dirty="0" smtClean="0"/>
              <a:t>СПАСИБО ЗА ВНИМАНИЕ!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27016702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459432"/>
            <a:ext cx="8229600" cy="1431032"/>
          </a:xfrm>
        </p:spPr>
        <p:txBody>
          <a:bodyPr>
            <a:normAutofit/>
          </a:bodyPr>
          <a:lstStyle/>
          <a:p>
            <a:r>
              <a:rPr lang="ru-RU" sz="3200" b="1" u="sng" dirty="0"/>
              <a:t>Актуальность работы</a:t>
            </a:r>
            <a:r>
              <a:rPr lang="ru-RU" sz="3200" b="1" dirty="0"/>
              <a:t> 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548680"/>
            <a:ext cx="8229600" cy="3096344"/>
          </a:xfrm>
        </p:spPr>
        <p:txBody>
          <a:bodyPr>
            <a:normAutofit fontScale="25000" lnSpcReduction="20000"/>
          </a:bodyPr>
          <a:lstStyle/>
          <a:p>
            <a:pPr algn="just"/>
            <a:r>
              <a:rPr lang="ru-RU" b="1" dirty="0"/>
              <a:t>		</a:t>
            </a:r>
            <a:r>
              <a:rPr lang="ru-RU" sz="11200" dirty="0" smtClean="0"/>
              <a:t>Я наблюдал</a:t>
            </a:r>
            <a:r>
              <a:rPr lang="ru-RU" sz="11200" dirty="0"/>
              <a:t>, как моя бабушка шила на старенькой швейной машинке. А у мамы была тоже машинка, но другая. </a:t>
            </a:r>
            <a:r>
              <a:rPr lang="ru-RU" sz="11200" dirty="0" smtClean="0"/>
              <a:t>Я </a:t>
            </a:r>
            <a:r>
              <a:rPr lang="ru-RU" sz="11200" dirty="0"/>
              <a:t>постоянно сравнивал эти швейные машинки. </a:t>
            </a:r>
            <a:r>
              <a:rPr lang="ru-RU" sz="11200" dirty="0" smtClean="0"/>
              <a:t>Оказалось</a:t>
            </a:r>
            <a:r>
              <a:rPr lang="ru-RU" sz="11200" dirty="0"/>
              <a:t>, что многие </a:t>
            </a:r>
            <a:r>
              <a:rPr lang="ru-RU" sz="11200" dirty="0" smtClean="0"/>
              <a:t>ребята и </a:t>
            </a:r>
            <a:r>
              <a:rPr lang="ru-RU" sz="11200" dirty="0"/>
              <a:t>не знают, что эти машинки сделаны в нашем </a:t>
            </a:r>
            <a:r>
              <a:rPr lang="ru-RU" sz="11200" dirty="0" smtClean="0"/>
              <a:t>городе. Мне </a:t>
            </a:r>
            <a:r>
              <a:rPr lang="ru-RU" sz="11200" dirty="0"/>
              <a:t>захотелось познакомить </a:t>
            </a:r>
            <a:r>
              <a:rPr lang="ru-RU" sz="11200" dirty="0" smtClean="0"/>
              <a:t>ребят,  чтобы  они тоже </a:t>
            </a:r>
            <a:r>
              <a:rPr lang="ru-RU" sz="11200" dirty="0"/>
              <a:t>гордились своим городом.</a:t>
            </a:r>
          </a:p>
          <a:p>
            <a:pPr algn="ctr"/>
            <a:r>
              <a:rPr lang="ru-RU" sz="12800" b="1" u="sng" dirty="0"/>
              <a:t>Целью моего исследования</a:t>
            </a:r>
            <a:r>
              <a:rPr lang="ru-RU" sz="12800" dirty="0"/>
              <a:t> </a:t>
            </a:r>
            <a:endParaRPr lang="ru-RU" sz="12800" dirty="0" smtClean="0"/>
          </a:p>
          <a:p>
            <a:r>
              <a:rPr lang="ru-RU" sz="11200" dirty="0" smtClean="0"/>
              <a:t>Изучение истории России через изучение  истории развития </a:t>
            </a:r>
            <a:r>
              <a:rPr lang="ru-RU" sz="11200" dirty="0" err="1" smtClean="0"/>
              <a:t>шв</a:t>
            </a:r>
            <a:r>
              <a:rPr lang="ru-RU" sz="2800" b="1" u="sng" dirty="0" err="1" smtClean="0"/>
              <a:t>:</a:t>
            </a:r>
            <a:r>
              <a:rPr lang="ru-RU" sz="11200" dirty="0" err="1" smtClean="0"/>
              <a:t>ейной</a:t>
            </a:r>
            <a:r>
              <a:rPr lang="ru-RU" sz="11200" dirty="0" smtClean="0"/>
              <a:t> машинки.</a:t>
            </a:r>
            <a:endParaRPr lang="ru-RU" sz="12800" dirty="0"/>
          </a:p>
          <a:p>
            <a:pPr marL="0" indent="0" algn="ctr">
              <a:buNone/>
            </a:pPr>
            <a:r>
              <a:rPr lang="ru-RU" sz="12800" b="1" u="sng" dirty="0">
                <a:latin typeface="Times New Roman"/>
                <a:ea typeface="Times New Roman"/>
              </a:rPr>
              <a:t>З</a:t>
            </a:r>
            <a:r>
              <a:rPr lang="ru-RU" sz="12800" b="1" u="sng" dirty="0" smtClean="0">
                <a:effectLst/>
                <a:latin typeface="Times New Roman"/>
                <a:ea typeface="Times New Roman"/>
              </a:rPr>
              <a:t>адачи:</a:t>
            </a:r>
            <a:endParaRPr lang="ru-RU" sz="12800" b="1" u="sng" dirty="0">
              <a:latin typeface="Times New Roman"/>
              <a:ea typeface="Times New Roman"/>
            </a:endParaRPr>
          </a:p>
          <a:p>
            <a:pPr lvl="0"/>
            <a:r>
              <a:rPr lang="ru-RU" sz="11200" dirty="0"/>
              <a:t>Изучить историю развития швейной машинки;.</a:t>
            </a:r>
            <a:endParaRPr lang="ru-RU" sz="11200" dirty="0" smtClean="0">
              <a:effectLst/>
            </a:endParaRPr>
          </a:p>
          <a:p>
            <a:pPr lvl="0"/>
            <a:r>
              <a:rPr lang="ru-RU" sz="11200" dirty="0"/>
              <a:t>Узнать о жизни моих предков, их обычаях и традициях моей семьи.</a:t>
            </a:r>
            <a:endParaRPr lang="ru-RU" sz="11200" dirty="0" smtClean="0">
              <a:effectLst/>
            </a:endParaRPr>
          </a:p>
          <a:p>
            <a:pPr lvl="0"/>
            <a:r>
              <a:rPr lang="ru-RU" sz="11200" dirty="0"/>
              <a:t>Показать развитие города в связи с развитием </a:t>
            </a:r>
            <a:r>
              <a:rPr lang="ru-RU" sz="11200" dirty="0" smtClean="0"/>
              <a:t>производства  </a:t>
            </a:r>
            <a:r>
              <a:rPr lang="ru-RU" sz="11200" dirty="0"/>
              <a:t>«Зингер».</a:t>
            </a:r>
            <a:endParaRPr lang="ru-RU" sz="11200" dirty="0" smtClean="0">
              <a:effectLst/>
            </a:endParaRPr>
          </a:p>
          <a:p>
            <a:pPr marL="0" indent="0">
              <a:buNone/>
            </a:pPr>
            <a:endParaRPr lang="ru-RU" sz="11200" dirty="0"/>
          </a:p>
        </p:txBody>
      </p:sp>
    </p:spTree>
    <p:extLst>
      <p:ext uri="{BB962C8B-B14F-4D97-AF65-F5344CB8AC3E}">
        <p14:creationId xmlns:p14="http://schemas.microsoft.com/office/powerpoint/2010/main" val="37944414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1266"/>
            <a:ext cx="8856984" cy="62068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СОЗДАТЕЛИ ШВЕЙНОЙ  МАШИНКИ</a:t>
            </a:r>
            <a:endParaRPr lang="ru-RU" b="1" dirty="0"/>
          </a:p>
        </p:txBody>
      </p:sp>
      <p:pic>
        <p:nvPicPr>
          <p:cNvPr id="4" name="Объект 3" descr="https://cs6.livemaster.ru/storage/4b/54/aee0d62b5ebdd23837a1fe94fef1.pn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836712"/>
            <a:ext cx="1224136" cy="100811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184827" y="836712"/>
            <a:ext cx="65555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П</a:t>
            </a:r>
            <a:r>
              <a:rPr lang="ru-RU" sz="2400" b="1" dirty="0" smtClean="0"/>
              <a:t>роект </a:t>
            </a:r>
            <a:r>
              <a:rPr lang="ru-RU" sz="2400" b="1" dirty="0"/>
              <a:t>швейной машины </a:t>
            </a:r>
            <a:r>
              <a:rPr lang="ru-RU" sz="2400" b="1" dirty="0" smtClean="0"/>
              <a:t>предложил </a:t>
            </a:r>
            <a:r>
              <a:rPr lang="ru-RU" sz="2400" b="1" dirty="0"/>
              <a:t>в </a:t>
            </a:r>
            <a:r>
              <a:rPr lang="ru-RU" sz="2400" b="1" dirty="0" smtClean="0"/>
              <a:t>Х</a:t>
            </a:r>
            <a:r>
              <a:rPr lang="en-US" sz="2400" b="1" dirty="0"/>
              <a:t>V</a:t>
            </a:r>
            <a:r>
              <a:rPr lang="ru-RU" sz="2400" b="1" dirty="0"/>
              <a:t> </a:t>
            </a:r>
            <a:r>
              <a:rPr lang="ru-RU" sz="2400" b="1" dirty="0" smtClean="0"/>
              <a:t>веке </a:t>
            </a:r>
            <a:r>
              <a:rPr lang="ru-RU" sz="2400" b="1" dirty="0"/>
              <a:t>Леонардо Да Винчи, но он </a:t>
            </a:r>
            <a:r>
              <a:rPr lang="ru-RU" sz="2400" b="1" dirty="0" smtClean="0"/>
              <a:t>остался только идеей.</a:t>
            </a:r>
            <a:endParaRPr lang="ru-RU" sz="2400" b="1" dirty="0"/>
          </a:p>
        </p:txBody>
      </p:sp>
      <p:pic>
        <p:nvPicPr>
          <p:cNvPr id="5" name="Рисунок 4" descr="Image of Leonardo DaVinci. 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072" y="1052736"/>
            <a:ext cx="960755" cy="10675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img.fruugo.com/product/7/54/14558547_max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49" y="2276872"/>
            <a:ext cx="1000125" cy="10863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upload.wikimedia.org/wikipedia/commons/thumb/e/ee/William_Cranch_Bond.jpg/880px-William_Cranch_Bond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645024"/>
            <a:ext cx="1066800" cy="136334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www.marefa.org/images/3/38/Josef_madersperger_%281%29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187" y="5301208"/>
            <a:ext cx="933450" cy="126555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1331640" y="2404554"/>
            <a:ext cx="7200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В 1755 году ее изобрел (по одним данным англичанин, по другим – немец) Чарльз </a:t>
            </a:r>
            <a:r>
              <a:rPr lang="ru-RU" sz="2400" b="1" dirty="0" err="1"/>
              <a:t>Вейзель</a:t>
            </a:r>
            <a:r>
              <a:rPr lang="ru-RU" sz="2400" b="1" dirty="0"/>
              <a:t>.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331640" y="3677634"/>
            <a:ext cx="7560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В 1790 году также англичанин Томас </a:t>
            </a:r>
            <a:r>
              <a:rPr lang="ru-RU" sz="2400" b="1" dirty="0" err="1"/>
              <a:t>Сент</a:t>
            </a:r>
            <a:r>
              <a:rPr lang="ru-RU" sz="2400" b="1" dirty="0"/>
              <a:t> запатентовал машину для шитья обуви, которая могла шить простым одиночным швом.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331640" y="5366434"/>
            <a:ext cx="7560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Но «настоящие» швейные машины появились с изобретением австрийским портным </a:t>
            </a:r>
            <a:r>
              <a:rPr lang="ru-RU" sz="2400" b="1" dirty="0" err="1"/>
              <a:t>Мадерспергером</a:t>
            </a:r>
            <a:r>
              <a:rPr lang="ru-RU" sz="2400" b="1" dirty="0"/>
              <a:t> в 1814 году швейной иглы с одним ушком у основания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992898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979712" y="951982"/>
            <a:ext cx="694808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Через 15 лет француз Б. </a:t>
            </a:r>
            <a:r>
              <a:rPr lang="ru-RU" sz="2400" b="1" dirty="0" err="1"/>
              <a:t>Тимонье</a:t>
            </a:r>
            <a:r>
              <a:rPr lang="ru-RU" sz="2400" b="1" dirty="0"/>
              <a:t> сделал машинку, которая шила цепным стежком. Но все эти машины не получили широкого практического применения.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11560" y="-25569"/>
            <a:ext cx="8229600" cy="934289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СОЗДАТЕЛИ ШВЕЙНОЙ МАШИНКИ</a:t>
            </a:r>
            <a:endParaRPr lang="ru-RU" b="1" dirty="0"/>
          </a:p>
        </p:txBody>
      </p:sp>
      <p:pic>
        <p:nvPicPr>
          <p:cNvPr id="8" name="Рисунок 7" descr="https://img0.liveinternet.ru/images/attach/d/1/131/36/131036874_Thimonnier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1656184" cy="122413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hsl.guru/wp-content/uploads/2016/05/izobretateli.-Uolter-Hant-i-bezopasnye-bulavki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487" y="2852936"/>
            <a:ext cx="1440160" cy="1584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://dvhsscheppachapush.pbworks.com/f/Facebook+Page,+Eli+Whitney-image-1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97152"/>
            <a:ext cx="1368152" cy="1728192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Прямоугольник 10"/>
          <p:cNvSpPr/>
          <p:nvPr/>
        </p:nvSpPr>
        <p:spPr>
          <a:xfrm>
            <a:off x="1907704" y="4562288"/>
            <a:ext cx="679493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В</a:t>
            </a:r>
            <a:r>
              <a:rPr lang="ru-RU" sz="2400" b="1" dirty="0" smtClean="0"/>
              <a:t> </a:t>
            </a:r>
            <a:r>
              <a:rPr lang="ru-RU" sz="2400" b="1" dirty="0"/>
              <a:t>1845 году </a:t>
            </a:r>
            <a:r>
              <a:rPr lang="ru-RU" sz="2400" b="1" dirty="0" err="1" smtClean="0"/>
              <a:t>Гоу</a:t>
            </a:r>
            <a:r>
              <a:rPr lang="ru-RU" sz="2400" b="1" dirty="0" smtClean="0"/>
              <a:t> </a:t>
            </a:r>
            <a:r>
              <a:rPr lang="ru-RU" sz="2400" b="1" dirty="0"/>
              <a:t>(</a:t>
            </a:r>
            <a:r>
              <a:rPr lang="ru-RU" sz="2400" b="1" dirty="0" err="1"/>
              <a:t>Хоу</a:t>
            </a:r>
            <a:r>
              <a:rPr lang="ru-RU" sz="2400" b="1" dirty="0"/>
              <a:t>) сделал </a:t>
            </a:r>
            <a:r>
              <a:rPr lang="ru-RU" sz="2400" b="1" dirty="0" smtClean="0"/>
              <a:t>швейную </a:t>
            </a:r>
            <a:r>
              <a:rPr lang="ru-RU" sz="2400" b="1" dirty="0"/>
              <a:t>машинку с челночным </a:t>
            </a:r>
            <a:r>
              <a:rPr lang="ru-RU" sz="2400" b="1" dirty="0" smtClean="0"/>
              <a:t>стежком  с двойной строчкой </a:t>
            </a:r>
            <a:r>
              <a:rPr lang="ru-RU" sz="2400" b="1" dirty="0"/>
              <a:t>и делавшую 300 стежков в минуту. </a:t>
            </a:r>
            <a:r>
              <a:rPr lang="ru-RU" sz="2400" b="1" dirty="0" smtClean="0"/>
              <a:t>Это применяется и сейчас.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907704" y="2828836"/>
            <a:ext cx="69127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За океаном изобретатели также не теряли времени даром. Они взяли за образец ткацкий станок с челноком. Впервые такой принцип применил Вальтер Хант, </a:t>
            </a:r>
          </a:p>
        </p:txBody>
      </p:sp>
    </p:spTree>
    <p:extLst>
      <p:ext uri="{BB962C8B-B14F-4D97-AF65-F5344CB8AC3E}">
        <p14:creationId xmlns:p14="http://schemas.microsoft.com/office/powerpoint/2010/main" val="39211806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850106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ИСААК  ЗИНГЕР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9712" y="1153137"/>
            <a:ext cx="7280394" cy="4032551"/>
          </a:xfrm>
        </p:spPr>
        <p:txBody>
          <a:bodyPr>
            <a:normAutofit/>
          </a:bodyPr>
          <a:lstStyle/>
          <a:p>
            <a:r>
              <a:rPr lang="ru-RU" sz="2400" b="1" dirty="0"/>
              <a:t>И хотя патент на изобретение швейной машинки был приобретен в Англии, родиной швейной машинки по праву считается Америка: здесь она нашла благоприятную почву и прошла свою замечательную эволюцию, явив миру Исаака Зингера – он сумел дать машине вторую жизнь, воплотив ее в гигантскую индустрию, которая процветает уже почти полтора века.</a:t>
            </a:r>
          </a:p>
          <a:p>
            <a:endParaRPr lang="ru-RU" dirty="0"/>
          </a:p>
        </p:txBody>
      </p:sp>
      <p:pic>
        <p:nvPicPr>
          <p:cNvPr id="4" name="Рисунок 3" descr="https://cs6.livemaster.ru/storage/4b/54/aee0d62b5ebdd23837a1fe94fef1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8695" y="4460045"/>
            <a:ext cx="2414270" cy="213741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cs1.livemaster.ru/articlefoto/300x225/b/c/2/bc2342e54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519100"/>
            <a:ext cx="2404110" cy="2019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https://pp.userapi.com/c846320/v846320881/7e119/KQPvjXjMIl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0" y="1700808"/>
            <a:ext cx="2071231" cy="2071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86593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99392"/>
            <a:ext cx="8229600" cy="778098"/>
          </a:xfrm>
        </p:spPr>
        <p:txBody>
          <a:bodyPr/>
          <a:lstStyle/>
          <a:p>
            <a:r>
              <a:rPr lang="ru-RU" dirty="0" smtClean="0"/>
              <a:t>ПОПОВКА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3748" y="548680"/>
            <a:ext cx="8589640" cy="254888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b="1" dirty="0" smtClean="0"/>
              <a:t>Этот </a:t>
            </a:r>
            <a:r>
              <a:rPr lang="ru-RU" sz="2400" b="1" dirty="0"/>
              <a:t>тип машинок н</a:t>
            </a:r>
            <a:r>
              <a:rPr lang="ru-RU" sz="2400" b="1" dirty="0" smtClean="0"/>
              <a:t>азывают  её "Поповкой</a:t>
            </a:r>
            <a:r>
              <a:rPr lang="ru-RU" sz="2400" b="1" dirty="0"/>
              <a:t>". </a:t>
            </a:r>
            <a:r>
              <a:rPr lang="ru-RU" sz="2400" b="1" dirty="0" smtClean="0"/>
              <a:t>Делали её  в </a:t>
            </a:r>
            <a:r>
              <a:rPr lang="ru-RU" sz="2400" b="1" dirty="0"/>
              <a:t>мастерских купца Попова под маркой "</a:t>
            </a:r>
            <a:r>
              <a:rPr lang="ru-RU" sz="2400" b="1" dirty="0" err="1"/>
              <a:t>Singer</a:t>
            </a:r>
            <a:r>
              <a:rPr lang="ru-RU" sz="2400" b="1" dirty="0"/>
              <a:t>". Челнок двигался вдоль </a:t>
            </a:r>
            <a:r>
              <a:rPr lang="ru-RU" sz="2400" b="1" dirty="0" smtClean="0"/>
              <a:t>машины ,в </a:t>
            </a:r>
            <a:r>
              <a:rPr lang="ru-RU" sz="2400" b="1" dirty="0"/>
              <a:t>челноке нить проходила через </a:t>
            </a:r>
            <a:r>
              <a:rPr lang="ru-RU" sz="2400" b="1" dirty="0" smtClean="0"/>
              <a:t>дырочки. Эти </a:t>
            </a:r>
            <a:r>
              <a:rPr lang="ru-RU" sz="2400" b="1" dirty="0"/>
              <a:t>машины служат людям и поныне. </a:t>
            </a:r>
            <a:r>
              <a:rPr lang="ru-RU" sz="2400" b="1" dirty="0" smtClean="0"/>
              <a:t>Ткань 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132856"/>
            <a:ext cx="871296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В </a:t>
            </a:r>
            <a:r>
              <a:rPr lang="ru-RU" sz="2400" b="1" dirty="0"/>
              <a:t>1851 году </a:t>
            </a:r>
            <a:r>
              <a:rPr lang="ru-RU" sz="2400" b="1" dirty="0" smtClean="0"/>
              <a:t>Исаак  </a:t>
            </a:r>
            <a:r>
              <a:rPr lang="ru-RU" sz="2400" b="1" dirty="0"/>
              <a:t>З</a:t>
            </a:r>
            <a:r>
              <a:rPr lang="ru-RU" sz="2400" b="1" dirty="0" smtClean="0"/>
              <a:t>ингер  сделал швейную </a:t>
            </a:r>
            <a:r>
              <a:rPr lang="ru-RU" sz="2400" b="1" dirty="0"/>
              <a:t>машину с горизонтальным расположением ткани. Эта машина </a:t>
            </a:r>
            <a:r>
              <a:rPr lang="ru-RU" sz="2400" b="1" dirty="0" smtClean="0"/>
              <a:t>двигала сама ткань  </a:t>
            </a:r>
            <a:r>
              <a:rPr lang="ru-RU" sz="2400" b="1" dirty="0"/>
              <a:t>благодаря </a:t>
            </a:r>
            <a:r>
              <a:rPr lang="ru-RU" sz="2400" b="1" dirty="0" smtClean="0"/>
              <a:t>зубчатому </a:t>
            </a:r>
            <a:r>
              <a:rPr lang="ru-RU" sz="2400" b="1" dirty="0"/>
              <a:t>колесу. Ч</a:t>
            </a:r>
            <a:r>
              <a:rPr lang="ru-RU" sz="2400" b="1" dirty="0" smtClean="0"/>
              <a:t>ерез </a:t>
            </a:r>
            <a:r>
              <a:rPr lang="ru-RU" sz="2400" b="1" dirty="0"/>
              <a:t>год Зингер продал свою первую швейную машинку, а в 1854 году учредил товарищество </a:t>
            </a:r>
            <a:r>
              <a:rPr lang="en-US" sz="2400" b="1" dirty="0"/>
              <a:t>Singer Company</a:t>
            </a:r>
            <a:r>
              <a:rPr lang="ru-RU" sz="2400" b="1" dirty="0"/>
              <a:t>. Через </a:t>
            </a:r>
            <a:r>
              <a:rPr lang="ru-RU" sz="2400" b="1" dirty="0" smtClean="0"/>
              <a:t>10 лет </a:t>
            </a:r>
            <a:r>
              <a:rPr lang="ru-RU" sz="2400" b="1" dirty="0"/>
              <a:t>компания Зингера продавала уже 20 тысяч машин в год и к 1863 году завоевала мировую известность и лидерство.</a:t>
            </a:r>
          </a:p>
        </p:txBody>
      </p:sp>
      <p:pic>
        <p:nvPicPr>
          <p:cNvPr id="5" name="Рисунок 4" descr="http://gorod.tomsk.ru/uploads/34046/1286015645/2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941168"/>
            <a:ext cx="2304256" cy="186465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gorod.tomsk.ru/uploads/34046/1286015645/333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941168"/>
            <a:ext cx="2232248" cy="181246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/>
          <p:nvPr/>
        </p:nvPicPr>
        <p:blipFill>
          <a:blip r:embed="rId4"/>
          <a:stretch>
            <a:fillRect/>
          </a:stretch>
        </p:blipFill>
        <p:spPr>
          <a:xfrm>
            <a:off x="5436096" y="4912148"/>
            <a:ext cx="3168352" cy="1841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6322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9109"/>
            <a:ext cx="9505056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Секрет успеха бизнеса Исаака Зингера.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052737"/>
            <a:ext cx="8928992" cy="3816423"/>
          </a:xfrm>
        </p:spPr>
        <p:txBody>
          <a:bodyPr>
            <a:normAutofit/>
          </a:bodyPr>
          <a:lstStyle/>
          <a:p>
            <a:pPr algn="just"/>
            <a:r>
              <a:rPr lang="ru-RU" sz="2400" b="1" dirty="0" smtClean="0"/>
              <a:t>Исаак </a:t>
            </a:r>
            <a:r>
              <a:rPr lang="ru-RU" sz="2400" b="1" dirty="0"/>
              <a:t>Зингер еще в </a:t>
            </a:r>
            <a:r>
              <a:rPr lang="en-US" sz="2400" b="1" dirty="0"/>
              <a:t>XIX</a:t>
            </a:r>
            <a:r>
              <a:rPr lang="ru-RU" sz="2400" b="1" dirty="0"/>
              <a:t> веке применял маркетинговые </a:t>
            </a:r>
            <a:r>
              <a:rPr lang="ru-RU" sz="2400" b="1" dirty="0" smtClean="0"/>
              <a:t>технологии. Зингер </a:t>
            </a:r>
            <a:r>
              <a:rPr lang="ru-RU" sz="2400" b="1" dirty="0"/>
              <a:t>не упускал </a:t>
            </a:r>
            <a:r>
              <a:rPr lang="ru-RU" sz="2400" b="1" dirty="0" smtClean="0"/>
              <a:t>возможности рекламировать </a:t>
            </a:r>
            <a:r>
              <a:rPr lang="ru-RU" sz="2400" b="1" dirty="0"/>
              <a:t>свое </a:t>
            </a:r>
            <a:r>
              <a:rPr lang="ru-RU" sz="2400" b="1" dirty="0" smtClean="0"/>
              <a:t>изделие. Были </a:t>
            </a:r>
            <a:r>
              <a:rPr lang="ru-RU" sz="2400" b="1" dirty="0"/>
              <a:t>открыты </a:t>
            </a:r>
            <a:r>
              <a:rPr lang="ru-RU" sz="2400" b="1" dirty="0" smtClean="0"/>
              <a:t>демонстрационные </a:t>
            </a:r>
            <a:r>
              <a:rPr lang="ru-RU" sz="2400" b="1" dirty="0"/>
              <a:t>залы, </a:t>
            </a:r>
            <a:r>
              <a:rPr lang="ru-RU" sz="2400" b="1" dirty="0" smtClean="0"/>
              <a:t>проводилось </a:t>
            </a:r>
            <a:r>
              <a:rPr lang="ru-RU" sz="2400" b="1" dirty="0"/>
              <a:t>обучение молодых женщин шитью на </a:t>
            </a:r>
            <a:r>
              <a:rPr lang="ru-RU" sz="2400" b="1" dirty="0" smtClean="0"/>
              <a:t>машинке. Он </a:t>
            </a:r>
            <a:r>
              <a:rPr lang="ru-RU" sz="2400" b="1" dirty="0"/>
              <a:t>придумал производить запасные части для замены их в домашних условиях, так как машинки еще часто </a:t>
            </a:r>
            <a:r>
              <a:rPr lang="ru-RU" sz="2400" b="1" dirty="0" smtClean="0"/>
              <a:t>ломались. Работу </a:t>
            </a:r>
            <a:r>
              <a:rPr lang="ru-RU" sz="2400" b="1" dirty="0"/>
              <a:t>в </a:t>
            </a:r>
            <a:r>
              <a:rPr lang="ru-RU" sz="2400" b="1" dirty="0" smtClean="0"/>
              <a:t>России строилась </a:t>
            </a:r>
            <a:r>
              <a:rPr lang="ru-RU" sz="2400" b="1" dirty="0"/>
              <a:t>на европейский лад: магазины размещались на центральных улицах городов и занимали лучшие помещения. </a:t>
            </a:r>
          </a:p>
        </p:txBody>
      </p:sp>
      <p:pic>
        <p:nvPicPr>
          <p:cNvPr id="4" name="Рисунок 3" descr="Вот почему антиквары устроили настоящую охоту за старыми швейными машинками!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509119"/>
            <a:ext cx="2592288" cy="205358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509121"/>
            <a:ext cx="2016224" cy="1811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2.guns.ru/forums/icons/forum_pictures/011934/1193434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509120"/>
            <a:ext cx="2592288" cy="20535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981551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2536" y="-99392"/>
            <a:ext cx="9577064" cy="864096"/>
          </a:xfrm>
        </p:spPr>
        <p:txBody>
          <a:bodyPr>
            <a:normAutofit/>
          </a:bodyPr>
          <a:lstStyle/>
          <a:p>
            <a:r>
              <a:rPr lang="ru-RU" b="1" dirty="0"/>
              <a:t>Жизненный путь Исаака  Зингера</a:t>
            </a: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76225" y="2276817"/>
            <a:ext cx="8867775" cy="4568825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buNone/>
            </a:pPr>
            <a:r>
              <a:rPr lang="ru-RU" sz="9600" b="1" dirty="0" smtClean="0"/>
              <a:t>В </a:t>
            </a:r>
            <a:r>
              <a:rPr lang="ru-RU" sz="9600" b="1" dirty="0"/>
              <a:t>1851 году Зингер получил </a:t>
            </a:r>
            <a:r>
              <a:rPr lang="ru-RU" sz="9600" b="1" dirty="0" smtClean="0"/>
              <a:t>первый патент </a:t>
            </a:r>
            <a:r>
              <a:rPr lang="ru-RU" sz="9600" b="1" dirty="0"/>
              <a:t>за №</a:t>
            </a:r>
            <a:r>
              <a:rPr lang="ru-RU" sz="9600" b="1" dirty="0" smtClean="0"/>
              <a:t>8294. В  последующие годы  ему было выдано более 20 патентов за разработки.  Только </a:t>
            </a:r>
            <a:r>
              <a:rPr lang="ru-RU" sz="9600" b="1" dirty="0"/>
              <a:t>в 1857 году Зингер получил 12 патентов.  В 1854 году в Нью-Йорке Зингер </a:t>
            </a:r>
            <a:r>
              <a:rPr lang="ru-RU" sz="9600" b="1" dirty="0" smtClean="0"/>
              <a:t>с Кларком </a:t>
            </a:r>
            <a:r>
              <a:rPr lang="ru-RU" sz="9600" b="1" dirty="0"/>
              <a:t>учредил товарищество «</a:t>
            </a:r>
            <a:r>
              <a:rPr lang="ru-RU" sz="9600" b="1" dirty="0" err="1"/>
              <a:t>И.М.Зингер</a:t>
            </a:r>
            <a:r>
              <a:rPr lang="ru-RU" sz="9600" b="1" dirty="0"/>
              <a:t> и Компания», а в штате Нью-Джерси основал завод по </a:t>
            </a:r>
            <a:r>
              <a:rPr lang="ru-RU" sz="9600" b="1" dirty="0" smtClean="0"/>
              <a:t>изготовлению швейных </a:t>
            </a:r>
            <a:r>
              <a:rPr lang="ru-RU" sz="9600" b="1" dirty="0"/>
              <a:t>машин. К 1863 году компания завоевала мировую известность и лидерство. И</a:t>
            </a:r>
            <a:r>
              <a:rPr lang="ru-RU" sz="9600" b="1" dirty="0" smtClean="0"/>
              <a:t>з-за войны </a:t>
            </a:r>
            <a:r>
              <a:rPr lang="ru-RU" sz="9600" b="1" dirty="0"/>
              <a:t>был вынужден </a:t>
            </a:r>
            <a:r>
              <a:rPr lang="ru-RU" sz="9600" b="1" dirty="0" smtClean="0"/>
              <a:t>вернуться в Англию</a:t>
            </a:r>
            <a:r>
              <a:rPr lang="ru-RU" sz="9600" b="1" dirty="0"/>
              <a:t>, где </a:t>
            </a:r>
            <a:r>
              <a:rPr lang="ru-RU" sz="9600" b="1" dirty="0" smtClean="0"/>
              <a:t>в </a:t>
            </a:r>
            <a:r>
              <a:rPr lang="ru-RU" sz="9600" b="1" dirty="0" err="1" smtClean="0"/>
              <a:t>Пейнгтоне</a:t>
            </a:r>
            <a:r>
              <a:rPr lang="ru-RU" sz="9600" b="1" dirty="0" smtClean="0"/>
              <a:t>  </a:t>
            </a:r>
            <a:r>
              <a:rPr lang="ru-RU" sz="9600" b="1" dirty="0"/>
              <a:t>умер 23 июля 1875 года в возрасте 64 </a:t>
            </a:r>
            <a:r>
              <a:rPr lang="ru-RU" sz="9600" b="1" dirty="0" smtClean="0"/>
              <a:t>лет. </a:t>
            </a:r>
            <a:r>
              <a:rPr lang="ru-RU" sz="9600" b="1" dirty="0"/>
              <a:t>Он был захоронен в собственном мавзолее, в последний путь Исаака Зингера провожала процессия в две тысячи человек со всего </a:t>
            </a:r>
            <a:r>
              <a:rPr lang="ru-RU" sz="9600" b="1" dirty="0" smtClean="0"/>
              <a:t>света.  </a:t>
            </a:r>
            <a:r>
              <a:rPr lang="ru-RU" sz="9600" b="1" dirty="0"/>
              <a:t>С</a:t>
            </a:r>
            <a:r>
              <a:rPr lang="ru-RU" sz="9600" b="1" dirty="0" smtClean="0"/>
              <a:t>остояние </a:t>
            </a:r>
            <a:r>
              <a:rPr lang="ru-RU" sz="9600" b="1" dirty="0"/>
              <a:t>Зингер, разделив на 60 равных долей, завещал своим </a:t>
            </a:r>
            <a:r>
              <a:rPr lang="ru-RU" sz="9600" b="1" dirty="0" smtClean="0"/>
              <a:t>детям. Последняя </a:t>
            </a:r>
            <a:r>
              <a:rPr lang="ru-RU" sz="9600" b="1" dirty="0"/>
              <a:t>его жена Изабелла Зингер </a:t>
            </a:r>
            <a:r>
              <a:rPr lang="ru-RU" sz="9600" b="1" dirty="0" smtClean="0"/>
              <a:t>позировала </a:t>
            </a:r>
            <a:r>
              <a:rPr lang="ru-RU" sz="9600" b="1" dirty="0"/>
              <a:t>скульптору Фредерику </a:t>
            </a:r>
            <a:r>
              <a:rPr lang="ru-RU" sz="9600" b="1" dirty="0" err="1"/>
              <a:t>Аугусту</a:t>
            </a:r>
            <a:r>
              <a:rPr lang="ru-RU" sz="9600" b="1" dirty="0"/>
              <a:t> </a:t>
            </a:r>
            <a:r>
              <a:rPr lang="ru-RU" sz="9600" b="1" dirty="0" err="1"/>
              <a:t>Бартольди</a:t>
            </a:r>
            <a:r>
              <a:rPr lang="ru-RU" sz="9600" b="1" dirty="0"/>
              <a:t> для создания символа Америки - Статуи Свободы.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777534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 </a:t>
            </a:r>
            <a:endParaRPr lang="ru-RU" dirty="0"/>
          </a:p>
        </p:txBody>
      </p:sp>
      <p:pic>
        <p:nvPicPr>
          <p:cNvPr id="5" name="Рисунок 4" descr="https://imgprx.livejournal.net/805deb12b1f8831169fdd4d3f742a368f9909db9/KoHq6q_5Dego0cdseaBRHx1ULQIXJh3tihnx703pqzVUKBlE20vyTlOOetNnqWW3Cc4uB3pVUPIkLggLOgxcXFBj92RvI29P3z09LPkx0GVlkCJSyqF_HAVyQefToi8yvrgnpRWPZDp7j9NzeFRoFQ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5100" y="564603"/>
            <a:ext cx="1584176" cy="1656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imgprx.livejournal.net/e02806b1e00740a0f4befeb529b6ae62815e1ea5/KoHq6q_5Dego0cdseaBRHx1ULQIXJh3tihnx703pqzWD4Ean8yQwW-_Ec1j2naJ5c3pgWq9J8CBbnJDxaRJyGqAmAm4UR_ZhT2akVFqWZxl8L0vBchYGUfTl4ACbxBIKa08gHsz108_g2Po2BXvjww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917" y="550212"/>
            <a:ext cx="2565400" cy="171005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imgprx.livejournal.net/8f572511a525ee26e8055ae868cef4393cc4b664/KoHq6q_5Dego0cdseaBRHx1ULQIXJh3tihnx703pqzX_HPtMp57oLPIcjaQDxnnM-lsPqkMpw-ml_OY3t7pRM4RUSKw9wePIe0gswlqOQVbd-AUBBi2mp-HihsX1J1vXPsiIdfvgjTF4a_g7CHHIfw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692696"/>
            <a:ext cx="1656184" cy="156757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imgprx.livejournal.net/0a4e40190468ef5cbb9b8ec505c4ccd11b98c05d/KoHq6q_5Dego0cdseaBRHx1ULQIXJh3tihnx703pqzXmGTg9MOoPGIlw2hLo8ylD9cN4t9vHAsWhhup7tU0Y_DQCh7AEtCaUsUckCAZuHQnvMRikU_q5tZRr5F-BXjpkh1uq83ef8tUWN82-xqWTVQ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645178"/>
            <a:ext cx="1440160" cy="15756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494289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964488" cy="72008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Влияние </a:t>
            </a:r>
            <a:r>
              <a:rPr lang="ru-RU" b="1" dirty="0"/>
              <a:t>компании «Зингер» на развитие города.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710" y="980728"/>
            <a:ext cx="8856984" cy="554461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b="1" dirty="0" smtClean="0"/>
              <a:t>Причины выбора Подольска :</a:t>
            </a:r>
          </a:p>
          <a:p>
            <a:pPr marL="457200" indent="-457200" algn="ctr">
              <a:buAutoNum type="arabicPeriod"/>
            </a:pPr>
            <a:r>
              <a:rPr lang="ru-RU" sz="2400" b="1" dirty="0" smtClean="0"/>
              <a:t>Город близок к Москве;  </a:t>
            </a:r>
          </a:p>
          <a:p>
            <a:pPr marL="0" indent="0" algn="ctr">
              <a:buNone/>
            </a:pPr>
            <a:r>
              <a:rPr lang="ru-RU" sz="2400" b="1" dirty="0" smtClean="0"/>
              <a:t>                2.   Рядом была </a:t>
            </a:r>
            <a:r>
              <a:rPr lang="ru-RU" sz="2400" b="1" dirty="0"/>
              <a:t>железная </a:t>
            </a:r>
            <a:r>
              <a:rPr lang="ru-RU" sz="2400" b="1" dirty="0" smtClean="0"/>
              <a:t>дорога.</a:t>
            </a:r>
          </a:p>
          <a:p>
            <a:pPr marL="0" indent="0">
              <a:buNone/>
            </a:pPr>
            <a:r>
              <a:rPr lang="ru-RU" sz="2400" b="1" dirty="0" smtClean="0"/>
              <a:t>В </a:t>
            </a:r>
            <a:r>
              <a:rPr lang="ru-RU" sz="2400" b="1" dirty="0"/>
              <a:t>протоколе от 7 ноября 1900 года заседания акционеров компании «Зингер» написано</a:t>
            </a:r>
            <a:r>
              <a:rPr lang="ru-RU" sz="2400" b="1" dirty="0" smtClean="0"/>
              <a:t>: « …Летом </a:t>
            </a:r>
            <a:r>
              <a:rPr lang="ru-RU" sz="2400" b="1" dirty="0"/>
              <a:t>1900 года Обществом приобретен у города Подольска участок земли 49,2 га… и на этом участке преступлено к постройке завода значительных размеров для фабрикации в России швейных машинок как для продажи внутри империи, так и для вывоза за границу, а именно: в Турцию и другие </a:t>
            </a:r>
            <a:r>
              <a:rPr lang="ru-RU" sz="2400" b="1" dirty="0" smtClean="0"/>
              <a:t>государства.» </a:t>
            </a:r>
          </a:p>
          <a:p>
            <a:pPr marL="0" indent="0">
              <a:buNone/>
            </a:pPr>
            <a:endParaRPr lang="ru-RU" sz="2000" b="1" dirty="0"/>
          </a:p>
          <a:p>
            <a:pPr marL="0" indent="0">
              <a:buNone/>
            </a:pPr>
            <a:r>
              <a:rPr lang="ru-RU" sz="2400" b="1" dirty="0" smtClean="0"/>
              <a:t>Первым </a:t>
            </a:r>
            <a:r>
              <a:rPr lang="ru-RU" sz="2400" b="1" dirty="0"/>
              <a:t>директором завода </a:t>
            </a:r>
            <a:r>
              <a:rPr lang="ru-RU" sz="2400" b="1" dirty="0" smtClean="0"/>
              <a:t>был</a:t>
            </a:r>
          </a:p>
          <a:p>
            <a:pPr marL="0" indent="0">
              <a:buNone/>
            </a:pPr>
            <a:r>
              <a:rPr lang="ru-RU" sz="2400" b="1" dirty="0" smtClean="0"/>
              <a:t> </a:t>
            </a:r>
            <a:r>
              <a:rPr lang="ru-RU" sz="2400" b="1" dirty="0"/>
              <a:t>американец Вальтер Франк Диксон, </a:t>
            </a:r>
            <a:endParaRPr lang="ru-RU" sz="2400" b="1" dirty="0" smtClean="0"/>
          </a:p>
          <a:p>
            <a:pPr marL="0" indent="0">
              <a:buNone/>
            </a:pPr>
            <a:r>
              <a:rPr lang="ru-RU" sz="2400" b="1" dirty="0" smtClean="0"/>
              <a:t>он </a:t>
            </a:r>
            <a:r>
              <a:rPr lang="ru-RU" sz="2400" b="1" dirty="0"/>
              <a:t>же и руководил строительством</a:t>
            </a:r>
            <a:r>
              <a:rPr lang="ru-RU" sz="2000" b="1" dirty="0"/>
              <a:t>.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678752"/>
            <a:ext cx="3024336" cy="2052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132207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1110</TotalTime>
  <Words>1509</Words>
  <Application>Microsoft Office PowerPoint</Application>
  <PresentationFormat>Экран (4:3)</PresentationFormat>
  <Paragraphs>144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«История возникновения швейной машинки» </vt:lpstr>
      <vt:lpstr>Актуальность работы </vt:lpstr>
      <vt:lpstr>СОЗДАТЕЛИ ШВЕЙНОЙ  МАШИНКИ</vt:lpstr>
      <vt:lpstr>СОЗДАТЕЛИ ШВЕЙНОЙ МАШИНКИ</vt:lpstr>
      <vt:lpstr>ИСААК  ЗИНГЕР</vt:lpstr>
      <vt:lpstr>ПОПОВКА</vt:lpstr>
      <vt:lpstr>Секрет успеха бизнеса Исаака Зингера.</vt:lpstr>
      <vt:lpstr>Жизненный путь Исаака  Зингера  </vt:lpstr>
      <vt:lpstr>Влияние компании «Зингер» на развитие города.</vt:lpstr>
      <vt:lpstr>Реальное училище и клиника </vt:lpstr>
      <vt:lpstr>Развитие и завода</vt:lpstr>
      <vt:lpstr>Развитие и завода</vt:lpstr>
      <vt:lpstr>Развитие завода после ВОВ</vt:lpstr>
      <vt:lpstr>Завод сегодня</vt:lpstr>
      <vt:lpstr>Памятники швейной машинке</vt:lpstr>
      <vt:lpstr>Заключение</vt:lpstr>
      <vt:lpstr>Заключение</vt:lpstr>
      <vt:lpstr>Заключение</vt:lpstr>
      <vt:lpstr>СПАСИБО ЗА ВНИМАНИЕ!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«История возникновения швейной машинки»</dc:title>
  <dc:creator>user</dc:creator>
  <cp:lastModifiedBy>user</cp:lastModifiedBy>
  <cp:revision>83</cp:revision>
  <dcterms:created xsi:type="dcterms:W3CDTF">2018-11-25T11:07:12Z</dcterms:created>
  <dcterms:modified xsi:type="dcterms:W3CDTF">2019-02-03T09:21:07Z</dcterms:modified>
</cp:coreProperties>
</file>