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94" r:id="rId2"/>
    <p:sldId id="286" r:id="rId3"/>
    <p:sldId id="270" r:id="rId4"/>
    <p:sldId id="269" r:id="rId5"/>
    <p:sldId id="264" r:id="rId6"/>
    <p:sldId id="272" r:id="rId7"/>
    <p:sldId id="266" r:id="rId8"/>
    <p:sldId id="275" r:id="rId9"/>
    <p:sldId id="265" r:id="rId10"/>
    <p:sldId id="276" r:id="rId11"/>
    <p:sldId id="267" r:id="rId12"/>
    <p:sldId id="271" r:id="rId13"/>
    <p:sldId id="273" r:id="rId14"/>
    <p:sldId id="274" r:id="rId15"/>
    <p:sldId id="279" r:id="rId16"/>
    <p:sldId id="280" r:id="rId17"/>
    <p:sldId id="278" r:id="rId18"/>
    <p:sldId id="277" r:id="rId19"/>
    <p:sldId id="284" r:id="rId20"/>
    <p:sldId id="283" r:id="rId21"/>
    <p:sldId id="282" r:id="rId22"/>
    <p:sldId id="281" r:id="rId23"/>
    <p:sldId id="268" r:id="rId24"/>
    <p:sldId id="285" r:id="rId25"/>
    <p:sldId id="287" r:id="rId26"/>
    <p:sldId id="288" r:id="rId27"/>
    <p:sldId id="290" r:id="rId28"/>
    <p:sldId id="291" r:id="rId29"/>
    <p:sldId id="289" r:id="rId30"/>
    <p:sldId id="293" r:id="rId31"/>
    <p:sldId id="292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428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69C11-5FEB-4EF8-ADA0-887831564553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EA4EF1-BD0E-4F07-859A-3C5B782B4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808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A4EF1-BD0E-4F07-859A-3C5B782B4295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829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117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353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36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980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752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828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18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887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58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46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86ECE-F6CD-44FC-B86F-1226C2EEFE40}" type="datetimeFigureOut">
              <a:rPr lang="ru-RU" smtClean="0">
                <a:solidFill>
                  <a:srgbClr val="000000"/>
                </a:solidFill>
              </a:rPr>
              <a:pPr/>
              <a:t>03.12.2018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1FBD-F907-4B86-A25C-79FB7B4A7E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499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1286ECE-F6CD-44FC-B86F-1226C2EEFE40}" type="datetimeFigureOut">
              <a:rPr lang="ru-RU" smtClean="0">
                <a:solidFill>
                  <a:srgbClr val="000000"/>
                </a:solidFill>
                <a:latin typeface="Arial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03.12.2018</a:t>
            </a:fld>
            <a:endParaRPr lang="ru-RU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81B1FBD-F907-4B86-A25C-79FB7B4A7E1F}" type="slidenum">
              <a:rPr lang="ru-RU" smtClean="0">
                <a:solidFill>
                  <a:srgbClr val="000000"/>
                </a:solidFill>
                <a:latin typeface="Arial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srgbClr val="000000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962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7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9.wdp"/><Relationship Id="rId5" Type="http://schemas.openxmlformats.org/officeDocument/2006/relationships/image" Target="../media/image25.jpeg"/><Relationship Id="rId4" Type="http://schemas.microsoft.com/office/2007/relationships/hdphoto" Target="../media/hdphoto1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0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2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3.wdp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4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kelohouse.ru/drevnerusskiy-dom-1.ht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perunica.ru/chistiy_ist/665-krestyanskaya-izba-i-domovaya-rezba-nalichniki.html" TargetMode="External"/><Relationship Id="rId4" Type="http://schemas.openxmlformats.org/officeDocument/2006/relationships/hyperlink" Target="http://bydom.ru/news/read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717032"/>
            <a:ext cx="8229600" cy="4525963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FFFFFF"/>
                </a:solidFill>
                <a:latin typeface="Comic Sans MS" pitchFamily="66" charset="0"/>
                <a:ea typeface="Calibri"/>
                <a:cs typeface="Times New Roman"/>
              </a:rPr>
              <a:t>Урок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FFFFFF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Comic Sans MS" pitchFamily="66" charset="0"/>
                <a:ea typeface="Calibri"/>
                <a:cs typeface="Times New Roman"/>
              </a:rPr>
              <a:t>изобразительного искусства </a:t>
            </a:r>
            <a:endParaRPr lang="ru-RU" b="1" dirty="0" smtClean="0">
              <a:solidFill>
                <a:srgbClr val="FFFFFF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solidFill>
                  <a:srgbClr val="FFFFFF"/>
                </a:solidFill>
                <a:latin typeface="Comic Sans MS" pitchFamily="66" charset="0"/>
                <a:ea typeface="Calibri"/>
                <a:cs typeface="Times New Roman"/>
              </a:rPr>
              <a:t>в </a:t>
            </a:r>
            <a:r>
              <a:rPr lang="ru-RU" b="1" dirty="0">
                <a:solidFill>
                  <a:srgbClr val="FFFFFF"/>
                </a:solidFill>
                <a:latin typeface="Comic Sans MS" pitchFamily="66" charset="0"/>
                <a:ea typeface="Calibri"/>
                <a:cs typeface="Times New Roman"/>
              </a:rPr>
              <a:t>4 классе.</a:t>
            </a:r>
          </a:p>
          <a:p>
            <a:pPr algn="ctr"/>
            <a:endParaRPr lang="ru-RU" b="1" dirty="0">
              <a:solidFill>
                <a:srgbClr val="FFFF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20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Users\User\Downloads\Россия 38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8" t="5706" b="7034"/>
          <a:stretch/>
        </p:blipFill>
        <p:spPr bwMode="auto">
          <a:xfrm>
            <a:off x="107504" y="3110290"/>
            <a:ext cx="5798547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20777" y="476672"/>
            <a:ext cx="4572000" cy="26407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>
                <a:latin typeface="Comic Sans MS" pitchFamily="66" charset="0"/>
                <a:ea typeface="Times New Roman"/>
                <a:cs typeface="Times New Roman"/>
              </a:rPr>
              <a:t>Подпол</a:t>
            </a:r>
            <a:r>
              <a:rPr lang="ru-RU" dirty="0">
                <a:latin typeface="Comic Sans MS" pitchFamily="66" charset="0"/>
                <a:ea typeface="Times New Roman"/>
                <a:cs typeface="Times New Roman"/>
              </a:rPr>
              <a:t>. На сакральном уровне, это подземный мир, где покоятся души предков.</a:t>
            </a:r>
            <a:endParaRPr lang="ru-RU" dirty="0">
              <a:latin typeface="Comic Sans MS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>
                <a:latin typeface="Comic Sans MS" pitchFamily="66" charset="0"/>
                <a:ea typeface="Times New Roman"/>
                <a:cs typeface="Times New Roman"/>
              </a:rPr>
              <a:t>Сруб</a:t>
            </a:r>
            <a:r>
              <a:rPr lang="ru-RU" dirty="0">
                <a:latin typeface="Comic Sans MS" pitchFamily="66" charset="0"/>
                <a:ea typeface="Times New Roman"/>
                <a:cs typeface="Times New Roman"/>
              </a:rPr>
              <a:t>. Это жилые помещения, символизирующие человеческий мир.</a:t>
            </a:r>
            <a:endParaRPr lang="ru-RU" dirty="0">
              <a:latin typeface="Comic Sans MS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>
                <a:latin typeface="Comic Sans MS" pitchFamily="66" charset="0"/>
                <a:ea typeface="Times New Roman"/>
                <a:cs typeface="Times New Roman"/>
              </a:rPr>
              <a:t>Фронтон</a:t>
            </a:r>
            <a:r>
              <a:rPr lang="ru-RU" dirty="0">
                <a:latin typeface="Comic Sans MS" pitchFamily="66" charset="0"/>
                <a:ea typeface="Times New Roman"/>
                <a:cs typeface="Times New Roman"/>
              </a:rPr>
              <a:t>, </a:t>
            </a:r>
            <a:r>
              <a:rPr lang="ru-RU" b="1" dirty="0">
                <a:latin typeface="Comic Sans MS" pitchFamily="66" charset="0"/>
                <a:ea typeface="Times New Roman"/>
                <a:cs typeface="Times New Roman"/>
              </a:rPr>
              <a:t>крыша</a:t>
            </a:r>
            <a:r>
              <a:rPr lang="ru-RU" dirty="0">
                <a:latin typeface="Comic Sans MS" pitchFamily="66" charset="0"/>
                <a:ea typeface="Times New Roman"/>
                <a:cs typeface="Times New Roman"/>
              </a:rPr>
              <a:t>. Небесный свод, откуда наблюдают боги.</a:t>
            </a:r>
            <a:endParaRPr lang="ru-RU" dirty="0">
              <a:effectLst/>
              <a:latin typeface="Comic Sans MS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7714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7d6b601e515beca64efe5cbb198d6337&amp;n=13&amp;exp=1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5" t="15512" r="4529" b="11684"/>
          <a:stretch/>
        </p:blipFill>
        <p:spPr bwMode="auto">
          <a:xfrm>
            <a:off x="323528" y="1700808"/>
            <a:ext cx="5328592" cy="3224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7192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prx.livejournal.net/2e53a581ffae1fd717ca19530987deb0f0a1d057/9clHBPE5Tn6G0HJft9mGKI-WyzNE1QEIZ3VaDSI8-6UbPcz9hRVailiU_bzxfw4ZxFErLyaztuJX0PtraXJ-Fz6dJ1yK04hCK39K4v2fyX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95" t="12014" r="7948"/>
          <a:stretch/>
        </p:blipFill>
        <p:spPr bwMode="auto">
          <a:xfrm>
            <a:off x="254433" y="2564538"/>
            <a:ext cx="5497208" cy="400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8860" y="134076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«Взвоз» на поветь.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162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Users\User\Downloads\конь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5256584" cy="4151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трелка вниз 2"/>
          <p:cNvSpPr/>
          <p:nvPr/>
        </p:nvSpPr>
        <p:spPr>
          <a:xfrm rot="19942284">
            <a:off x="1709454" y="1258996"/>
            <a:ext cx="242316" cy="355233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755" y="1036010"/>
            <a:ext cx="5144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latin typeface="Comic Sans MS" pitchFamily="66" charset="0"/>
                <a:ea typeface="Calibri"/>
                <a:cs typeface="Times New Roman"/>
              </a:rPr>
              <a:t>Охлупень</a:t>
            </a: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 (шелом) – выдолбленное </a:t>
            </a:r>
            <a:r>
              <a:rPr lang="ru-RU" b="1" dirty="0" smtClean="0">
                <a:latin typeface="Comic Sans MS" pitchFamily="66" charset="0"/>
                <a:ea typeface="Calibri"/>
                <a:cs typeface="Times New Roman"/>
              </a:rPr>
              <a:t>бревно</a:t>
            </a:r>
            <a:endParaRPr lang="ru-RU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6868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нциклопедия древнерусского дома 2-Охлупень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5400600" cy="3379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39552" y="1611719"/>
            <a:ext cx="4968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Конь, как и птица, древний образ солнца. Скаты крыши напоминали крылья.</a:t>
            </a:r>
          </a:p>
        </p:txBody>
      </p:sp>
    </p:spTree>
    <p:extLst>
      <p:ext uri="{BB962C8B-B14F-4D97-AF65-F5344CB8AC3E}">
        <p14:creationId xmlns:p14="http://schemas.microsoft.com/office/powerpoint/2010/main" val="39663721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нциклопедия древнерусского дома 2-Причелина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5544616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37828" y="12240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err="1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Причелина</a:t>
            </a:r>
            <a:r>
              <a:rPr lang="ru-RU" b="1" dirty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 – это доска, расположенная на фасаде дома</a:t>
            </a:r>
            <a:endParaRPr lang="ru-RU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 rot="20991719">
            <a:off x="3016998" y="1842871"/>
            <a:ext cx="197845" cy="2923689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74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акральное значение причелины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5400599" cy="3258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09835" y="134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 err="1" smtClean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Причелины</a:t>
            </a:r>
            <a:r>
              <a:rPr lang="ru-RU" b="1" dirty="0" smtClean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  </a:t>
            </a:r>
            <a:r>
              <a:rPr lang="ru-RU" b="1" dirty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украшали скаты крыши, символизируя «небесные хляби». </a:t>
            </a:r>
            <a:endParaRPr lang="ru-RU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3708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elohouse.ru/images/drevnerusskiy-dom-1/x14.jpg.pagespeed.ic.SXOt0zp778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8" r="3718"/>
          <a:stretch/>
        </p:blipFill>
        <p:spPr bwMode="auto">
          <a:xfrm>
            <a:off x="395536" y="2852936"/>
            <a:ext cx="5256584" cy="3671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27584" y="14127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Полотенце - резная доска, свисающая со стыка </a:t>
            </a:r>
            <a:r>
              <a:rPr lang="ru-RU" b="1" dirty="0" err="1">
                <a:latin typeface="Comic Sans MS" pitchFamily="66" charset="0"/>
                <a:ea typeface="Calibri"/>
                <a:cs typeface="Times New Roman"/>
              </a:rPr>
              <a:t>причелин</a:t>
            </a:r>
            <a:endParaRPr lang="ru-RU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2591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нциклопедия древнерусского дома 2-Полотенце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5400600" cy="3790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37828" y="9087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omic Sans MS" pitchFamily="66" charset="0"/>
                <a:ea typeface="Calibri"/>
                <a:cs typeface="Times New Roman"/>
              </a:rPr>
              <a:t>Полотно полотенца украшалось солнечной розеткой, символизировавшей движение солнца по небосводу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20903960">
            <a:off x="3051213" y="2128585"/>
            <a:ext cx="242316" cy="280360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5783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2474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  <a:ea typeface="Times New Roman"/>
              </a:rPr>
              <a:t>Потоки - элемент </a:t>
            </a:r>
            <a:r>
              <a:rPr lang="ru-RU" b="1" dirty="0" err="1" smtClean="0">
                <a:latin typeface="Comic Sans MS" pitchFamily="66" charset="0"/>
                <a:ea typeface="Times New Roman"/>
              </a:rPr>
              <a:t>безгвоздевой</a:t>
            </a:r>
            <a:r>
              <a:rPr lang="ru-RU" b="1" dirty="0">
                <a:latin typeface="Comic Sans MS" pitchFamily="66" charset="0"/>
                <a:ea typeface="Times New Roman"/>
              </a:rPr>
              <a:t>  </a:t>
            </a:r>
            <a:r>
              <a:rPr lang="ru-RU" b="1" dirty="0" smtClean="0">
                <a:latin typeface="Comic Sans MS" pitchFamily="66" charset="0"/>
                <a:ea typeface="Times New Roman"/>
              </a:rPr>
              <a:t>крыши</a:t>
            </a:r>
            <a:r>
              <a:rPr lang="ru-RU" b="1" dirty="0">
                <a:latin typeface="Comic Sans MS" pitchFamily="66" charset="0"/>
                <a:ea typeface="Times New Roman"/>
              </a:rPr>
              <a:t>.</a:t>
            </a:r>
            <a:endParaRPr lang="ru-RU" b="1" dirty="0">
              <a:effectLst/>
              <a:latin typeface="Comic Sans MS" pitchFamily="66" charset="0"/>
              <a:ea typeface="Times New Roman"/>
            </a:endParaRPr>
          </a:p>
        </p:txBody>
      </p:sp>
      <p:pic>
        <p:nvPicPr>
          <p:cNvPr id="3" name="Рисунок 2" descr="Энциклопедия древнерусского дома 2-Потоки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55"/>
          <a:stretch/>
        </p:blipFill>
        <p:spPr bwMode="auto">
          <a:xfrm>
            <a:off x="1349861" y="2132856"/>
            <a:ext cx="3556936" cy="4475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трелка вниз 3"/>
          <p:cNvSpPr/>
          <p:nvPr/>
        </p:nvSpPr>
        <p:spPr>
          <a:xfrm rot="513568">
            <a:off x="2751332" y="1754575"/>
            <a:ext cx="258501" cy="1413501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9415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5" y="3356992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chemeClr val="accent4"/>
                </a:solidFill>
                <a:latin typeface="Comic Sans MS" pitchFamily="66" charset="0"/>
              </a:rPr>
              <a:t>Искусство орнамента в украшении северного жилища. Образы –символы неба, солнца, воды, земли в декоре крестьянского дома Русского Севера.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3981" y="1794782"/>
            <a:ext cx="55338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Тема: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</a:rPr>
              <a:t>«Красота </a:t>
            </a:r>
            <a:r>
              <a:rPr lang="ru-RU" sz="3200" b="1" dirty="0">
                <a:solidFill>
                  <a:srgbClr val="7030A0"/>
                </a:solidFill>
                <a:latin typeface="Comic Sans MS" pitchFamily="66" charset="0"/>
              </a:rPr>
              <a:t>моего </a:t>
            </a:r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</a:rPr>
              <a:t>города».</a:t>
            </a:r>
            <a:endParaRPr lang="ru-RU" sz="3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Pesni_Arhangelskoj_oblasti_-_Hodil-gulyal_barin..._(SongHouse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4988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127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Курицы – элемент </a:t>
            </a:r>
            <a:r>
              <a:rPr lang="ru-RU" b="1" dirty="0" err="1" smtClean="0">
                <a:latin typeface="Comic Sans MS" pitchFamily="66" charset="0"/>
                <a:ea typeface="Calibri"/>
                <a:cs typeface="Times New Roman"/>
              </a:rPr>
              <a:t>безгвоздевой</a:t>
            </a:r>
            <a:r>
              <a:rPr lang="ru-RU" b="1" dirty="0" smtClean="0"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крыши. 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3" name="Рисунок 2" descr="Энциклопедия древнерусского дома 2-Курицы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41" y="2780928"/>
            <a:ext cx="5206171" cy="3677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трелка вниз 3"/>
          <p:cNvSpPr/>
          <p:nvPr/>
        </p:nvSpPr>
        <p:spPr>
          <a:xfrm rot="19757371">
            <a:off x="3425992" y="2074850"/>
            <a:ext cx="341409" cy="207050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3972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нциклопедия древнерусского дома 2-Филенчатые ставни"/>
          <p:cNvPicPr/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6"/>
            <a:ext cx="3628945" cy="4347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24137" y="1340768"/>
            <a:ext cx="4063933" cy="620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Окна - глаза дома</a:t>
            </a:r>
            <a:endParaRPr lang="ru-RU" sz="3200" dirty="0">
              <a:solidFill>
                <a:schemeClr val="accent1">
                  <a:lumMod val="50000"/>
                </a:schemeClr>
              </a:solidFill>
              <a:effectLst/>
              <a:latin typeface="Comic Sans MS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35381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55" y="2420888"/>
            <a:ext cx="5413467" cy="4322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734864"/>
            <a:ext cx="49927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Филенчатые ставни – деревянные затворы к окнам, гладкое поле которых украшалось </a:t>
            </a:r>
            <a:r>
              <a:rPr lang="ru-RU" b="1" dirty="0" smtClean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рамой </a:t>
            </a:r>
            <a:r>
              <a:rPr lang="ru-RU" b="1" dirty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и глубокими резными выемками </a:t>
            </a:r>
            <a:r>
              <a:rPr lang="ru-RU" b="1" dirty="0" smtClean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в </a:t>
            </a:r>
            <a:r>
              <a:rPr lang="ru-RU" b="1" dirty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виде прямоугольников, ромбов, </a:t>
            </a:r>
            <a:r>
              <a:rPr lang="ru-RU" b="1" dirty="0" err="1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полусолнц</a:t>
            </a:r>
            <a:r>
              <a:rPr lang="ru-RU" b="1" dirty="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 и </a:t>
            </a:r>
            <a:r>
              <a:rPr lang="ru-RU" b="1" dirty="0" err="1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/>
              </a:rPr>
              <a:t>т.д</a:t>
            </a:r>
            <a:endParaRPr lang="ru-RU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03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1.bp.blogspot.com/-SlIUrh72ei0/UmUNfrGPaoI/AAAAAAAAAOI/v6qLhyYlKBI/s1600/окна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691"/>
          <a:stretch/>
        </p:blipFill>
        <p:spPr bwMode="auto">
          <a:xfrm>
            <a:off x="371500" y="764704"/>
            <a:ext cx="5201176" cy="252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okna-biz.ru/wp-content/uploads/2017/01/5-2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5441137" cy="316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6088" y="2686454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Лица вдоль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дороги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2295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ndizajn.ru/wp-content/uploads/2017/10/Stavni-na-okna-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51" r="11999"/>
          <a:stretch/>
        </p:blipFill>
        <p:spPr bwMode="auto">
          <a:xfrm>
            <a:off x="395536" y="1124744"/>
            <a:ext cx="5190594" cy="5118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85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ww.perunica.ru/uploads/posts/2016-06/1465925952_t4yecfior6y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6" y="4293096"/>
            <a:ext cx="5800075" cy="1660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8093" y="112474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Comic Sans MS" pitchFamily="66" charset="0"/>
                <a:ea typeface="Calibri"/>
                <a:cs typeface="Times New Roman"/>
              </a:rPr>
              <a:t>Фигурка </a:t>
            </a: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женщины, дарующей жизнь, олицетворяющая женское начало, один из самых частых образов, занимающих важное место, как и на старых вышивках, так и на резных наличниках. Одно из ее имен — </a:t>
            </a:r>
            <a:r>
              <a:rPr lang="ru-RU" b="1" u="sng" dirty="0" err="1">
                <a:latin typeface="Comic Sans MS" pitchFamily="66" charset="0"/>
                <a:ea typeface="Calibri"/>
                <a:cs typeface="Times New Roman"/>
              </a:rPr>
              <a:t>берегиня</a:t>
            </a:r>
            <a:r>
              <a:rPr lang="ru-RU" b="1" u="sng" dirty="0">
                <a:latin typeface="Comic Sans MS" pitchFamily="66" charset="0"/>
                <a:ea typeface="Calibri"/>
                <a:cs typeface="Times New Roman"/>
              </a:rPr>
              <a:t>.</a:t>
            </a:r>
            <a:endParaRPr lang="ru-RU" b="1" u="sng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08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www.perunica.ru/uploads/posts/2016-06/1465926040_d7c601e76c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927891"/>
            <a:ext cx="3960440" cy="4719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09836" y="9807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Солнечный круг </a:t>
            </a:r>
            <a:r>
              <a:rPr lang="ru-RU" b="1" dirty="0" smtClean="0">
                <a:latin typeface="Comic Sans MS" pitchFamily="66" charset="0"/>
                <a:ea typeface="Calibri"/>
                <a:cs typeface="Times New Roman"/>
              </a:rPr>
              <a:t>в </a:t>
            </a: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разных видах, можно найти восход и заход солнца.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2963516" y="1550009"/>
            <a:ext cx="264639" cy="53437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609342" y="6187396"/>
            <a:ext cx="2018442" cy="33794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97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247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Волнообразные узоры в верхней и нижней части наличника, бегущие ручейки по его боковым полочкам - это все знаки воды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8194" name="Picture 2" descr="https://www.perunica.ru/uploads/posts/2016-06/1465926144_c98d0bc4deab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60" y="2627530"/>
            <a:ext cx="5159052" cy="3869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06035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Ромбики с точками внутри, перекрещивающиеся двойные полосы - так рисовали наши предки вспаханное и засеянное поле.</a:t>
            </a:r>
            <a:endParaRPr lang="ru-RU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29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www.perunica.ru/uploads/posts/2016-06/1465926142_51fc1f309b1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36912"/>
            <a:ext cx="3429000" cy="3970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1196752"/>
            <a:ext cx="4572000" cy="1047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Культ змей-хранителей, ужей-</a:t>
            </a:r>
            <a:r>
              <a:rPr lang="ru-RU" b="1" dirty="0" err="1">
                <a:latin typeface="Comic Sans MS" pitchFamily="66" charset="0"/>
                <a:ea typeface="Calibri"/>
                <a:cs typeface="Times New Roman"/>
              </a:rPr>
              <a:t>господариков</a:t>
            </a: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, имеет глубокие корни.</a:t>
            </a:r>
            <a:r>
              <a:rPr lang="ru-RU" dirty="0">
                <a:latin typeface="Calibri"/>
                <a:ea typeface="Calibri"/>
                <a:cs typeface="Times New Roman"/>
              </a:rPr>
              <a:t/>
            </a:r>
            <a:br>
              <a:rPr lang="ru-RU" dirty="0">
                <a:latin typeface="Calibri"/>
                <a:ea typeface="Calibri"/>
                <a:cs typeface="Times New Roman"/>
              </a:rPr>
            </a:b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605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227687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atin typeface="Comic Sans MS" pitchFamily="66" charset="0"/>
                <a:ea typeface="Calibri"/>
                <a:cs typeface="Times New Roman"/>
              </a:rPr>
              <a:t>Задание: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нарисовать окно со ставнями или с наличниками, используя элементы северного орнамента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05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Users\User\Downloads\малкор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77" r="18804"/>
          <a:stretch/>
        </p:blipFill>
        <p:spPr bwMode="auto">
          <a:xfrm>
            <a:off x="556676" y="1412776"/>
            <a:ext cx="4807412" cy="5128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692696"/>
            <a:ext cx="4032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«Малые 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К</a:t>
            </a:r>
            <a:r>
              <a:rPr lang="ru-RU" sz="3200" b="1" dirty="0" err="1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/>
              </a:rPr>
              <a:t>о</a:t>
            </a:r>
            <a:r>
              <a:rPr lang="ru-RU" sz="3200" b="1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релы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» 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8863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epia.ru/images/u/pages/383/src/spasibo-za-vnimanie-2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4762500" cy="476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19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2636912"/>
            <a:ext cx="4572000" cy="17297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394287"/>
                </a:solidFill>
                <a:latin typeface="Comic Sans MS" pitchFamily="66" charset="0"/>
                <a:ea typeface="Times New Roman"/>
                <a:cs typeface="Times New Roman"/>
              </a:rPr>
              <a:t>http://bydom.ru/news/read/.html </a:t>
            </a:r>
            <a:endParaRPr lang="ru-RU" sz="1200" dirty="0">
              <a:solidFill>
                <a:srgbClr val="394287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394287"/>
                </a:solidFill>
                <a:latin typeface="Comic Sans MS" pitchFamily="66" charset="0"/>
                <a:ea typeface="Times New Roman"/>
                <a:cs typeface="Times New Roman"/>
                <a:hlinkClick r:id="rId3"/>
              </a:rPr>
              <a:t>https://kelohouse.ru/drevnerusskiy-dom-1.htm</a:t>
            </a:r>
            <a:endParaRPr lang="ru-RU" sz="1200" dirty="0">
              <a:solidFill>
                <a:srgbClr val="394287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394287"/>
                </a:solidFill>
                <a:latin typeface="Comic Sans MS" pitchFamily="66" charset="0"/>
                <a:ea typeface="Times New Roman"/>
                <a:cs typeface="Times New Roman"/>
              </a:rPr>
              <a:t>http://info-grad.com</a:t>
            </a:r>
            <a:endParaRPr lang="ru-RU" sz="1200" dirty="0">
              <a:solidFill>
                <a:srgbClr val="394287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394287"/>
                </a:solidFill>
                <a:latin typeface="Comic Sans MS" pitchFamily="66" charset="0"/>
                <a:ea typeface="Times New Roman"/>
                <a:cs typeface="Times New Roman"/>
                <a:hlinkClick r:id="rId4"/>
              </a:rPr>
              <a:t>http://bydom.ru/news/read/</a:t>
            </a:r>
            <a:endParaRPr lang="ru-RU" sz="1200" dirty="0">
              <a:solidFill>
                <a:srgbClr val="394287"/>
              </a:solidFill>
              <a:latin typeface="Comic Sans MS" pitchFamily="66" charset="0"/>
              <a:ea typeface="Calibri"/>
              <a:cs typeface="Times New Roman"/>
            </a:endParaRPr>
          </a:p>
          <a:p>
            <a:r>
              <a:rPr lang="ru-RU" sz="1400" dirty="0">
                <a:solidFill>
                  <a:srgbClr val="394287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ru-RU" sz="1400" dirty="0">
                <a:solidFill>
                  <a:srgbClr val="394287"/>
                </a:solidFill>
                <a:latin typeface="Comic Sans MS" pitchFamily="66" charset="0"/>
                <a:ea typeface="Calibri"/>
                <a:cs typeface="Times New Roman"/>
                <a:hlinkClick r:id="rId5"/>
              </a:rPr>
              <a:t>https://www.perunica.ru/chistiy_ist/665-krestyanskaya-izba-i-domovaya-rezba-nalichniki.html</a:t>
            </a:r>
            <a:endParaRPr lang="ru-RU" sz="1400" dirty="0">
              <a:solidFill>
                <a:srgbClr val="394287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29228" y="1844824"/>
            <a:ext cx="2864887" cy="3891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Использованные сайты</a:t>
            </a:r>
            <a:endParaRPr lang="ru-RU" b="1" dirty="0">
              <a:effectLst/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5301208"/>
            <a:ext cx="4572000" cy="13044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Автор презентации </a:t>
            </a:r>
            <a:endParaRPr lang="ru-RU" b="1" dirty="0" smtClean="0">
              <a:latin typeface="Comic Sans MS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Comic Sans MS" pitchFamily="66" charset="0"/>
                <a:ea typeface="Calibri"/>
                <a:cs typeface="Times New Roman"/>
              </a:rPr>
              <a:t>Клыкова </a:t>
            </a:r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Валентина </a:t>
            </a:r>
            <a:r>
              <a:rPr lang="ru-RU" b="1" dirty="0" smtClean="0">
                <a:latin typeface="Comic Sans MS" pitchFamily="66" charset="0"/>
                <a:ea typeface="Calibri"/>
                <a:cs typeface="Times New Roman"/>
              </a:rPr>
              <a:t>Альбертовна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effectLst/>
                <a:latin typeface="Comic Sans MS" pitchFamily="66" charset="0"/>
                <a:ea typeface="Calibri"/>
                <a:cs typeface="Times New Roman"/>
              </a:rPr>
              <a:t>МБОУ «Наводовская ОШ»</a:t>
            </a:r>
            <a:endParaRPr lang="ru-RU" b="1" dirty="0">
              <a:effectLst/>
              <a:latin typeface="Comic Sans MS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3485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Users\User\Downloads\МК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04664"/>
            <a:ext cx="8496943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0791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Users\User\Downloads\Россия 38 северные избы1.jpg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59" r="4649"/>
          <a:stretch/>
        </p:blipFill>
        <p:spPr bwMode="auto">
          <a:xfrm>
            <a:off x="323528" y="1556792"/>
            <a:ext cx="5375564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797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5485362" cy="353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33142" y="1147709"/>
            <a:ext cx="3344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Дом «брусом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»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303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7bbcad6da1ccb6da812c11ab3f24587d&amp;n=13&amp;exp=1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13" r="6287" b="18503"/>
          <a:stretch/>
        </p:blipFill>
        <p:spPr bwMode="auto">
          <a:xfrm>
            <a:off x="419734" y="2708920"/>
            <a:ext cx="5232386" cy="3129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25601" y="1215184"/>
            <a:ext cx="40206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Дом «глаголем»: </a:t>
            </a:r>
          </a:p>
        </p:txBody>
      </p:sp>
    </p:spTree>
    <p:extLst>
      <p:ext uri="{BB962C8B-B14F-4D97-AF65-F5344CB8AC3E}">
        <p14:creationId xmlns:p14="http://schemas.microsoft.com/office/powerpoint/2010/main" val="3141912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elohouse.ru/images/drevnerusskiydom-koshely/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003" b="17832"/>
          <a:stretch/>
        </p:blipFill>
        <p:spPr bwMode="auto">
          <a:xfrm>
            <a:off x="179512" y="2836377"/>
            <a:ext cx="5645225" cy="3399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408420"/>
            <a:ext cx="3712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Дом «кошелем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»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730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6235" y="1268760"/>
            <a:ext cx="5150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mic Sans MS" pitchFamily="66" charset="0"/>
                <a:ea typeface="Calibri"/>
                <a:cs typeface="Times New Roman"/>
              </a:rPr>
              <a:t>Сруб – основа деревянного домостроения. 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050" name="Picture 2" descr="https://www.barahla.net/images/photo/1/20101019/3987454/big/1_bi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027" r="8637"/>
          <a:stretch/>
        </p:blipFill>
        <p:spPr bwMode="auto">
          <a:xfrm>
            <a:off x="467545" y="2660072"/>
            <a:ext cx="5171256" cy="3861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451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">
  <a:themeElements>
    <a:clrScheme name="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9</Template>
  <TotalTime>432</TotalTime>
  <Words>355</Words>
  <Application>Microsoft Office PowerPoint</Application>
  <PresentationFormat>Экран (4:3)</PresentationFormat>
  <Paragraphs>42</Paragraphs>
  <Slides>31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2018-11-24T18:52:07Z</dcterms:created>
  <dcterms:modified xsi:type="dcterms:W3CDTF">2018-12-03T19:29:11Z</dcterms:modified>
</cp:coreProperties>
</file>