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style3.xml" ContentType="application/vnd.ms-office.chartstyl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820" r:id="rId3"/>
    <p:sldMasterId id="2147483890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5" r:id="rId20"/>
    <p:sldId id="272" r:id="rId21"/>
    <p:sldId id="274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CFF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baseline="0" dirty="0" smtClean="0">
                <a:solidFill>
                  <a:schemeClr val="accent1">
                    <a:lumMod val="75000"/>
                  </a:schemeClr>
                </a:solidFill>
              </a:rPr>
              <a:t>Участники семейных  мероприятий</a:t>
            </a:r>
            <a:endParaRPr lang="ru-RU" baseline="0" dirty="0">
              <a:solidFill>
                <a:schemeClr val="accent1">
                  <a:lumMod val="75000"/>
                </a:schemeClr>
              </a:solidFill>
            </a:endParaRPr>
          </a:p>
        </c:rich>
      </c:tx>
      <c:layout/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Участие семей в воспитательных мероприятиях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6D2-4A10-8559-0894F21DEDD5}"/>
              </c:ext>
            </c:extLst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6D2-4A10-8559-0894F21DEDD5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6D2-4A10-8559-0894F21DEDD5}"/>
              </c:ext>
            </c:extLst>
          </c:dPt>
          <c:cat>
            <c:strRef>
              <c:f>Лист1!$A$2:$A$4</c:f>
              <c:strCache>
                <c:ptCount val="3"/>
                <c:pt idx="0">
                  <c:v>2015-2016 уч. год</c:v>
                </c:pt>
                <c:pt idx="1">
                  <c:v>2016-2017 уч. год</c:v>
                </c:pt>
                <c:pt idx="2">
                  <c:v>2017-2018 уч.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</c:v>
                </c:pt>
                <c:pt idx="1">
                  <c:v>16</c:v>
                </c:pt>
                <c:pt idx="2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5A5-4132-A5CE-6A0248748967}"/>
            </c:ext>
          </c:extLst>
        </c:ser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1722551088775842E-2"/>
          <c:y val="0.82609352008374259"/>
          <c:w val="0.9182390040768833"/>
          <c:h val="0.15283816715632534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0001355790701825E-2"/>
          <c:y val="4.9624153792882868E-2"/>
          <c:w val="0.61174067701430124"/>
          <c:h val="0.67622161992749075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НА НАЧАЛО ГОДА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2015-2016 УЧ. ГОД</c:v>
                </c:pt>
                <c:pt idx="1">
                  <c:v>2016-2017 УЧ. ГОД</c:v>
                </c:pt>
                <c:pt idx="2">
                  <c:v>2017-2018 УЧ.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49</c:v>
                </c:pt>
                <c:pt idx="1">
                  <c:v>49</c:v>
                </c:pt>
                <c:pt idx="2">
                  <c:v>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54F-4A92-93FF-CCCFC3A562C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 КОНЕЦ ГОДА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2015-2016 УЧ. ГОД</c:v>
                </c:pt>
                <c:pt idx="1">
                  <c:v>2016-2017 УЧ. ГОД</c:v>
                </c:pt>
                <c:pt idx="2">
                  <c:v>2017-2018 УЧ.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49</c:v>
                </c:pt>
                <c:pt idx="1">
                  <c:v>49</c:v>
                </c:pt>
                <c:pt idx="2">
                  <c:v>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54F-4A92-93FF-CCCFC3A562CC}"/>
            </c:ext>
          </c:extLst>
        </c:ser>
        <c:dLbls>
          <c:showVal val="1"/>
        </c:dLbls>
        <c:shape val="box"/>
        <c:axId val="82890752"/>
        <c:axId val="78572160"/>
        <c:axId val="100746112"/>
      </c:bar3DChart>
      <c:catAx>
        <c:axId val="82890752"/>
        <c:scaling>
          <c:orientation val="minMax"/>
        </c:scaling>
        <c:axPos val="b"/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8572160"/>
        <c:crosses val="autoZero"/>
        <c:auto val="1"/>
        <c:lblAlgn val="ctr"/>
        <c:lblOffset val="100"/>
      </c:catAx>
      <c:valAx>
        <c:axId val="7857216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2890752"/>
        <c:crosses val="autoZero"/>
        <c:crossBetween val="between"/>
      </c:valAx>
      <c:serAx>
        <c:axId val="100746112"/>
        <c:scaling>
          <c:orientation val="minMax"/>
        </c:scaling>
        <c:axPos val="b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8572160"/>
        <c:crosses val="autoZero"/>
      </c:ser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1528962086559655E-2"/>
          <c:y val="0.12178124250853581"/>
          <c:w val="0.9347265009842517"/>
          <c:h val="0.7679632278565929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Лист1!$A$2:$A$4</c:f>
              <c:strCache>
                <c:ptCount val="3"/>
                <c:pt idx="0">
                  <c:v>2015-2016 уч. год</c:v>
                </c:pt>
                <c:pt idx="1">
                  <c:v>2016-2017 уч. год</c:v>
                </c:pt>
                <c:pt idx="2">
                  <c:v>2017-2018 уч.год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</c:v>
                </c:pt>
                <c:pt idx="1">
                  <c:v>3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966-403C-91FB-AFC4BD32658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Лист1!$A$2:$A$4</c:f>
              <c:strCache>
                <c:ptCount val="3"/>
                <c:pt idx="0">
                  <c:v>2015-2016 уч. год</c:v>
                </c:pt>
                <c:pt idx="1">
                  <c:v>2016-2017 уч. год</c:v>
                </c:pt>
                <c:pt idx="2">
                  <c:v>2017-2018 уч.год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14</c:v>
                </c:pt>
                <c:pt idx="1">
                  <c:v>11</c:v>
                </c:pt>
                <c:pt idx="2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966-403C-91FB-AFC4BD32658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уровень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Лист1!$A$2:$A$4</c:f>
              <c:strCache>
                <c:ptCount val="3"/>
                <c:pt idx="0">
                  <c:v>2015-2016 уч. год</c:v>
                </c:pt>
                <c:pt idx="1">
                  <c:v>2016-2017 уч. год</c:v>
                </c:pt>
                <c:pt idx="2">
                  <c:v>2017-2018 уч.год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</c:v>
                </c:pt>
                <c:pt idx="1">
                  <c:v>6</c:v>
                </c:pt>
                <c:pt idx="2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966-403C-91FB-AFC4BD326584}"/>
            </c:ext>
          </c:extLst>
        </c:ser>
        <c:gapWidth val="219"/>
        <c:overlap val="-27"/>
        <c:axId val="105983360"/>
        <c:axId val="106034304"/>
      </c:barChart>
      <c:catAx>
        <c:axId val="10598336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6034304"/>
        <c:crosses val="autoZero"/>
        <c:auto val="1"/>
        <c:lblAlgn val="ctr"/>
        <c:lblOffset val="100"/>
      </c:catAx>
      <c:valAx>
        <c:axId val="10603430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5983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2505034962953801E-2"/>
          <c:y val="0.10914730139533185"/>
          <c:w val="0.67598424866893136"/>
          <c:h val="0.69708073688360572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strRef>
              <c:f>Лист1!$A$2:$A$4</c:f>
              <c:strCache>
                <c:ptCount val="3"/>
                <c:pt idx="0">
                  <c:v>2015-2016 уч. год</c:v>
                </c:pt>
                <c:pt idx="1">
                  <c:v>2016-2017 уч. год</c:v>
                </c:pt>
                <c:pt idx="2">
                  <c:v>2017-2018 уч.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</c:v>
                </c:pt>
                <c:pt idx="1">
                  <c:v>5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ADF-467C-8DE9-EBC13B4919A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cat>
            <c:strRef>
              <c:f>Лист1!$A$2:$A$4</c:f>
              <c:strCache>
                <c:ptCount val="3"/>
                <c:pt idx="0">
                  <c:v>2015-2016 уч. год</c:v>
                </c:pt>
                <c:pt idx="1">
                  <c:v>2016-2017 уч. год</c:v>
                </c:pt>
                <c:pt idx="2">
                  <c:v>2017-2018 уч.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</c:v>
                </c:pt>
                <c:pt idx="1">
                  <c:v>9</c:v>
                </c:pt>
                <c:pt idx="2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ADF-467C-8DE9-EBC13B4919A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уровень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cat>
            <c:strRef>
              <c:f>Лист1!$A$2:$A$4</c:f>
              <c:strCache>
                <c:ptCount val="3"/>
                <c:pt idx="0">
                  <c:v>2015-2016 уч. год</c:v>
                </c:pt>
                <c:pt idx="1">
                  <c:v>2016-2017 уч. год</c:v>
                </c:pt>
                <c:pt idx="2">
                  <c:v>2017-2018 уч.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</c:v>
                </c:pt>
                <c:pt idx="1">
                  <c:v>6</c:v>
                </c:pt>
                <c:pt idx="2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ADF-467C-8DE9-EBC13B4919AF}"/>
            </c:ext>
          </c:extLst>
        </c:ser>
        <c:shape val="box"/>
        <c:axId val="106077568"/>
        <c:axId val="106083456"/>
        <c:axId val="105841088"/>
      </c:bar3DChart>
      <c:catAx>
        <c:axId val="10607756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6083456"/>
        <c:crosses val="autoZero"/>
        <c:auto val="1"/>
        <c:lblAlgn val="ctr"/>
        <c:lblOffset val="100"/>
      </c:catAx>
      <c:valAx>
        <c:axId val="10608345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6077568"/>
        <c:crosses val="autoZero"/>
        <c:crossBetween val="between"/>
      </c:valAx>
      <c:serAx>
        <c:axId val="105841088"/>
        <c:scaling>
          <c:orientation val="minMax"/>
        </c:scaling>
        <c:axPos val="b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6083456"/>
        <c:crosses val="autoZero"/>
      </c:ser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9432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75247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71187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6274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595777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64857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81833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732669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463205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000750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1524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961770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64994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70252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60452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29709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990541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87389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27320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091210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861754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7503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292556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23680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973686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25121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50382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35376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112756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810172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54673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1676605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3402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293391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75873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678616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412922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983986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51424180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746160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97391214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725570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9898263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14155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87453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72859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77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3242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0852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6008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0257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7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F00E1-0C85-4B41-A160-A5024258A4AC}" type="datetimeFigureOut">
              <a:rPr lang="ru-RU" smtClean="0"/>
              <a:pPr/>
              <a:t>16.01.2019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6349C58-5797-4069-AF33-83DA33413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85507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  <p:sldLayoutId id="2147483902" r:id="rId12"/>
    <p:sldLayoutId id="2147483903" r:id="rId13"/>
    <p:sldLayoutId id="2147483904" r:id="rId14"/>
    <p:sldLayoutId id="2147483905" r:id="rId15"/>
    <p:sldLayoutId id="214748390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pedsovet.su/" TargetMode="External"/><Relationship Id="rId2" Type="http://schemas.openxmlformats.org/officeDocument/2006/relationships/hyperlink" Target="http://www.nachalka.com/PP" TargetMode="External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10144" y="229704"/>
            <a:ext cx="9587347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УЧРЕЖДЕНИЕ 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 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«ДВОРЕЦ ДЕТСКО-ЮНОШЕСКОГО ТВОРЧЕСТВА»</a:t>
            </a:r>
          </a:p>
          <a:p>
            <a:pPr algn="ctr"/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ОРЛОВА НАТАЛЬЯ ВЛАДИМИРОВНА</a:t>
            </a:r>
          </a:p>
          <a:p>
            <a:pPr algn="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ДОПЛНИТЕЛЬНОГО ОБРАЗОВАНИЯ </a:t>
            </a:r>
          </a:p>
          <a:p>
            <a:pPr algn="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ВЫСШЕЙ КВАЛИФИКАЦИОННОЙ КАТЕГОРИИ</a:t>
            </a:r>
          </a:p>
          <a:p>
            <a:pPr algn="ctr"/>
            <a:endParaRPr lang="ru-RU" sz="24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540" y="2380897"/>
            <a:ext cx="2615411" cy="34811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44357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8091054" y="1482434"/>
            <a:ext cx="3754582" cy="484909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2617" y="1482434"/>
            <a:ext cx="3754582" cy="4849091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911927" y="321071"/>
            <a:ext cx="95873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ДЕЯТЕЛЬНОСТНЫЙ АСПЕКТ ЛИЧНОГО ВКЛАДА ПЕДАГОГА В РАЗВИТИЕ ОБРАЗОВАНИЯ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9599" y="1583578"/>
            <a:ext cx="3560617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ИНФОРМАЦИОННО-АНАЛИТИЧЕСКАЯ ФОРМА РАБОТЫ: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АНКЕТИРОВАНИЕ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ОПРОСЫ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ОТЗЫВЫ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НАГЛЯДНАЯ ИНФОРМАЦИЯ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СЕТЕВОЕ ОБЩЕНИЕ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ОТКРЫТЫХ ДВЕРЕЙ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РАЙОННЫЙ ФЕСТИВАЛЬ ДОПОЛНИТЕЛЬНОГО ОБРАЗОВАНИЯ</a:t>
            </a:r>
            <a:endParaRPr lang="ru-RU" sz="20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88036" y="1583578"/>
            <a:ext cx="33528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ДОСУГОВАЯ ФОРМА РАБОТЫ: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СЕМЕЙНЫЕ СОРЕВНОВАНИЯ И ПРАЗДНИКИ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СПАРИНГ-ПАРТНЕРСТВО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СЕМЕЙНЫЕ КОНКУРСЫ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ПОЕЗДКИ И ЭКСКУРСИИ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ru-RU" sz="20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ru-RU" sz="2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4121" y="2023658"/>
            <a:ext cx="2703973" cy="1802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0438" y="4004436"/>
            <a:ext cx="2524440" cy="1682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18542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95055" y="293362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ДЕЯТЕЛЬНОСТНЫЙ АСПЕКТ ЛИЧНОГО ВКЛАДА ПЕДАГОГА В РАЗВИТИЕ ОБРАЗОВАНИЯ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159" y="1410734"/>
            <a:ext cx="3596249" cy="523944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3236" y="1413164"/>
            <a:ext cx="3726873" cy="5100901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</p:pic>
      <p:sp>
        <p:nvSpPr>
          <p:cNvPr id="6" name="TextBox 5"/>
          <p:cNvSpPr txBox="1"/>
          <p:nvPr/>
        </p:nvSpPr>
        <p:spPr>
          <a:xfrm>
            <a:off x="885943" y="1456342"/>
            <a:ext cx="3394363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ПОЗНАВАТЕЛЬНАЯ ФОРМА РАБОТЫ: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РОДИТЕЛЬСКИЕ СОБРАНИЯ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ПРОФИЛАКТИЧЕСКИЕ БЕСЕДЫ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КОНСУЛЬТАЦИИ ПЕДАГОГА И ПСИХОЛОГА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ЛЕТОПИСЬ И ПОРТФОЛИО СЕКЦИИ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ВИДЕОТЕКА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ЗНАКОМСТВО С ПУБЛИКАЦИЯМИ ПЕДАГОГИЧЕСКОГО ОПЫТА</a:t>
            </a:r>
            <a:endParaRPr lang="ru-RU" sz="2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27713" y="1842654"/>
            <a:ext cx="336665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ОБЩЕСТВЕННАЯ ФОРМА РАБОТЫ: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РОДИТЕЛЬСКОГО КОМИТЕТА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СЕТЕВЫЕ РОДИТЕЛЬСКИЕ ОПРОСЫ, СОБРАНИЯ, КОНФЕРЕНЦИИ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СПОНСОРСКАЯ ПОМОЩЬ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ru-RU" sz="2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753" y="2024169"/>
            <a:ext cx="2573911" cy="1706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24332" y="4134468"/>
            <a:ext cx="2457920" cy="1899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15307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125" y="1000745"/>
            <a:ext cx="10656732" cy="84741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31003" y="1056835"/>
            <a:ext cx="100999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Организация совместной деятельности участников воспитательного процесса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05074" y="115249"/>
            <a:ext cx="97258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ДЕЯТЕЛЬНОСТНЫЙ АСПЕКТ ЛИЧНОГО ВКЛАДА ПЕДАГОГА В РАЗВИТИЕ ОБРАЗОВАНИЯ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245" y="4143820"/>
            <a:ext cx="2478721" cy="165183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179" y="1907740"/>
            <a:ext cx="2478721" cy="165183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741" y="1929592"/>
            <a:ext cx="2173310" cy="162998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61" y="4194299"/>
            <a:ext cx="2173310" cy="162998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245" y="1954852"/>
            <a:ext cx="2478721" cy="16518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919" y="4496739"/>
            <a:ext cx="2371242" cy="16780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0455" y="3609524"/>
            <a:ext cx="3131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СЕМЕЙНЫЙ ПАРНЫЙ ТУРНИР «СОЮЗ СЕРДЕЦ»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3443406" y="3628882"/>
            <a:ext cx="55490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СПОРТИВНО-ОЗДОРОВИТЕЛЬНОЕ МЕРОПРИЯТИЕ «МАМА, ПАПА И Я – СПОРТИВНАЯ И ДРУЖНАЯ СЕМЬЯ»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8953849" y="3578933"/>
            <a:ext cx="3101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МАСТЕР-КЛАСС ДЛЯ РОДИТЕЛЕЙ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-64886" y="5908541"/>
            <a:ext cx="3990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МАТЧЕВАЯ ВСТРЕЧА </a:t>
            </a:r>
          </a:p>
          <a:p>
            <a:pPr algn="ctr"/>
            <a:r>
              <a:rPr lang="ru-RU" sz="1600" dirty="0" smtClean="0"/>
              <a:t>«ВСТРЕЧА ПОКОЛЕНИЙ»</a:t>
            </a:r>
            <a:endParaRPr lang="ru-RU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3402163" y="6147815"/>
            <a:ext cx="54727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СЕМЕЙНОЕ СПОРТИВНО-ОЗДОРОВИТЕЛЬНОЕ МЕРОПРИЯТИЕ «НОВОГОДНИЕ ПРИКЛЮЧЕНИЯ»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8509380" y="5794179"/>
            <a:ext cx="38325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РАЙОННОЕ СЕМЕЙНОЕ СПОРТИВНО-ОЗДОРОВИТЕЛЬНОЕ МЕРОПРИЯТИЕ «РОЖДЕСТВЕНСКИЕ ИГРЫ»</a:t>
            </a:r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330678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389" y="1252210"/>
            <a:ext cx="10662828" cy="84741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939636" y="298103"/>
            <a:ext cx="98505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DE7E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ДЕЯТЕЛЬНОСТНЫЙ АСПЕКТ ЛИЧНОГО ВКЛАДА ПЕДАГОГА В РАЗВИТИЕ ОБРАЗОВАНИЯ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87149" y="1252210"/>
            <a:ext cx="105433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rgbClr val="DE7E18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совместной деятельности участников воспитательного процесса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770" y="3757474"/>
            <a:ext cx="3397920" cy="22633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3700" y="3790408"/>
            <a:ext cx="3172409" cy="22660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253" y="2399751"/>
            <a:ext cx="3086087" cy="21477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0244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70364" y="390436"/>
            <a:ext cx="98090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 b="1" dirty="0">
                <a:ln w="1905"/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Результативность профессиональной педагогической деятельности  и достигнутые эффекты</a:t>
            </a:r>
          </a:p>
        </p:txBody>
      </p:sp>
      <p:sp>
        <p:nvSpPr>
          <p:cNvPr id="4" name="7-конечная звезда 3"/>
          <p:cNvSpPr/>
          <p:nvPr/>
        </p:nvSpPr>
        <p:spPr>
          <a:xfrm>
            <a:off x="982682" y="1568833"/>
            <a:ext cx="4863936" cy="3241964"/>
          </a:xfrm>
          <a:prstGeom prst="star7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РОСТ СОЦИАЛЬНОЙ АКТИВНОСТИ И АДАПТИРОВАННОСТИ ЛИЧНОСТИ ВОСПИТАННИКА (М.И. РОЖКОВ)</a:t>
            </a:r>
            <a:endParaRPr lang="ru-RU" b="1" dirty="0"/>
          </a:p>
        </p:txBody>
      </p:sp>
      <p:sp>
        <p:nvSpPr>
          <p:cNvPr id="6" name="7-конечная звезда 5"/>
          <p:cNvSpPr/>
          <p:nvPr/>
        </p:nvSpPr>
        <p:spPr>
          <a:xfrm>
            <a:off x="6875814" y="1565564"/>
            <a:ext cx="5205352" cy="3186087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РОСТ ЗАИНТЕРЕСОВАННОСТИ РОДИТЕЛЕЙ В ДЕЯТЕЛЬНОСТИ ОБЪЕДИНЕНИЯ</a:t>
            </a:r>
            <a:endParaRPr lang="ru-RU" b="1" dirty="0"/>
          </a:p>
        </p:txBody>
      </p:sp>
      <p:sp>
        <p:nvSpPr>
          <p:cNvPr id="7" name="7-конечная звезда 6"/>
          <p:cNvSpPr/>
          <p:nvPr/>
        </p:nvSpPr>
        <p:spPr>
          <a:xfrm>
            <a:off x="4521035" y="4262713"/>
            <a:ext cx="3449781" cy="2452254"/>
          </a:xfrm>
          <a:prstGeom prst="star7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СОХРАННОСТЬ КОНТИНГЕНТА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381941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6400" y="193495"/>
            <a:ext cx="10515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 b="1" dirty="0">
                <a:ln w="1905"/>
                <a:solidFill>
                  <a:srgbClr val="DE7E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Результативность профессиональной педагогической деятельности  и достигнутые эффекты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845633790"/>
              </p:ext>
            </p:extLst>
          </p:nvPr>
        </p:nvGraphicFramePr>
        <p:xfrm>
          <a:off x="6708238" y="2252353"/>
          <a:ext cx="5181600" cy="39267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6708238" y="1235527"/>
            <a:ext cx="5181600" cy="6778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АКТИВНОЕ УЧАСТИЕ РОДИТЕЛЕЙ В ЖИЗНИ ОБЪЕДИНЕНИЯ</a:t>
            </a:r>
            <a:endParaRPr lang="ru-RU" sz="20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77637" y="1235527"/>
            <a:ext cx="4862946" cy="67788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СОХРАННОСТЬ КОНТИНГЕНТА ОБУЧАЮЩИХСЯ</a:t>
            </a:r>
            <a:endParaRPr lang="ru-RU" sz="20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="" xmlns:p14="http://schemas.microsoft.com/office/powerpoint/2010/main" val="115993447"/>
              </p:ext>
            </p:extLst>
          </p:nvPr>
        </p:nvGraphicFramePr>
        <p:xfrm>
          <a:off x="957943" y="2178146"/>
          <a:ext cx="6066311" cy="4859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333229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0873" y="182570"/>
            <a:ext cx="105848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 b="1" dirty="0">
                <a:ln w="1905"/>
                <a:solidFill>
                  <a:srgbClr val="DE7E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Результативность профессиональной педагогической деятельности  и достигнутые эффекты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7309" y="1289077"/>
            <a:ext cx="5569527" cy="66441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РОСТ СОЦИАЛЬНОЙ АДАПТИРОВАННОСТИ ОБУЧАЮЩИХСЯ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45383" y="1289077"/>
            <a:ext cx="5527964" cy="66441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РОСТ СОЦИАЛЬНОЙ АКТИВНОСТИ ОБУЧАЮЩИХСЯ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="" xmlns:p14="http://schemas.microsoft.com/office/powerpoint/2010/main" val="2436930163"/>
              </p:ext>
            </p:extLst>
          </p:nvPr>
        </p:nvGraphicFramePr>
        <p:xfrm>
          <a:off x="886691" y="1621284"/>
          <a:ext cx="5320145" cy="5031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="" xmlns:p14="http://schemas.microsoft.com/office/powerpoint/2010/main" val="1421703084"/>
              </p:ext>
            </p:extLst>
          </p:nvPr>
        </p:nvGraphicFramePr>
        <p:xfrm>
          <a:off x="6345383" y="1773381"/>
          <a:ext cx="5846617" cy="4879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56954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84191" y="279958"/>
            <a:ext cx="99891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err="1">
                <a:ln w="1905"/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Транслируемость</a:t>
            </a:r>
            <a:r>
              <a:rPr kumimoji="0" lang="ru-RU" sz="2800" b="1" i="0" u="none" strike="noStrike" kern="0" cap="none" spc="0" normalizeH="0" baseline="0" noProof="0" dirty="0">
                <a:ln w="1905"/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 практических достижений </a:t>
            </a:r>
            <a:endParaRPr kumimoji="0" lang="en-US" sz="2800" b="1" i="0" u="none" strike="noStrike" kern="0" cap="none" spc="0" normalizeH="0" baseline="0" noProof="0" dirty="0">
              <a:ln w="1905"/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 w="1905"/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</a:rPr>
              <a:t>педагогической деятельности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13668" y="1330363"/>
            <a:ext cx="4565073" cy="254891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В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ЫСТУПЛЕНИЯ С ТЕМОЙ ПЕДАГОГИЧЕСКОГО ОПЫТА: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РМО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КРУГЛЫЙ СТОЛ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ПЕДАГОГИЧЕСКИЙ СОВЕТ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13668" y="4391891"/>
            <a:ext cx="4565073" cy="229985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ПУБЛИКАЦИИ ПЕДАГОГИЧЕСКОГО ОПЫТА: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СМИ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ИНТЕРНЕТ-РЕСУРСЫ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ПЕЧАТНЫЕ ИЗДАНИЯ</a:t>
            </a:r>
            <a:endParaRPr lang="ru-RU" sz="20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85711" y="5195455"/>
            <a:ext cx="3325088" cy="12884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МАСТЕР-КЛАСС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ОТКРЫТОЕ ЗАНЯТИЕ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712" y="1467860"/>
            <a:ext cx="2492087" cy="1735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2135" y="1427670"/>
            <a:ext cx="2601698" cy="1735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711" y="2727544"/>
            <a:ext cx="3121152" cy="2081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4518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62543" y="249382"/>
            <a:ext cx="100168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 ИНФОРМАЦИИ</a:t>
            </a:r>
            <a:endParaRPr lang="ru-RU" sz="28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6692" y="1077402"/>
            <a:ext cx="11055926" cy="5053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ЛИТЕРАТУРА</a:t>
            </a:r>
          </a:p>
          <a:p>
            <a:pPr algn="just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1. Белова А.В. Доклад «Взаимодействие педагога дополнительного образования с родителями».</a:t>
            </a:r>
          </a:p>
          <a:p>
            <a:pPr algn="just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2. Вартанян М.М., </a:t>
            </a:r>
            <a:r>
              <a:rPr lang="ru-RU" b="1" dirty="0" err="1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Команов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 В.В. Беседы о настольном теннисе. Методика и практика. Москва. 2010.</a:t>
            </a:r>
          </a:p>
          <a:p>
            <a:pPr algn="just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>3. Гогунов Е. Н., Мартьянов Б. И. Психология физического воспитания и спорта. М., 2012</a:t>
            </a:r>
          </a:p>
          <a:p>
            <a:pPr lvl="0" algn="just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4. Дереклеева Н. Планирование сотрудничества классного руководителя с родителями учеников. //Школьное планирование. –  2005. № 6.  – С.68-108.</a:t>
            </a:r>
          </a:p>
          <a:p>
            <a:pPr lvl="0" algn="just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5. </a:t>
            </a:r>
            <a:r>
              <a:rPr lang="ru-RU" b="1" dirty="0" err="1" smtClean="0">
                <a:solidFill>
                  <a:schemeClr val="accent4">
                    <a:lumMod val="75000"/>
                  </a:schemeClr>
                </a:solidFill>
              </a:rPr>
              <a:t>Коджаспирова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  Г.М.  Педагогика:  учебник  /  Г.М.  </a:t>
            </a:r>
            <a:r>
              <a:rPr lang="ru-RU" b="1" dirty="0" err="1" smtClean="0">
                <a:solidFill>
                  <a:schemeClr val="accent4">
                    <a:lumMod val="75000"/>
                  </a:schemeClr>
                </a:solidFill>
              </a:rPr>
              <a:t>Коджаспирова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.  М.:  КНОРУС,  2010.  —  744  с. </a:t>
            </a:r>
          </a:p>
          <a:p>
            <a:pPr lvl="0" algn="just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6. Сухомлинский В.А. Родительская педагогика. </a:t>
            </a:r>
            <a:r>
              <a:rPr lang="ru-RU" b="1" dirty="0" err="1" smtClean="0">
                <a:solidFill>
                  <a:schemeClr val="accent4">
                    <a:lumMod val="75000"/>
                  </a:schemeClr>
                </a:solidFill>
              </a:rPr>
              <a:t>Избр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. соч. в 3 т. – М., 1981 г.т.3</a:t>
            </a:r>
          </a:p>
          <a:p>
            <a:pPr lvl="0"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ИНТЕРНЕТ-ИСТОЧНИКИ</a:t>
            </a:r>
          </a:p>
          <a:p>
            <a:pPr lvl="0"/>
            <a:endParaRPr lang="ru-RU" sz="24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  <a:buFont typeface="Tw Cen MT" pitchFamily="34" charset="0"/>
              <a:buAutoNum type="arabicPeriod"/>
            </a:pPr>
            <a:r>
              <a:rPr lang="ru-RU" altLang="ru-RU" b="1" dirty="0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Мастерская «Маленькие секреты  успешной презентации» </a:t>
            </a:r>
            <a:r>
              <a:rPr lang="ru-RU" altLang="ru-RU" b="1" dirty="0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  <a:hlinkClick r:id="rId2"/>
              </a:rPr>
              <a:t>http://www.nachalka.com/PP</a:t>
            </a:r>
            <a:endParaRPr lang="ru-RU" altLang="ru-RU" b="1" dirty="0">
              <a:solidFill>
                <a:schemeClr val="accent4">
                  <a:lumMod val="75000"/>
                </a:schemeClr>
              </a:solidFill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Tw Cen MT" pitchFamily="34" charset="0"/>
              <a:buAutoNum type="arabicPeriod"/>
            </a:pPr>
            <a:r>
              <a:rPr lang="ru-RU" altLang="ru-RU" b="1" dirty="0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Методическая копилка на </a:t>
            </a:r>
            <a:r>
              <a:rPr lang="ru-RU" altLang="ru-RU" b="1" dirty="0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  <a:hlinkClick r:id="rId3"/>
              </a:rPr>
              <a:t>http://pedsovet.su/</a:t>
            </a:r>
            <a:r>
              <a:rPr lang="ru-RU" altLang="ru-RU" b="1" dirty="0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 </a:t>
            </a:r>
            <a:endParaRPr lang="ru-RU" altLang="ru-RU" b="1" dirty="0" smtClean="0">
              <a:solidFill>
                <a:schemeClr val="accent4">
                  <a:lumMod val="75000"/>
                </a:schemeClr>
              </a:solidFill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lvl="0">
              <a:buFont typeface="Wingdings" pitchFamily="2" charset="2"/>
              <a:buChar char="ü"/>
            </a:pPr>
            <a:endParaRPr lang="ru-RU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88639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2945" y="170680"/>
            <a:ext cx="3135969" cy="657205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7455" y="1801091"/>
            <a:ext cx="59158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ЭФФЕКТИВНЫЕ ФОРМЫ РАБОТЫ С РОДИТЕЛЯМИ В РАМКАХ ВОСПИТАТЕЛЬНОЙ СИСТЕМЫ В СЕКЦИИ НАСТОЛЬНОГО ТЕННИСА «БЕЛЫЕ МОЛНИИ»</a:t>
            </a:r>
            <a:endParaRPr lang="ru-RU" sz="32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900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7127" y="429491"/>
            <a:ext cx="99198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УСЛОВИЯ ФОРМИРОВАНИЯ ЛИЧНОГО ВКЛАДА ПЕДАГОГА В РАЗВИТИЕ ОБРАЗОВАНИЯ</a:t>
            </a:r>
            <a:endParaRPr lang="ru-RU" sz="28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07127" y="1704111"/>
            <a:ext cx="1032163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Научно-исследовательские условия: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изучение научной и методической литературы по теме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ознакомление с опытом работы коллег.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Методические условия: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освоение наиболее эффективных форм работы с родителями;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азработка сценариев мероприятий, положений, конспектов;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азработка программы самообразования;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азработка методических материалов.</a:t>
            </a:r>
          </a:p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Организационно-педагогические условия: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ыступления на педагогических советах, РМО, конференциях;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частие в конкурсах педагогического мастерства;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абота в творческой группе;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публикации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педагогического опыта.</a:t>
            </a:r>
          </a:p>
          <a:p>
            <a:endParaRPr lang="ru-RU" sz="2000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14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84218" y="193964"/>
            <a:ext cx="92409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АКТУАЛЬНОСТЬ ЛИЧНОГО ВКЛАДА ПЕДАГОГА В РАЗВИТИЕ ОБРАЗОВАНИЯ</a:t>
            </a:r>
            <a:endParaRPr lang="ru-RU" sz="28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40873" y="1328180"/>
            <a:ext cx="9989128" cy="95410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84218" y="1328180"/>
            <a:ext cx="87283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Проблема: низкий уровень участия родителей  в воспитательном процессе.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5867400" y="2282287"/>
            <a:ext cx="762000" cy="360218"/>
          </a:xfrm>
          <a:prstGeom prst="downArrow">
            <a:avLst>
              <a:gd name="adj1" fmla="val 53636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64673" y="2642504"/>
            <a:ext cx="10141527" cy="95410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607127" y="2642504"/>
            <a:ext cx="96427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Пути решения: создание системы сотрудничества с родителями.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2646219" y="3596611"/>
            <a:ext cx="678873" cy="36021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5908963" y="3596611"/>
            <a:ext cx="678873" cy="36021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9171707" y="3596611"/>
            <a:ext cx="678873" cy="36021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440873" y="4239488"/>
            <a:ext cx="2999509" cy="24245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уровня психолого-педагогических знаний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862945" y="4239490"/>
            <a:ext cx="3048000" cy="24245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Разработка эффективных форм взаимодействия с родителями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160327" y="4239489"/>
            <a:ext cx="3089564" cy="24245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совместной деятельности участников воспитательного процесса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880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39637" y="332509"/>
            <a:ext cx="9199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ТЕОРЕТИЧЕСКОЕ ОБОСНОВАНИЕ ЛИЧНОГО ВКЛАДА ПЕДАГОГА В РАЗВИТИЕ ОБРАЗОВАНИЯ</a:t>
            </a:r>
            <a:endParaRPr lang="ru-RU" sz="28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90252" y="4666931"/>
            <a:ext cx="2673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25237" y="1286616"/>
            <a:ext cx="1102821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«Воспитание детей рассматривается как стратегический общенациональный приоритет,…» </a:t>
            </a:r>
          </a:p>
          <a:p>
            <a:pPr algn="just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(Стратегия развития воспитания в Российской Федерации на период до 2025 года)</a:t>
            </a:r>
          </a:p>
          <a:p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1780" y="2573534"/>
            <a:ext cx="5250873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«Нельзя, что бы ребенок взрослел, обновлял свою жизнь только в школе, или только в семье. Если мы хотим воспитать в нем личность, то все его окружение, все люди, которые направляют этот процесс, должны составлять целеустремленную воспитательную систему.»</a:t>
            </a:r>
          </a:p>
          <a:p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Ш. </a:t>
            </a:r>
            <a:r>
              <a:rPr lang="ru-RU" sz="2000" b="1" i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Амонашвили</a:t>
            </a:r>
            <a:endParaRPr lang="ru-RU" sz="2000" b="1" i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60474" y="2543273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«Б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ез семьи, без помощи родителей нам не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обойтись не только в изучении ребенка, но и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во всех других делах.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Чтобы узнать ребенка,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надо хорошо знать его семью.»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Bookman Old Style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В.А. Сухомлинский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6348" y="4366900"/>
            <a:ext cx="1759772" cy="22066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8302" y="4412430"/>
            <a:ext cx="1728935" cy="21611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27398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4327" y="554182"/>
            <a:ext cx="96981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ЦЕЛЬ И ЗАДАЧИ ПЕДАГОГИЧЕСКОЙ ДЕЯТЕЛЬНОСТИ</a:t>
            </a:r>
            <a:endParaRPr lang="ru-RU" sz="28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99459" y="1384419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</a:t>
            </a:r>
            <a:r>
              <a:rPr lang="ru-RU" sz="2000" b="1" dirty="0">
                <a:solidFill>
                  <a:schemeClr val="tx2"/>
                </a:solidFill>
              </a:rPr>
              <a:t>ФОРМИРОВАТЬ АКТИВНУЮ ПОЗИЦИЮ РОДИТЕЛЕЙ, ГОТОВНОСТЬ ИХ К ВЗАИМОДЕЙСТВИЮ С ПЕДАГОГОМ.</a:t>
            </a:r>
          </a:p>
          <a:p>
            <a:endParaRPr lang="ru-RU" sz="2000" b="1" dirty="0" smtClean="0">
              <a:solidFill>
                <a:schemeClr val="tx2"/>
              </a:solidFill>
            </a:endParaRPr>
          </a:p>
          <a:p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УСТАНОВИТЬ ПАРТНЕРСКИЕ ОТНОШЕНИЯ С СЕМЬЕЙ КАЖДОГО УЧАЩЕГОСЯ;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ОБЪЕДИНИТЬ УСИЛИЯ ДЛЯ ПОЛНОЦЕННОГО РАЗВИТИЯ И ВОСПИТАНИЯ РЕБЕНКА;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СОЗДАТЬ АТМОСФЕРУ ОБЩНОСТИ ИНТЕРЕСОВ, ЭМОЦИОНАЛЬНОЙ ПОДДЕРЖКИ;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АКТИВИЗИРОВАТЬ И ОБОГАЩАТЬ ВОСПИТАТЕЛЬНЫЕ УМЕНИЯ РОДИТЕЛЕЙ</a:t>
            </a:r>
          </a:p>
        </p:txBody>
      </p:sp>
    </p:spTree>
    <p:extLst>
      <p:ext uri="{BB962C8B-B14F-4D97-AF65-F5344CB8AC3E}">
        <p14:creationId xmlns="" xmlns:p14="http://schemas.microsoft.com/office/powerpoint/2010/main" val="154820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42655" y="540327"/>
            <a:ext cx="9684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ВЕДУЩАЯ ПЕДАГОГИЧЕСКАЯ ИДЕЯ</a:t>
            </a:r>
            <a:endParaRPr lang="ru-RU" sz="28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42655" y="1374108"/>
            <a:ext cx="95180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</a:rPr>
              <a:t>Положительный результат образовательного и воспитательного процесса напрямую зависит от эффективности взаимодействия педагога с семьёй обучающегося.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637" y="2943768"/>
            <a:ext cx="5915891" cy="3908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73930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04109" y="443346"/>
            <a:ext cx="94210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ДЕЯТЕЛЬНОСТНЫЙ АСПЕКТ ЛИЧНОГО ВКЛАДА ПЕДАГОГА В РАЗВИТИЕ ОБРАЗОВАНИЯ</a:t>
            </a:r>
            <a:endParaRPr lang="ru-RU" sz="28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700" y="3562842"/>
            <a:ext cx="10010500" cy="7462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flipH="1">
            <a:off x="961754" y="3674374"/>
            <a:ext cx="10316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ПОВЫШЕНИЕ ПСИХОЛОГО-ПЕДАГОГИЧЕСКИХ ЗНАНИЙ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85369" y="4825441"/>
            <a:ext cx="1891736" cy="17606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СЕТЕВОЕ ОБЩЕНИЕ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842864" y="4825441"/>
            <a:ext cx="1891736" cy="17755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СЕМЕЙНЫЕ ГОСТИНЫЕ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500359" y="4825440"/>
            <a:ext cx="1891736" cy="17426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ОТКРЫТЫЕ ЗАНЯТИЯ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157854" y="4841864"/>
            <a:ext cx="1891736" cy="17426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МАСТЕР-КЛАССЫ ДЛЯ РОДИТЕЛЕЙ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330036" y="1377956"/>
            <a:ext cx="2141118" cy="17801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РОДИТЕЛЬСКИЕ СОБРАНИЯ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959336" y="1397453"/>
            <a:ext cx="2321227" cy="17411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КОНСУЛЬТАЦИИ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768745" y="1397453"/>
            <a:ext cx="2356455" cy="17801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ПРОФИЛАКТИЧЕСКИЕ БЕСЕДЫ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Штриховая стрелка вправо 16"/>
          <p:cNvSpPr/>
          <p:nvPr/>
        </p:nvSpPr>
        <p:spPr>
          <a:xfrm rot="16200000">
            <a:off x="5734600" y="3177600"/>
            <a:ext cx="385349" cy="38524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Штриховая стрелка вправо 17"/>
          <p:cNvSpPr/>
          <p:nvPr/>
        </p:nvSpPr>
        <p:spPr>
          <a:xfrm rot="16200000">
            <a:off x="9754298" y="3156079"/>
            <a:ext cx="385349" cy="38524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Штриховая стрелка вправо 18"/>
          <p:cNvSpPr/>
          <p:nvPr/>
        </p:nvSpPr>
        <p:spPr>
          <a:xfrm rot="16200000">
            <a:off x="2207922" y="3146775"/>
            <a:ext cx="385349" cy="38524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Штриховая стрелка вправо 20"/>
          <p:cNvSpPr/>
          <p:nvPr/>
        </p:nvSpPr>
        <p:spPr>
          <a:xfrm rot="5400000">
            <a:off x="2207920" y="4374662"/>
            <a:ext cx="385349" cy="38524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Штриховая стрелка вправо 21"/>
          <p:cNvSpPr/>
          <p:nvPr/>
        </p:nvSpPr>
        <p:spPr>
          <a:xfrm rot="5400000">
            <a:off x="4574041" y="4377985"/>
            <a:ext cx="385349" cy="38524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Штриховая стрелка вправо 22"/>
          <p:cNvSpPr/>
          <p:nvPr/>
        </p:nvSpPr>
        <p:spPr>
          <a:xfrm rot="5400000">
            <a:off x="7247859" y="4390652"/>
            <a:ext cx="385349" cy="38524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Штриховая стрелка вправо 23"/>
          <p:cNvSpPr/>
          <p:nvPr/>
        </p:nvSpPr>
        <p:spPr>
          <a:xfrm rot="5400000">
            <a:off x="9766969" y="4399791"/>
            <a:ext cx="385349" cy="38524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7767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1163782" y="1221237"/>
            <a:ext cx="10640290" cy="83099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89361" y="190839"/>
            <a:ext cx="94903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ДЕЯТЕЛЬНОСТНЫЙ АСПЕКТ ЛИЧНОГО ВКЛАДА ПЕДАГОГА В РАЗВИТИЕ ОБРАЗОВАНИЯ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83673" y="1366781"/>
            <a:ext cx="11000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РАЗРАБОТКА ЭФФЕКТИВНЫХ ФОРМ ВЗАИМОДЕЙСТВИЯ С РОДИТЕЛЯМИ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696691" y="3171971"/>
            <a:ext cx="2757054" cy="217516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РАБОТЫ</a:t>
            </a:r>
            <a:endParaRPr lang="ru-RU" sz="2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 rot="16200000">
            <a:off x="4094017" y="4110103"/>
            <a:ext cx="623456" cy="36021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 rot="5400000">
            <a:off x="7467602" y="4058662"/>
            <a:ext cx="623453" cy="40177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 rot="10800000">
            <a:off x="5818907" y="5465072"/>
            <a:ext cx="568036" cy="46514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 rot="10800000">
            <a:off x="3671454" y="7396293"/>
            <a:ext cx="734291" cy="67887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5818906" y="2707346"/>
            <a:ext cx="568037" cy="39189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098472" y="2247916"/>
            <a:ext cx="2355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ДОСУГОВАЯ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45130" y="3916414"/>
            <a:ext cx="3283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ИНФОРМАЦИОННО-АНАЛИТИЧЕСКАЯ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104912" y="3947825"/>
            <a:ext cx="3394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ПОЗНАВАТЕЛЬНАЯ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28651" y="6005206"/>
            <a:ext cx="3893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ОБЩЕСТВЕННАЯ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530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TM02900771[[fn=Сектор]]</Template>
  <TotalTime>1386</TotalTime>
  <Words>646</Words>
  <Application>Microsoft Office PowerPoint</Application>
  <PresentationFormat>Произвольный</PresentationFormat>
  <Paragraphs>146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HDOfficeLightV0</vt:lpstr>
      <vt:lpstr>1_HDOfficeLightV0</vt:lpstr>
      <vt:lpstr>2_HDOfficeLightV0</vt:lpstr>
      <vt:lpstr>Легкий дым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user</cp:lastModifiedBy>
  <cp:revision>124</cp:revision>
  <dcterms:created xsi:type="dcterms:W3CDTF">2018-12-22T11:14:20Z</dcterms:created>
  <dcterms:modified xsi:type="dcterms:W3CDTF">2019-01-16T12:01:46Z</dcterms:modified>
</cp:coreProperties>
</file>