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6" r:id="rId3"/>
    <p:sldId id="279" r:id="rId4"/>
    <p:sldId id="280" r:id="rId5"/>
    <p:sldId id="281" r:id="rId6"/>
    <p:sldId id="282" r:id="rId7"/>
    <p:sldId id="285" r:id="rId8"/>
    <p:sldId id="286" r:id="rId9"/>
    <p:sldId id="287" r:id="rId10"/>
    <p:sldId id="288" r:id="rId11"/>
    <p:sldId id="289" r:id="rId12"/>
    <p:sldId id="290" r:id="rId13"/>
    <p:sldId id="292" r:id="rId14"/>
    <p:sldId id="291" r:id="rId15"/>
    <p:sldId id="295" r:id="rId16"/>
    <p:sldId id="294" r:id="rId17"/>
    <p:sldId id="284" r:id="rId18"/>
    <p:sldId id="283" r:id="rId19"/>
    <p:sldId id="293" r:id="rId20"/>
    <p:sldId id="257" r:id="rId21"/>
    <p:sldId id="258" r:id="rId22"/>
    <p:sldId id="259" r:id="rId23"/>
    <p:sldId id="260" r:id="rId24"/>
    <p:sldId id="261" r:id="rId25"/>
    <p:sldId id="262" r:id="rId26"/>
    <p:sldId id="271" r:id="rId27"/>
    <p:sldId id="263" r:id="rId28"/>
    <p:sldId id="265" r:id="rId29"/>
    <p:sldId id="266" r:id="rId30"/>
    <p:sldId id="267" r:id="rId31"/>
    <p:sldId id="268" r:id="rId32"/>
    <p:sldId id="269" r:id="rId33"/>
    <p:sldId id="270" r:id="rId34"/>
    <p:sldId id="272" r:id="rId35"/>
    <p:sldId id="273" r:id="rId36"/>
    <p:sldId id="274" r:id="rId37"/>
    <p:sldId id="275" r:id="rId38"/>
    <p:sldId id="278" r:id="rId39"/>
    <p:sldId id="276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ven\Desktop\пословицы и поговорки о зиме\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69518" y="0"/>
            <a:ext cx="924919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01898" y="916682"/>
            <a:ext cx="6325771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28575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Пословицы и </a:t>
            </a:r>
          </a:p>
          <a:p>
            <a:pPr algn="ctr"/>
            <a:r>
              <a:rPr lang="ru-RU" sz="8000" b="1" dirty="0" smtClean="0">
                <a:ln w="28575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приметы </a:t>
            </a:r>
          </a:p>
          <a:p>
            <a:pPr algn="ctr"/>
            <a:r>
              <a:rPr lang="ru-RU" sz="8000" b="1" dirty="0" smtClean="0">
                <a:ln w="28575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 зиме</a:t>
            </a:r>
            <a:endParaRPr lang="ru-RU" sz="8000" b="1" dirty="0">
              <a:ln w="28575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91495" y="4702334"/>
            <a:ext cx="39271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12700" cmpd="sng">
                  <a:solidFill>
                    <a:schemeClr val="bg2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Занятие для 2-х классов</a:t>
            </a:r>
            <a:endParaRPr lang="ru-RU" sz="2800" b="1" dirty="0">
              <a:ln w="12700" cmpd="sng">
                <a:solidFill>
                  <a:schemeClr val="bg2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584" y="5207253"/>
            <a:ext cx="777232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12700" cmpd="sng">
                  <a:solidFill>
                    <a:schemeClr val="bg2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Составила воспитатель</a:t>
            </a:r>
            <a:r>
              <a:rPr lang="en-US" sz="2800" b="1" dirty="0">
                <a:ln w="12700" cmpd="sng">
                  <a:solidFill>
                    <a:schemeClr val="bg2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ln w="12700" cmpd="sng">
                  <a:solidFill>
                    <a:schemeClr val="bg2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группы продленного дня</a:t>
            </a:r>
          </a:p>
          <a:p>
            <a:pPr algn="ctr"/>
            <a:r>
              <a:rPr lang="ru-RU" sz="2800" b="1" dirty="0" smtClean="0">
                <a:ln w="12700" cmpd="sng">
                  <a:solidFill>
                    <a:schemeClr val="bg2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Глазкова В.И.</a:t>
            </a:r>
            <a:endParaRPr lang="ru-RU" sz="2800" b="1" dirty="0">
              <a:ln w="12700" cmpd="sng">
                <a:solidFill>
                  <a:schemeClr val="bg2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75856" y="6141126"/>
            <a:ext cx="20442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n w="12700" cmpd="sng">
                  <a:solidFill>
                    <a:schemeClr val="bg2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Санкт – Петербург,</a:t>
            </a:r>
          </a:p>
          <a:p>
            <a:pPr algn="ctr"/>
            <a:r>
              <a:rPr lang="ru-RU" b="1" dirty="0" smtClean="0">
                <a:ln w="12700" cmpd="sng">
                  <a:solidFill>
                    <a:schemeClr val="bg2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2019г.</a:t>
            </a:r>
            <a:endParaRPr lang="ru-RU" b="1" dirty="0">
              <a:ln w="12700" cmpd="sng">
                <a:solidFill>
                  <a:schemeClr val="bg2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44455" y="89017"/>
            <a:ext cx="62740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n w="12700" cmpd="sng">
                  <a:solidFill>
                    <a:schemeClr val="bg2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ГБОУ СОШ №1 с углубленным изучением английского языка</a:t>
            </a:r>
          </a:p>
          <a:p>
            <a:pPr algn="ctr"/>
            <a:r>
              <a:rPr lang="ru-RU" b="1" dirty="0" smtClean="0">
                <a:ln w="12700" cmpd="sng">
                  <a:solidFill>
                    <a:schemeClr val="bg2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Московского района Санкт - Петербурга</a:t>
            </a:r>
            <a:endParaRPr lang="ru-RU" b="1" dirty="0">
              <a:ln w="12700" cmpd="sng">
                <a:solidFill>
                  <a:schemeClr val="bg2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1800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95536" y="5539993"/>
            <a:ext cx="84249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2700" cmpd="sng">
                  <a:solidFill>
                    <a:schemeClr val="bg2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Пушистый иней на деревьях и кустах – будет солнечный день.</a:t>
            </a:r>
          </a:p>
        </p:txBody>
      </p:sp>
    </p:spTree>
    <p:extLst>
      <p:ext uri="{BB962C8B-B14F-4D97-AF65-F5344CB8AC3E}">
        <p14:creationId xmlns:p14="http://schemas.microsoft.com/office/powerpoint/2010/main" val="423065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147" y="0"/>
            <a:ext cx="9249989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635896" y="5445224"/>
            <a:ext cx="513025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ln w="19050" cmpd="sng">
                  <a:solidFill>
                    <a:schemeClr val="bg2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Кошка морду лапой </a:t>
            </a:r>
            <a:endParaRPr lang="ru-RU" sz="4000" b="1" dirty="0" smtClean="0">
              <a:ln w="19050" cmpd="sng">
                <a:solidFill>
                  <a:schemeClr val="bg2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4000" b="1" dirty="0" smtClean="0">
                <a:ln w="19050" cmpd="sng">
                  <a:solidFill>
                    <a:schemeClr val="bg2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закрывает – к </a:t>
            </a:r>
            <a:r>
              <a:rPr lang="ru-RU" sz="4000" b="1" dirty="0">
                <a:ln w="19050" cmpd="sng">
                  <a:solidFill>
                    <a:schemeClr val="bg2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метели.</a:t>
            </a:r>
          </a:p>
        </p:txBody>
      </p:sp>
    </p:spTree>
    <p:extLst>
      <p:ext uri="{BB962C8B-B14F-4D97-AF65-F5344CB8AC3E}">
        <p14:creationId xmlns:p14="http://schemas.microsoft.com/office/powerpoint/2010/main" val="24164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1804" y="4299830"/>
            <a:ext cx="653447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Дым стелется по земле в безветренную погоду, луна имеет чуть красноватый оттенок – к снегу.</a:t>
            </a:r>
          </a:p>
        </p:txBody>
      </p:sp>
    </p:spTree>
    <p:extLst>
      <p:ext uri="{BB962C8B-B14F-4D97-AF65-F5344CB8AC3E}">
        <p14:creationId xmlns:p14="http://schemas.microsoft.com/office/powerpoint/2010/main" val="411271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2868"/>
            <a:ext cx="9144578" cy="687086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51520" y="5379673"/>
            <a:ext cx="827844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spc="300" dirty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Яркие, блестящие звезды </a:t>
            </a:r>
            <a:endParaRPr lang="ru-RU" sz="4000" b="1" spc="300" dirty="0" smtClean="0">
              <a:ln w="19050" cmpd="sng">
                <a:solidFill>
                  <a:schemeClr val="tx1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ru-RU" sz="4000" b="1" spc="30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обещают </a:t>
            </a:r>
            <a:r>
              <a:rPr lang="ru-RU" sz="4000" b="1" spc="300" dirty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морозы.</a:t>
            </a:r>
          </a:p>
        </p:txBody>
      </p:sp>
    </p:spTree>
    <p:extLst>
      <p:ext uri="{BB962C8B-B14F-4D97-AF65-F5344CB8AC3E}">
        <p14:creationId xmlns:p14="http://schemas.microsoft.com/office/powerpoint/2010/main" val="3817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886"/>
            <a:ext cx="9180656" cy="684911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259632" y="9178"/>
            <a:ext cx="6611938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r>
              <a:rPr lang="ru-RU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Народные приметы декабря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4081" y="980728"/>
            <a:ext cx="9144000" cy="9541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r>
              <a:rPr lang="ru-RU" sz="2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Если декабрь выдался снежный и холодный, то и урожай будет хорошим.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225" y="2132856"/>
            <a:ext cx="9144000" cy="138499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algn="r"/>
            <a:r>
              <a:rPr lang="ru-RU" sz="2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Если облака в декабре с севера на юг плывут, быть солнечной погоде, а если с юга на север, то быть ненастью.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-30783" y="3906634"/>
            <a:ext cx="5308697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r>
              <a:rPr lang="ru-RU" sz="2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Иней в декабре - к урожаю овса.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4081" y="5157192"/>
            <a:ext cx="9156575" cy="9541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algn="r"/>
            <a:r>
              <a:rPr lang="ru-RU" sz="2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Теплая погода в декабре предвещает затяжную зиму и запоздалую холодную весну.</a:t>
            </a:r>
          </a:p>
        </p:txBody>
      </p:sp>
    </p:spTree>
    <p:extLst>
      <p:ext uri="{BB962C8B-B14F-4D97-AF65-F5344CB8AC3E}">
        <p14:creationId xmlns:p14="http://schemas.microsoft.com/office/powerpoint/2010/main" val="835774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98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31640" y="44624"/>
            <a:ext cx="63293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ln w="28575" cmpd="sng">
                  <a:solidFill>
                    <a:schemeClr val="bg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Народные приметы января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-36512" y="1268760"/>
            <a:ext cx="91805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n w="19050" cmpd="sng">
                  <a:solidFill>
                    <a:schemeClr val="bg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Если в январе много длинных частых сосулек, то будет обильный урожай.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2475385"/>
            <a:ext cx="6858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>
                <a:ln w="19050" cmpd="sng">
                  <a:solidFill>
                    <a:schemeClr val="bg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Если в январе частые снегопады и метели, то в июле частые дожди.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-7721" y="3894058"/>
            <a:ext cx="70367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n w="19050" cmpd="sng">
                  <a:solidFill>
                    <a:schemeClr val="bg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 в январе март – бойся в марте </a:t>
            </a:r>
            <a:r>
              <a:rPr lang="ru-RU" sz="2800" b="1" dirty="0" smtClean="0">
                <a:ln w="19050" cmpd="sng">
                  <a:solidFill>
                    <a:schemeClr val="bg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января</a:t>
            </a:r>
            <a:r>
              <a:rPr lang="ru-RU" sz="2800" b="1" dirty="0">
                <a:ln w="12700" cmpd="sng">
                  <a:solidFill>
                    <a:schemeClr val="bg2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873474" y="5013176"/>
            <a:ext cx="63001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>
                <a:ln w="19050" cmpd="sng">
                  <a:solidFill>
                    <a:schemeClr val="bg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Рано в январе начинает стучать дятел — к ранней весне.</a:t>
            </a:r>
          </a:p>
        </p:txBody>
      </p:sp>
    </p:spTree>
    <p:extLst>
      <p:ext uri="{BB962C8B-B14F-4D97-AF65-F5344CB8AC3E}">
        <p14:creationId xmlns:p14="http://schemas.microsoft.com/office/powerpoint/2010/main" val="2827519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21415"/>
            <a:ext cx="9165885" cy="687941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19672" y="116632"/>
            <a:ext cx="66675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ln w="19050" cmpd="sng">
                  <a:solidFill>
                    <a:schemeClr val="bg2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Народные приметы февраля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-36512" y="1484784"/>
            <a:ext cx="72074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n w="12700" cmpd="sng">
                  <a:solidFill>
                    <a:schemeClr val="bg2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Бесснежный февраль грозит летней засухой.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71465" y="2464185"/>
            <a:ext cx="83164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>
                <a:ln w="12700" cmpd="sng">
                  <a:solidFill>
                    <a:schemeClr val="bg2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феврале много инея - летом будет много росы и много меда.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-36512" y="3933056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n w="12700" cmpd="sng">
                  <a:solidFill>
                    <a:schemeClr val="bg2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конце февраля много длинных сосулек - к долгой весне.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39142" y="5641283"/>
            <a:ext cx="69544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n w="12700" cmpd="sng">
                  <a:solidFill>
                    <a:schemeClr val="bg2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Февральские туманы - к дождливому году.</a:t>
            </a:r>
          </a:p>
        </p:txBody>
      </p:sp>
    </p:spTree>
    <p:extLst>
      <p:ext uri="{BB962C8B-B14F-4D97-AF65-F5344CB8AC3E}">
        <p14:creationId xmlns:p14="http://schemas.microsoft.com/office/powerpoint/2010/main" val="3790024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869160"/>
            <a:ext cx="7102475" cy="168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-1"/>
            <a:ext cx="4588818" cy="48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7532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1185" y="116632"/>
            <a:ext cx="34581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/>
              <a:t>Почему народные приметы о </a:t>
            </a:r>
            <a:endParaRPr lang="ru-RU" sz="2000" dirty="0" smtClean="0"/>
          </a:p>
          <a:p>
            <a:r>
              <a:rPr lang="ru-RU" sz="2000" dirty="0" smtClean="0"/>
              <a:t>погоде </a:t>
            </a:r>
            <a:r>
              <a:rPr lang="ru-RU" sz="2000" dirty="0"/>
              <a:t>могут не сбываться?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2456" y="67797"/>
            <a:ext cx="1418729" cy="1513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1412776"/>
            <a:ext cx="867567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    </a:t>
            </a:r>
            <a:r>
              <a:rPr lang="ru-RU" sz="2400" dirty="0" smtClean="0"/>
              <a:t>По </a:t>
            </a:r>
            <a:r>
              <a:rPr lang="ru-RU" sz="2400" dirty="0"/>
              <a:t>одной из версий, когда создавались народные приметы, был совсем другой климат. Зимы были более холодные, лето не такое жаркое, то есть они создавались совсем для других времён, а точнее для других климатических эпох. Кроме того, все долгосрочные погодные процессы средней полосы России формируются в тропиках и в Арктике, поэтому локальные наблюдения, на которых основаны погодные приметы, просто не могут учесть этих процессов.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4049500"/>
            <a:ext cx="3592444" cy="26943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69954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13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454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6000"/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548680"/>
            <a:ext cx="820891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n w="12700" cmpd="sng">
                  <a:solidFill>
                    <a:schemeClr val="bg2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Цель</a:t>
            </a:r>
            <a:r>
              <a:rPr lang="ru-RU" sz="3600" dirty="0">
                <a:ln w="12700" cmpd="sng">
                  <a:solidFill>
                    <a:schemeClr val="bg2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</a:t>
            </a:r>
          </a:p>
          <a:p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Развитие творческих способностей 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обучающихся.</a:t>
            </a:r>
            <a:endParaRPr lang="ru-RU" sz="2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r>
              <a:rPr lang="ru-RU" sz="3600" b="1" dirty="0">
                <a:ln w="12700" cmpd="sng">
                  <a:solidFill>
                    <a:schemeClr val="bg2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Задачи: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продолжить знакомство с народными приметами, 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пословицами;</a:t>
            </a:r>
            <a:endParaRPr lang="ru-RU" sz="2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развивать  умение  соотносить  увиденное  в  природе  с  народными  приметами  и 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поговорками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развивать 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у детей интерес к окружающему миру, явлениям 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природы; </a:t>
            </a:r>
            <a:endParaRPr lang="ru-RU" sz="2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воспитывать 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умение вести диалог с воспитателем и со сверстниками, выражать 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своё мнение; </a:t>
            </a:r>
            <a:endParaRPr lang="ru-RU" sz="2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воспитывать 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культуру речевого общения. </a:t>
            </a:r>
          </a:p>
        </p:txBody>
      </p:sp>
    </p:spTree>
    <p:extLst>
      <p:ext uri="{BB962C8B-B14F-4D97-AF65-F5344CB8AC3E}">
        <p14:creationId xmlns:p14="http://schemas.microsoft.com/office/powerpoint/2010/main" val="65438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4513828"/>
            <a:ext cx="67377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Что такое пословица?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6196" y="106333"/>
            <a:ext cx="4564838" cy="4869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755576" y="5656634"/>
            <a:ext cx="7840223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5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Как не спутать пословицу и поговорку?</a:t>
            </a:r>
          </a:p>
        </p:txBody>
      </p:sp>
    </p:spTree>
    <p:extLst>
      <p:ext uri="{BB962C8B-B14F-4D97-AF65-F5344CB8AC3E}">
        <p14:creationId xmlns:p14="http://schemas.microsoft.com/office/powerpoint/2010/main" val="412808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84365"/>
            <a:ext cx="8712968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/>
              <a:t>   </a:t>
            </a:r>
            <a:r>
              <a:rPr lang="ru-RU" sz="2400" dirty="0" smtClean="0"/>
              <a:t>Существует </a:t>
            </a:r>
            <a:r>
              <a:rPr lang="ru-RU" sz="2400" dirty="0"/>
              <a:t>фраза «Пословицы и поговорки».</a:t>
            </a:r>
          </a:p>
          <a:p>
            <a:pPr algn="just"/>
            <a:r>
              <a:rPr lang="ru-RU" sz="2400" dirty="0" smtClean="0"/>
              <a:t>   Слово </a:t>
            </a:r>
            <a:r>
              <a:rPr lang="ru-RU" sz="2400" dirty="0"/>
              <a:t>«пословицы» всегда стоит на первом месте, поскольку пословица — это целое законченное предложение, с моралью и глубоким смыслом.</a:t>
            </a:r>
          </a:p>
          <a:p>
            <a:pPr algn="just"/>
            <a:r>
              <a:rPr lang="ru-RU" sz="2400" dirty="0" smtClean="0"/>
              <a:t>   А </a:t>
            </a:r>
            <a:r>
              <a:rPr lang="ru-RU" sz="2400" dirty="0"/>
              <a:t>слово «поговорки» всегда на втором месте, поскольку это просто красивая и символичная фраза, не способная выступить в роли самостоятельного предложения.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196" y="3023576"/>
            <a:ext cx="5156729" cy="37438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01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16632"/>
            <a:ext cx="84969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Поговорка </a:t>
            </a:r>
            <a:r>
              <a:rPr lang="ru-RU" sz="2400" dirty="0"/>
              <a:t>— это устоявшаяся фраза или словосочетание, образное выражение, метафора. Самостоятельно не употребляется.</a:t>
            </a:r>
          </a:p>
          <a:p>
            <a:r>
              <a:rPr lang="ru-RU" sz="2400" dirty="0" smtClean="0"/>
              <a:t>   Поговорки </a:t>
            </a:r>
            <a:r>
              <a:rPr lang="ru-RU" sz="2400" dirty="0"/>
              <a:t>употребляются в предложениях для придания яркой художественной окраски фактам, вещам и ситуациям.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70969" y="2055624"/>
            <a:ext cx="727173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Например:</a:t>
            </a:r>
          </a:p>
          <a:p>
            <a:r>
              <a:rPr lang="ru-RU" sz="2400" dirty="0" smtClean="0"/>
              <a:t>«остаться </a:t>
            </a:r>
            <a:r>
              <a:rPr lang="ru-RU" sz="2400" dirty="0"/>
              <a:t>с носом» (быть обманутым</a:t>
            </a:r>
            <a:r>
              <a:rPr lang="ru-RU" sz="2400" dirty="0" smtClean="0"/>
              <a:t>)</a:t>
            </a:r>
          </a:p>
          <a:p>
            <a:r>
              <a:rPr lang="ru-RU" sz="2400" dirty="0"/>
              <a:t>Кот </a:t>
            </a:r>
            <a:r>
              <a:rPr lang="ru-RU" sz="2400" dirty="0" err="1"/>
              <a:t>Базилио</a:t>
            </a:r>
            <a:r>
              <a:rPr lang="ru-RU" sz="2400" dirty="0"/>
              <a:t> и лиса Алиса оставили Буратино с носом.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284" y="3221090"/>
            <a:ext cx="5119464" cy="354949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88418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8640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Пословица </a:t>
            </a:r>
            <a:r>
              <a:rPr lang="ru-RU" sz="2400" dirty="0"/>
              <a:t>— короткое предложение, содержащее народную мудрость. Пишется простым народным языком, часто обладает рифмой и ритмом.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484784"/>
            <a:ext cx="84249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Пример:</a:t>
            </a:r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  <a:p>
            <a:endParaRPr lang="ru-RU" sz="2400" dirty="0"/>
          </a:p>
          <a:p>
            <a:endParaRPr lang="ru-RU" sz="1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1982641"/>
            <a:ext cx="4247939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88024" y="3656531"/>
            <a:ext cx="3919657" cy="29671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316416" y="6363552"/>
            <a:ext cx="391265" cy="260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870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604501"/>
            <a:ext cx="5496569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Темы пословиц могут быть различными:</a:t>
            </a:r>
          </a:p>
          <a:p>
            <a:endParaRPr lang="ru-RU" sz="2400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dirty="0" smtClean="0"/>
              <a:t> </a:t>
            </a:r>
            <a:r>
              <a:rPr lang="ru-RU" sz="2400" dirty="0"/>
              <a:t>о </a:t>
            </a:r>
            <a:r>
              <a:rPr lang="ru-RU" sz="2400" dirty="0" smtClean="0"/>
              <a:t>бережливости</a:t>
            </a:r>
            <a:endParaRPr lang="ru-RU" sz="2400" dirty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dirty="0" smtClean="0"/>
              <a:t> </a:t>
            </a:r>
            <a:r>
              <a:rPr lang="ru-RU" sz="2400" dirty="0"/>
              <a:t>о внешности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dirty="0" smtClean="0"/>
              <a:t> </a:t>
            </a:r>
            <a:r>
              <a:rPr lang="ru-RU" sz="2400" dirty="0"/>
              <a:t>о глупости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dirty="0" smtClean="0"/>
              <a:t> </a:t>
            </a:r>
            <a:r>
              <a:rPr lang="ru-RU" sz="2400" dirty="0"/>
              <a:t>о гостеприимстве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dirty="0" smtClean="0"/>
              <a:t> </a:t>
            </a:r>
            <a:r>
              <a:rPr lang="ru-RU" sz="2400" dirty="0"/>
              <a:t>о грамоте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dirty="0" smtClean="0"/>
              <a:t> </a:t>
            </a:r>
            <a:r>
              <a:rPr lang="ru-RU" sz="2400" dirty="0"/>
              <a:t>о </a:t>
            </a:r>
            <a:r>
              <a:rPr lang="ru-RU" sz="2400" dirty="0" smtClean="0"/>
              <a:t>добре</a:t>
            </a:r>
            <a:endParaRPr lang="ru-RU" sz="2400" dirty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dirty="0" smtClean="0"/>
              <a:t> </a:t>
            </a:r>
            <a:r>
              <a:rPr lang="ru-RU" sz="2400" dirty="0"/>
              <a:t>о </a:t>
            </a:r>
            <a:r>
              <a:rPr lang="ru-RU" sz="2400" dirty="0" smtClean="0"/>
              <a:t>доме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dirty="0" smtClean="0"/>
              <a:t>о </a:t>
            </a:r>
            <a:r>
              <a:rPr lang="ru-RU" sz="2400" dirty="0"/>
              <a:t>дружбе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dirty="0" smtClean="0"/>
              <a:t>о еде</a:t>
            </a:r>
            <a:endParaRPr lang="ru-RU" sz="2400" dirty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dirty="0" smtClean="0"/>
              <a:t>о здоровье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dirty="0" smtClean="0"/>
              <a:t>о временах года</a:t>
            </a:r>
            <a:endParaRPr lang="ru-RU" sz="2400" dirty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dirty="0" smtClean="0"/>
              <a:t>для детей       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65185" y="1340768"/>
            <a:ext cx="4773919" cy="452972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91043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691680" y="3995678"/>
            <a:ext cx="4572000" cy="286232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</a:rPr>
              <a:t>Пришла зима веселая</a:t>
            </a:r>
          </a:p>
          <a:p>
            <a:pPr algn="ctr"/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</a:rPr>
              <a:t>С коньками и салазками,</a:t>
            </a:r>
          </a:p>
          <a:p>
            <a:pPr algn="ctr"/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</a:rPr>
              <a:t>С лыжнею припорошенной,</a:t>
            </a:r>
          </a:p>
          <a:p>
            <a:pPr algn="ctr"/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</a:rPr>
              <a:t>С волшебной старой </a:t>
            </a:r>
            <a:r>
              <a:rPr lang="ru-RU" b="1" dirty="0" err="1">
                <a:ln w="50800"/>
                <a:solidFill>
                  <a:schemeClr val="bg1">
                    <a:shade val="50000"/>
                  </a:schemeClr>
                </a:solidFill>
              </a:rPr>
              <a:t>сказкою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.</a:t>
            </a:r>
          </a:p>
          <a:p>
            <a:pPr algn="ctr"/>
            <a:endParaRPr lang="ru-RU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algn="ctr"/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</a:rPr>
              <a:t>На елке разукрашенной</a:t>
            </a:r>
          </a:p>
          <a:p>
            <a:pPr algn="ctr"/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</a:rPr>
              <a:t>Фонарики качаются.</a:t>
            </a:r>
          </a:p>
          <a:p>
            <a:pPr algn="ctr"/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</a:rPr>
              <a:t>Пусть зимушка веселая</a:t>
            </a:r>
          </a:p>
          <a:p>
            <a:pPr algn="ctr"/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</a:rPr>
              <a:t>Подольше не кончается!</a:t>
            </a:r>
          </a:p>
          <a:p>
            <a:pPr algn="r"/>
            <a:r>
              <a:rPr lang="ru-RU" b="1" dirty="0" err="1">
                <a:ln w="50800"/>
                <a:solidFill>
                  <a:schemeClr val="bg1">
                    <a:shade val="50000"/>
                  </a:schemeClr>
                </a:solidFill>
              </a:rPr>
              <a:t>И.Черницкая</a:t>
            </a:r>
            <a:endParaRPr lang="ru-RU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774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0"/>
            <a:ext cx="4366815" cy="46579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312928" y="4657936"/>
            <a:ext cx="857952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Какие пословицы о зиме</a:t>
            </a:r>
          </a:p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вы знаете?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6587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675" y="95035"/>
            <a:ext cx="9000000" cy="66937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1452068" y="5976324"/>
            <a:ext cx="62592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ln w="9525" cmpd="sng">
                  <a:solidFill>
                    <a:schemeClr val="bg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Два друга - мороз да вьюга.</a:t>
            </a:r>
          </a:p>
        </p:txBody>
      </p:sp>
    </p:spTree>
    <p:extLst>
      <p:ext uri="{BB962C8B-B14F-4D97-AF65-F5344CB8AC3E}">
        <p14:creationId xmlns:p14="http://schemas.microsoft.com/office/powerpoint/2010/main" val="398397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9143999" cy="685799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Прямоугольник 1"/>
          <p:cNvSpPr/>
          <p:nvPr/>
        </p:nvSpPr>
        <p:spPr>
          <a:xfrm>
            <a:off x="1331640" y="6093296"/>
            <a:ext cx="67770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Береги нос в большой мороз.</a:t>
            </a:r>
          </a:p>
        </p:txBody>
      </p:sp>
    </p:spTree>
    <p:extLst>
      <p:ext uri="{BB962C8B-B14F-4D97-AF65-F5344CB8AC3E}">
        <p14:creationId xmlns:p14="http://schemas.microsoft.com/office/powerpoint/2010/main" val="3563340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99217" cy="685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1547664" y="6150114"/>
            <a:ext cx="691458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ln w="12700">
                  <a:solidFill>
                    <a:schemeClr val="bg2">
                      <a:lumMod val="50000"/>
                    </a:schemeClr>
                  </a:solidFill>
                </a:ln>
              </a:rPr>
              <a:t>В зимний холод всякий молод.</a:t>
            </a:r>
          </a:p>
        </p:txBody>
      </p:sp>
    </p:spTree>
    <p:extLst>
      <p:ext uri="{BB962C8B-B14F-4D97-AF65-F5344CB8AC3E}">
        <p14:creationId xmlns:p14="http://schemas.microsoft.com/office/powerpoint/2010/main" val="1877038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2708920"/>
            <a:ext cx="7153944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i="1" dirty="0" smtClean="0"/>
              <a:t>	Зима </a:t>
            </a:r>
            <a:r>
              <a:rPr lang="ru-RU" sz="2000" i="1" dirty="0"/>
              <a:t>– прекрасное время года. И взрослые, и дети с нетерпением ее ждут. Зимой можно с удовольствием покататься на лыжах, санках, коньках, полепить снеговиков, построить снежную крепость и поиграть в снежки. Именно зимой приходит сказочный Новый год.</a:t>
            </a:r>
          </a:p>
          <a:p>
            <a:pPr algn="just"/>
            <a:r>
              <a:rPr lang="ru-RU" sz="2000" i="1" dirty="0" smtClean="0"/>
              <a:t>	Природа </a:t>
            </a:r>
            <a:r>
              <a:rPr lang="ru-RU" sz="2000" i="1" dirty="0"/>
              <a:t>зимой спит, нежно укутавшись в снежное одеяло. Зима может и морозами сильными напугать, и гололедом, и холодными ветрами или метелями, а то и оттепели случаются. Есть такая поговорка про это время года: «Солнце светит, но не греет». Также существует множество народных примет зимы, которые помогают предсказать, каким будет лето, какую погоду ожидать в ближайшие дни, к какому явлению природы готовиться.</a:t>
            </a:r>
          </a:p>
        </p:txBody>
      </p:sp>
    </p:spTree>
    <p:extLst>
      <p:ext uri="{BB962C8B-B14F-4D97-AF65-F5344CB8AC3E}">
        <p14:creationId xmlns:p14="http://schemas.microsoft.com/office/powerpoint/2010/main" val="2338874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3999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1584867" y="6034883"/>
            <a:ext cx="597426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ln w="12700">
                  <a:solidFill>
                    <a:schemeClr val="bg1">
                      <a:lumMod val="95000"/>
                      <a:lumOff val="5000"/>
                    </a:schemeClr>
                  </a:solidFill>
                </a:ln>
              </a:rPr>
              <a:t>Много снега, много хлеба.</a:t>
            </a:r>
          </a:p>
        </p:txBody>
      </p:sp>
    </p:spTree>
    <p:extLst>
      <p:ext uri="{BB962C8B-B14F-4D97-AF65-F5344CB8AC3E}">
        <p14:creationId xmlns:p14="http://schemas.microsoft.com/office/powerpoint/2010/main" val="3698524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990"/>
            <a:ext cx="9177772" cy="68560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899592" y="6142975"/>
            <a:ext cx="753776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ln w="12700">
                  <a:solidFill>
                    <a:schemeClr val="bg1">
                      <a:lumMod val="95000"/>
                      <a:lumOff val="5000"/>
                    </a:schemeClr>
                  </a:solidFill>
                </a:ln>
              </a:rPr>
              <a:t>Зимой солнце светит, да не греет.</a:t>
            </a:r>
          </a:p>
        </p:txBody>
      </p:sp>
    </p:spTree>
    <p:extLst>
      <p:ext uri="{BB962C8B-B14F-4D97-AF65-F5344CB8AC3E}">
        <p14:creationId xmlns:p14="http://schemas.microsoft.com/office/powerpoint/2010/main" val="2340187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2136"/>
            <a:ext cx="9149909" cy="68558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Прямоугольник 1"/>
          <p:cNvSpPr/>
          <p:nvPr/>
        </p:nvSpPr>
        <p:spPr>
          <a:xfrm>
            <a:off x="1043608" y="6146617"/>
            <a:ext cx="777546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Год кончается, а зима начинается</a:t>
            </a:r>
            <a:r>
              <a:rPr lang="ru-RU" sz="4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19481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599384" y="5042118"/>
            <a:ext cx="554461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Зовём мы зимнею порой</a:t>
            </a:r>
          </a:p>
          <a:p>
            <a:pPr algn="ctr"/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ДЕКАБРЬ, ЯНВАРЬ, ФЕВРАЛЬ,</a:t>
            </a:r>
          </a:p>
          <a:p>
            <a:pPr algn="ctr"/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Когда снежинок белый рой</a:t>
            </a:r>
          </a:p>
          <a:p>
            <a:pPr algn="ctr"/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Летит куда-то вдаль.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6237312"/>
            <a:ext cx="381000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034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74"/>
            <a:ext cx="9162646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91680" y="260648"/>
            <a:ext cx="5544616" cy="129614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Bottom">
              <a:avLst/>
            </a:prstTxWarp>
            <a:spAutoFit/>
          </a:bodyPr>
          <a:lstStyle/>
          <a:p>
            <a:pPr algn="ctr"/>
            <a:r>
              <a:rPr lang="ru-RU" sz="6000" b="1" dirty="0" smtClean="0">
                <a:ln w="12700" cmpd="sng">
                  <a:solidFill>
                    <a:schemeClr val="bg2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Декабрь</a:t>
            </a:r>
            <a:endParaRPr lang="ru-RU" sz="6000" b="1" dirty="0">
              <a:ln w="12700" cmpd="sng">
                <a:solidFill>
                  <a:schemeClr val="bg2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1700808"/>
            <a:ext cx="9036496" cy="1152128"/>
          </a:xfrm>
          <a:prstGeom prst="rect">
            <a:avLst/>
          </a:prstGeom>
        </p:spPr>
        <p:txBody>
          <a:bodyPr wrap="none">
            <a:prstTxWarp prst="textCurveDown">
              <a:avLst/>
            </a:prstTxWarp>
            <a:spAutoFit/>
          </a:bodyPr>
          <a:lstStyle/>
          <a:p>
            <a:r>
              <a:rPr lang="ru-RU" sz="2800" b="1" dirty="0">
                <a:ln w="12700" cmpd="sng">
                  <a:solidFill>
                    <a:schemeClr val="bg2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Декабрь год кончает, а зиму начинает</a:t>
            </a:r>
            <a:r>
              <a:rPr lang="ru-RU" dirty="0">
                <a:ln w="12700" cmpd="sng">
                  <a:solidFill>
                    <a:schemeClr val="bg2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59633" y="3284984"/>
            <a:ext cx="7756373" cy="936104"/>
          </a:xfrm>
          <a:prstGeom prst="rect">
            <a:avLst/>
          </a:prstGeom>
        </p:spPr>
        <p:txBody>
          <a:bodyPr wrap="square">
            <a:prstTxWarp prst="textChevron">
              <a:avLst/>
            </a:prstTxWarp>
            <a:spAutoFit/>
          </a:bodyPr>
          <a:lstStyle/>
          <a:p>
            <a:r>
              <a:rPr lang="ru-RU" b="1" dirty="0">
                <a:ln w="12700" cmpd="sng">
                  <a:solidFill>
                    <a:schemeClr val="bg2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Декабрь и замостит, и загвоздит, и саням ход даст.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27266" y="4365104"/>
            <a:ext cx="7181038" cy="894271"/>
          </a:xfrm>
          <a:prstGeom prst="rect">
            <a:avLst/>
          </a:prstGeom>
        </p:spPr>
        <p:txBody>
          <a:bodyPr wrap="square">
            <a:prstTxWarp prst="textChevronInverted">
              <a:avLst/>
            </a:prstTxWarp>
            <a:spAutoFit/>
          </a:bodyPr>
          <a:lstStyle/>
          <a:p>
            <a:r>
              <a:rPr lang="ru-RU" sz="2000" b="1" dirty="0">
                <a:ln w="12700" cmpd="sng">
                  <a:solidFill>
                    <a:schemeClr val="bg2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Декабрь - </a:t>
            </a:r>
            <a:r>
              <a:rPr lang="ru-RU" sz="2000" b="1" dirty="0" err="1">
                <a:ln w="12700" cmpd="sng">
                  <a:solidFill>
                    <a:schemeClr val="bg2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стужайло</a:t>
            </a:r>
            <a:r>
              <a:rPr lang="ru-RU" sz="2000" b="1" dirty="0">
                <a:ln w="12700" cmpd="sng">
                  <a:solidFill>
                    <a:schemeClr val="bg2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всю зиму землю студит.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5589240"/>
            <a:ext cx="8908502" cy="792088"/>
          </a:xfrm>
          <a:prstGeom prst="rect">
            <a:avLst/>
          </a:prstGeom>
        </p:spPr>
        <p:txBody>
          <a:bodyPr wrap="square">
            <a:prstTxWarp prst="textDeflateTop">
              <a:avLst/>
            </a:prstTxWarp>
            <a:spAutoFit/>
          </a:bodyPr>
          <a:lstStyle/>
          <a:p>
            <a:r>
              <a:rPr lang="ru-RU" b="1" dirty="0">
                <a:ln w="12700" cmpd="sng">
                  <a:solidFill>
                    <a:schemeClr val="bg2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Декабрь старое горе кончает, новому году счастьем дорожку стелет.</a:t>
            </a:r>
          </a:p>
        </p:txBody>
      </p:sp>
    </p:spTree>
    <p:extLst>
      <p:ext uri="{BB962C8B-B14F-4D97-AF65-F5344CB8AC3E}">
        <p14:creationId xmlns:p14="http://schemas.microsoft.com/office/powerpoint/2010/main" val="1616845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2334" y="-21268"/>
            <a:ext cx="9180242" cy="687926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11760" y="595438"/>
            <a:ext cx="4132299" cy="154178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9600" dirty="0" smtClean="0">
                <a:ln w="28575" cmpd="sng">
                  <a:solidFill>
                    <a:schemeClr val="bg2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Январь</a:t>
            </a:r>
            <a:endParaRPr lang="ru-RU" sz="9600" dirty="0">
              <a:ln w="28575" cmpd="sng">
                <a:solidFill>
                  <a:schemeClr val="bg2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5389" y="1628800"/>
            <a:ext cx="8384796" cy="707886"/>
          </a:xfrm>
          <a:prstGeom prst="rect">
            <a:avLst/>
          </a:prstGeom>
        </p:spPr>
        <p:txBody>
          <a:bodyPr wrap="none">
            <a:prstTxWarp prst="textWave4">
              <a:avLst/>
            </a:prstTxWarp>
            <a:spAutoFit/>
          </a:bodyPr>
          <a:lstStyle/>
          <a:p>
            <a:r>
              <a:rPr lang="ru-RU" sz="4000" b="1" dirty="0">
                <a:ln w="28575">
                  <a:solidFill>
                    <a:schemeClr val="bg2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Январь - году начало, зиме середина.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3291" y="5301208"/>
            <a:ext cx="8928992" cy="1488941"/>
          </a:xfrm>
          <a:prstGeom prst="rect">
            <a:avLst/>
          </a:prstGeom>
        </p:spPr>
        <p:txBody>
          <a:bodyPr wrap="square">
            <a:prstTxWarp prst="textInflateBottom">
              <a:avLst/>
            </a:prstTxWarp>
            <a:spAutoFit/>
          </a:bodyPr>
          <a:lstStyle/>
          <a:p>
            <a:pPr algn="ctr"/>
            <a:r>
              <a:rPr lang="ru-RU" sz="4000" b="1" dirty="0">
                <a:ln w="28575">
                  <a:solidFill>
                    <a:schemeClr val="bg2">
                      <a:lumMod val="50000"/>
                    </a:schemeClr>
                  </a:solidFill>
                </a:ln>
              </a:rPr>
              <a:t>Январь на порог - прибыло дня на воробьиный скок.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-10384" y="3861048"/>
            <a:ext cx="8920533" cy="995918"/>
          </a:xfrm>
          <a:prstGeom prst="rect">
            <a:avLst/>
          </a:prstGeom>
        </p:spPr>
        <p:txBody>
          <a:bodyPr wrap="none">
            <a:prstTxWarp prst="textCurveUp">
              <a:avLst/>
            </a:prstTxWarp>
            <a:spAutoFit/>
          </a:bodyPr>
          <a:lstStyle/>
          <a:p>
            <a:r>
              <a:rPr lang="ru-RU" sz="4000" b="1" dirty="0">
                <a:ln w="28575">
                  <a:solidFill>
                    <a:schemeClr val="bg2">
                      <a:lumMod val="50000"/>
                    </a:schemeClr>
                  </a:solidFill>
                </a:ln>
              </a:rPr>
              <a:t>В январе и горшок в печи замерзает.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4462" y="2622422"/>
            <a:ext cx="8426290" cy="795944"/>
          </a:xfrm>
          <a:prstGeom prst="rect">
            <a:avLst/>
          </a:prstGeom>
        </p:spPr>
        <p:txBody>
          <a:bodyPr wrap="none">
            <a:prstTxWarp prst="textDeflateTop">
              <a:avLst/>
            </a:prstTxWarp>
            <a:spAutoFit/>
          </a:bodyPr>
          <a:lstStyle/>
          <a:p>
            <a:r>
              <a:rPr lang="ru-RU" sz="4000" b="1" dirty="0">
                <a:ln w="28575">
                  <a:solidFill>
                    <a:schemeClr val="bg2">
                      <a:lumMod val="50000"/>
                    </a:schemeClr>
                  </a:solidFill>
                </a:ln>
              </a:rPr>
              <a:t>Январь - ломонос: береги свой нос.</a:t>
            </a:r>
          </a:p>
        </p:txBody>
      </p:sp>
    </p:spTree>
    <p:extLst>
      <p:ext uri="{BB962C8B-B14F-4D97-AF65-F5344CB8AC3E}">
        <p14:creationId xmlns:p14="http://schemas.microsoft.com/office/powerpoint/2010/main" val="3026744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000"/>
                    </a14:imgEffect>
                    <a14:imgEffect>
                      <a14:brightnessContrast bright="3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23728" y="692696"/>
            <a:ext cx="5184576" cy="273630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Февраль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5648" y="5661248"/>
            <a:ext cx="8568952" cy="995918"/>
          </a:xfrm>
          <a:prstGeom prst="rect">
            <a:avLst/>
          </a:prstGeom>
        </p:spPr>
        <p:txBody>
          <a:bodyPr wrap="none">
            <a:prstTxWarp prst="textDeflateTop">
              <a:avLst/>
            </a:prstTxWarp>
            <a:spAutoFit/>
          </a:bodyPr>
          <a:lstStyle/>
          <a:p>
            <a:r>
              <a:rPr lang="ru-RU" sz="4000" b="1" spc="300" dirty="0">
                <a:ln w="1270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Февраль три часа дня прибавит</a:t>
            </a:r>
            <a:r>
              <a:rPr lang="ru-RU" sz="4000" b="1" dirty="0">
                <a:ln w="12700">
                  <a:solidFill>
                    <a:schemeClr val="tx1"/>
                  </a:solidFill>
                </a:ln>
                <a:solidFill>
                  <a:schemeClr val="bg2">
                    <a:lumMod val="60000"/>
                    <a:lumOff val="40000"/>
                  </a:schemeClr>
                </a:solidFill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844824"/>
            <a:ext cx="8856984" cy="792088"/>
          </a:xfrm>
          <a:prstGeom prst="rect">
            <a:avLst/>
          </a:prstGeom>
        </p:spPr>
        <p:txBody>
          <a:bodyPr wrap="none">
            <a:prstTxWarp prst="textTriangle">
              <a:avLst/>
            </a:prstTxWarp>
            <a:spAutoFit/>
          </a:bodyPr>
          <a:lstStyle/>
          <a:p>
            <a:r>
              <a:rPr lang="ru-RU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Вьюги да метели под </a:t>
            </a:r>
            <a:r>
              <a:rPr lang="ru-RU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февраль </a:t>
            </a:r>
            <a:r>
              <a:rPr lang="ru-RU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полетели.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33699" y="3296929"/>
            <a:ext cx="8748464" cy="707886"/>
          </a:xfrm>
          <a:prstGeom prst="rect">
            <a:avLst/>
          </a:prstGeom>
        </p:spPr>
        <p:txBody>
          <a:bodyPr wrap="none">
            <a:prstTxWarp prst="textInflateBottom">
              <a:avLst/>
            </a:prstTxWarp>
            <a:spAutoFit/>
          </a:bodyPr>
          <a:lstStyle/>
          <a:p>
            <a:r>
              <a:rPr lang="ru-RU" sz="4000" b="1" spc="300" dirty="0">
                <a:ln w="1270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Февраль силен метелью, а март — капелью</a:t>
            </a:r>
            <a:r>
              <a:rPr lang="ru-RU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4581128"/>
            <a:ext cx="8874660" cy="707886"/>
          </a:xfrm>
          <a:prstGeom prst="rect">
            <a:avLst/>
          </a:prstGeom>
        </p:spPr>
        <p:txBody>
          <a:bodyPr wrap="none">
            <a:prstTxWarp prst="textChevron">
              <a:avLst/>
            </a:prstTxWarp>
            <a:spAutoFit/>
          </a:bodyPr>
          <a:lstStyle/>
          <a:p>
            <a:r>
              <a:rPr lang="ru-RU" sz="4000" b="1" spc="300" dirty="0">
                <a:ln w="1270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Февраль богат снегом, апрель - водою.</a:t>
            </a:r>
          </a:p>
        </p:txBody>
      </p:sp>
    </p:spTree>
    <p:extLst>
      <p:ext uri="{BB962C8B-B14F-4D97-AF65-F5344CB8AC3E}">
        <p14:creationId xmlns:p14="http://schemas.microsoft.com/office/powerpoint/2010/main" val="889386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38" y="0"/>
            <a:ext cx="9159537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19672" y="116632"/>
            <a:ext cx="62931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100" dirty="0" smtClean="0">
                <a:ln w="18000">
                  <a:solidFill>
                    <a:schemeClr val="bg2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Составь пословицу:</a:t>
            </a:r>
            <a:endParaRPr lang="ru-RU" sz="5400" b="1" cap="none" spc="100" dirty="0">
              <a:ln w="18000">
                <a:solidFill>
                  <a:schemeClr val="bg2">
                    <a:lumMod val="75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5339947"/>
              </p:ext>
            </p:extLst>
          </p:nvPr>
        </p:nvGraphicFramePr>
        <p:xfrm>
          <a:off x="459774" y="1700808"/>
          <a:ext cx="8208912" cy="46085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4456"/>
                <a:gridCol w="4104456"/>
              </a:tblGrid>
              <a:tr h="921702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1. В зимний холод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в большой мороз.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921702">
                <a:tc>
                  <a:txBody>
                    <a:bodyPr/>
                    <a:lstStyle/>
                    <a:p>
                      <a:r>
                        <a:rPr lang="ru-RU" b="1" dirty="0" smtClean="0"/>
                        <a:t>2. Береги нос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много хлеба.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921702">
                <a:tc>
                  <a:txBody>
                    <a:bodyPr/>
                    <a:lstStyle/>
                    <a:p>
                      <a:r>
                        <a:rPr lang="ru-RU" b="1" dirty="0" smtClean="0"/>
                        <a:t>3. Зимой солнце светит,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всякий молод.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921702">
                <a:tc>
                  <a:txBody>
                    <a:bodyPr/>
                    <a:lstStyle/>
                    <a:p>
                      <a:r>
                        <a:rPr lang="ru-RU" b="1" dirty="0" smtClean="0"/>
                        <a:t>4. Много снега,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 зима начинается.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921702">
                <a:tc>
                  <a:txBody>
                    <a:bodyPr/>
                    <a:lstStyle/>
                    <a:p>
                      <a:r>
                        <a:rPr lang="ru-RU" b="1" dirty="0" smtClean="0"/>
                        <a:t>5. Год кончается,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да не греет.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92" y="24665"/>
            <a:ext cx="1772816" cy="17728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8912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38" y="0"/>
            <a:ext cx="9159537" cy="6858000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6260505"/>
              </p:ext>
            </p:extLst>
          </p:nvPr>
        </p:nvGraphicFramePr>
        <p:xfrm>
          <a:off x="459774" y="1484783"/>
          <a:ext cx="8360698" cy="4824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80349"/>
                <a:gridCol w="4180349"/>
              </a:tblGrid>
              <a:tr h="96490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1. В зимний холод всякий молод.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</a:tr>
              <a:tr h="964907">
                <a:tc>
                  <a:txBody>
                    <a:bodyPr/>
                    <a:lstStyle/>
                    <a:p>
                      <a:r>
                        <a:rPr lang="ru-RU" b="1" dirty="0" smtClean="0"/>
                        <a:t>2. Береги нос в большой мороз.</a:t>
                      </a:r>
                      <a:endParaRPr lang="ru-RU" b="1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964907">
                <a:tc>
                  <a:txBody>
                    <a:bodyPr/>
                    <a:lstStyle/>
                    <a:p>
                      <a:r>
                        <a:rPr lang="ru-RU" b="1" dirty="0" smtClean="0"/>
                        <a:t>3. Зимой солнце светит, да не греет.</a:t>
                      </a:r>
                      <a:endParaRPr lang="ru-RU" b="1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964907">
                <a:tc>
                  <a:txBody>
                    <a:bodyPr/>
                    <a:lstStyle/>
                    <a:p>
                      <a:r>
                        <a:rPr lang="ru-RU" b="1" dirty="0" smtClean="0"/>
                        <a:t>4. Много снега, много хлеба.</a:t>
                      </a:r>
                      <a:endParaRPr lang="ru-RU" b="1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964907">
                <a:tc>
                  <a:txBody>
                    <a:bodyPr/>
                    <a:lstStyle/>
                    <a:p>
                      <a:r>
                        <a:rPr lang="ru-RU" b="1" dirty="0" smtClean="0"/>
                        <a:t>5. Год кончается, а зима начинается.</a:t>
                      </a:r>
                      <a:endParaRPr lang="ru-RU" b="1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0"/>
            <a:ext cx="1440160" cy="1440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356" y="1916832"/>
            <a:ext cx="3440283" cy="420574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10423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53"/>
          <a:stretch/>
        </p:blipFill>
        <p:spPr>
          <a:xfrm>
            <a:off x="467544" y="5229200"/>
            <a:ext cx="8297966" cy="18316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43808" y="107340"/>
            <a:ext cx="26218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Источники информации: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980728"/>
            <a:ext cx="684076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/>
              <a:t>https://ru.wikipedia.org/wiki/Народные_приметы_о_погоде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/>
              <a:t>https://my-calend.ru/day-omens/winter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/>
              <a:t>https://ucthat-v-skole.ru/entsiklopediya/proekt-vremena-goda/primety-zimy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/>
              <a:t>http://pro-poslovicy.ru/poslovicy-o-zime-dlya-shkolnikov-1-2-3-4-5-klassa/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/>
              <a:t>https://chtoby-pravilno.ru/poslovicy-pogovorki/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/>
              <a:t>https://yandex.ru/images/search</a:t>
            </a:r>
          </a:p>
          <a:p>
            <a:endParaRPr lang="ru-RU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/>
              <a:t>10 000 пословиц, поговорок, загадок, скороговорок. Жемчужины народной мудрости</a:t>
            </a:r>
          </a:p>
          <a:p>
            <a:r>
              <a:rPr lang="ru-RU" sz="1200" dirty="0"/>
              <a:t>Автор: </a:t>
            </a:r>
            <a:r>
              <a:rPr lang="ru-RU" sz="1200" dirty="0" err="1"/>
              <a:t>Зарахович</a:t>
            </a:r>
            <a:r>
              <a:rPr lang="ru-RU" sz="1200" dirty="0"/>
              <a:t> Ирина Семеновна, </a:t>
            </a:r>
            <a:r>
              <a:rPr lang="ru-RU" sz="1200" dirty="0" err="1"/>
              <a:t>Тубельская</a:t>
            </a:r>
            <a:r>
              <a:rPr lang="ru-RU" sz="1200" dirty="0"/>
              <a:t> Галина Наумовна, Новикова Елена Николаевна  все</a:t>
            </a:r>
          </a:p>
          <a:p>
            <a:r>
              <a:rPr lang="ru-RU" sz="1200" dirty="0"/>
              <a:t>Художник: </a:t>
            </a:r>
            <a:r>
              <a:rPr lang="ru-RU" sz="1200" dirty="0" err="1"/>
              <a:t>Ляхович</a:t>
            </a:r>
            <a:r>
              <a:rPr lang="ru-RU" sz="1200" dirty="0"/>
              <a:t> Т. А., Мелких Даниил Андреевич</a:t>
            </a:r>
          </a:p>
          <a:p>
            <a:r>
              <a:rPr lang="ru-RU" sz="1200" dirty="0"/>
              <a:t>Издательство: </a:t>
            </a:r>
            <a:r>
              <a:rPr lang="ru-RU" sz="1200" dirty="0" err="1"/>
              <a:t>Астрель</a:t>
            </a:r>
            <a:r>
              <a:rPr lang="ru-RU" sz="1200" dirty="0"/>
              <a:t>, 2012 г.</a:t>
            </a:r>
          </a:p>
          <a:p>
            <a:endParaRPr lang="ru-RU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/>
              <a:t>Календарь народной мудрости. Приметы, пословицы, обычаи, сад, огород, кухня</a:t>
            </a:r>
          </a:p>
          <a:p>
            <a:r>
              <a:rPr lang="ru-RU" sz="1200" dirty="0"/>
              <a:t>Автор: Дубровская Светлана Валерьевна</a:t>
            </a:r>
          </a:p>
          <a:p>
            <a:r>
              <a:rPr lang="ru-RU" sz="1200" dirty="0"/>
              <a:t>Редактор: Крылова Е. А.</a:t>
            </a:r>
          </a:p>
          <a:p>
            <a:r>
              <a:rPr lang="ru-RU" sz="1200" dirty="0"/>
              <a:t>Издательство: </a:t>
            </a:r>
            <a:r>
              <a:rPr lang="ru-RU" sz="1200" dirty="0" err="1"/>
              <a:t>Рипол</a:t>
            </a:r>
            <a:r>
              <a:rPr lang="ru-RU" sz="1200" dirty="0"/>
              <a:t>-Классик, 2009 г.</a:t>
            </a:r>
          </a:p>
          <a:p>
            <a:endParaRPr lang="ru-RU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/>
              <a:t>Пословицы и поговорки</a:t>
            </a:r>
          </a:p>
          <a:p>
            <a:r>
              <a:rPr lang="ru-RU" sz="1200" dirty="0"/>
              <a:t>Автор: Даль Владимир Иванович</a:t>
            </a:r>
          </a:p>
          <a:p>
            <a:r>
              <a:rPr lang="ru-RU" sz="1200" dirty="0"/>
              <a:t>Издательство: Искатель, 2017 г.</a:t>
            </a:r>
          </a:p>
          <a:p>
            <a:r>
              <a:rPr lang="ru-RU" sz="1200" dirty="0"/>
              <a:t>Серия: Библиотечка школьника</a:t>
            </a:r>
          </a:p>
        </p:txBody>
      </p:sp>
    </p:spTree>
    <p:extLst>
      <p:ext uri="{BB962C8B-B14F-4D97-AF65-F5344CB8AC3E}">
        <p14:creationId xmlns:p14="http://schemas.microsoft.com/office/powerpoint/2010/main" val="3893909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0"/>
            <a:ext cx="4565650" cy="4870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19672" y="5157192"/>
            <a:ext cx="60884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Что такое примета?</a:t>
            </a:r>
            <a:endParaRPr lang="ru-RU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012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322" y="0"/>
            <a:ext cx="4426678" cy="1009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496" y="1196752"/>
            <a:ext cx="9001001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 </a:t>
            </a:r>
            <a:r>
              <a:rPr lang="ru-RU" sz="2400" dirty="0" smtClean="0"/>
              <a:t>Явление</a:t>
            </a:r>
            <a:r>
              <a:rPr lang="ru-RU" sz="2400" dirty="0"/>
              <a:t>, случай, которые в народе </a:t>
            </a:r>
            <a:r>
              <a:rPr lang="ru-RU" sz="2400" dirty="0" smtClean="0"/>
              <a:t>считаются </a:t>
            </a:r>
            <a:r>
              <a:rPr lang="ru-RU" sz="2400" dirty="0"/>
              <a:t>предвестием </a:t>
            </a:r>
            <a:r>
              <a:rPr lang="ru-RU" sz="2400" dirty="0" smtClean="0"/>
              <a:t>чего-нибудь</a:t>
            </a:r>
            <a:r>
              <a:rPr lang="ru-RU" sz="2400" dirty="0"/>
              <a:t>. </a:t>
            </a:r>
            <a:endParaRPr lang="ru-RU" sz="2400" dirty="0" smtClean="0"/>
          </a:p>
          <a:p>
            <a:pPr algn="r"/>
            <a:r>
              <a:rPr lang="ru-RU" dirty="0" smtClean="0"/>
              <a:t>Толковый </a:t>
            </a:r>
            <a:r>
              <a:rPr lang="ru-RU" dirty="0"/>
              <a:t>словарь Ожегова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63719" y="2708920"/>
            <a:ext cx="3344554" cy="382652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3782229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425" y="0"/>
            <a:ext cx="4425950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971" y="908720"/>
            <a:ext cx="9132346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900" dirty="0" smtClean="0"/>
              <a:t>   </a:t>
            </a:r>
            <a:r>
              <a:rPr lang="ru-RU" sz="2400" dirty="0" smtClean="0"/>
              <a:t>В </a:t>
            </a:r>
            <a:r>
              <a:rPr lang="ru-RU" sz="2400" dirty="0"/>
              <a:t>Словаре русского языка под приметой </a:t>
            </a:r>
            <a:r>
              <a:rPr lang="ru-RU" sz="2400" dirty="0" smtClean="0"/>
              <a:t>понимается сохраняющиеся </a:t>
            </a:r>
            <a:r>
              <a:rPr lang="ru-RU" sz="2400" dirty="0"/>
              <a:t>в народе и </a:t>
            </a:r>
            <a:r>
              <a:rPr lang="ru-RU" sz="2400" dirty="0" smtClean="0"/>
              <a:t>передаваемые </a:t>
            </a:r>
            <a:r>
              <a:rPr lang="ru-RU" sz="2400" dirty="0"/>
              <a:t>из поколения </a:t>
            </a:r>
            <a:r>
              <a:rPr lang="ru-RU" sz="2400" dirty="0" smtClean="0"/>
              <a:t>в поколение различные </a:t>
            </a:r>
            <a:r>
              <a:rPr lang="ru-RU" sz="2400" dirty="0"/>
              <a:t>признаки, </a:t>
            </a:r>
            <a:r>
              <a:rPr lang="ru-RU" sz="2400" dirty="0" smtClean="0"/>
              <a:t>указывающие </a:t>
            </a:r>
            <a:r>
              <a:rPr lang="ru-RU" sz="2400" dirty="0"/>
              <a:t>на </a:t>
            </a:r>
            <a:r>
              <a:rPr lang="ru-RU" sz="2400" dirty="0" smtClean="0"/>
              <a:t>предстоящие явления </a:t>
            </a:r>
            <a:r>
              <a:rPr lang="ru-RU" sz="2400" dirty="0"/>
              <a:t>погоды.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23728" y="2636912"/>
            <a:ext cx="4320480" cy="402187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19175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0"/>
            <a:ext cx="9193973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68866" y="0"/>
            <a:ext cx="4038157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Мама! Глянь-ка из окошка</a:t>
            </a:r>
          </a:p>
          <a:p>
            <a:r>
              <a:rPr lang="ru-RU" sz="2400" b="1" dirty="0"/>
              <a:t>­Знать, вчера недаром кошка</a:t>
            </a:r>
          </a:p>
          <a:p>
            <a:r>
              <a:rPr lang="ru-RU" sz="2400" b="1" dirty="0"/>
              <a:t>Умывала нос:</a:t>
            </a:r>
          </a:p>
          <a:p>
            <a:r>
              <a:rPr lang="ru-RU" sz="2400" b="1" dirty="0"/>
              <a:t>Грязи нет, весь двор одело,</a:t>
            </a:r>
          </a:p>
          <a:p>
            <a:r>
              <a:rPr lang="ru-RU" sz="2400" b="1" dirty="0"/>
              <a:t>Посветлело, побелело ­</a:t>
            </a:r>
          </a:p>
          <a:p>
            <a:r>
              <a:rPr lang="ru-RU" sz="2400" b="1" dirty="0"/>
              <a:t>Видно, есть мороз.</a:t>
            </a:r>
          </a:p>
          <a:p>
            <a:pPr algn="r"/>
            <a:r>
              <a:rPr lang="ru-RU" sz="2400" b="1" dirty="0"/>
              <a:t> (Фет)</a:t>
            </a:r>
          </a:p>
        </p:txBody>
      </p:sp>
    </p:spTree>
    <p:extLst>
      <p:ext uri="{BB962C8B-B14F-4D97-AF65-F5344CB8AC3E}">
        <p14:creationId xmlns:p14="http://schemas.microsoft.com/office/powerpoint/2010/main" val="53061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83568" y="5556445"/>
            <a:ext cx="77768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Если дым из трубы идет </a:t>
            </a:r>
            <a:endParaRPr lang="ru-RU" sz="40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ru-RU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столбом </a:t>
            </a:r>
            <a:r>
              <a:rPr lang="ru-RU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– похолодает.</a:t>
            </a:r>
          </a:p>
        </p:txBody>
      </p:sp>
    </p:spTree>
    <p:extLst>
      <p:ext uri="{BB962C8B-B14F-4D97-AF65-F5344CB8AC3E}">
        <p14:creationId xmlns:p14="http://schemas.microsoft.com/office/powerpoint/2010/main" val="190207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191" y="0"/>
            <a:ext cx="9201022" cy="685797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-32191" y="4378"/>
            <a:ext cx="669936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n w="10541" cmpd="sng">
                  <a:solidFill>
                    <a:schemeClr val="bg1">
                      <a:lumMod val="95000"/>
                      <a:lumOff val="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Падают большие снежинки – к оттепели.</a:t>
            </a:r>
          </a:p>
        </p:txBody>
      </p:sp>
    </p:spTree>
    <p:extLst>
      <p:ext uri="{BB962C8B-B14F-4D97-AF65-F5344CB8AC3E}">
        <p14:creationId xmlns:p14="http://schemas.microsoft.com/office/powerpoint/2010/main" val="192407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654</TotalTime>
  <Words>1071</Words>
  <Application>Microsoft Office PowerPoint</Application>
  <PresentationFormat>Экран (4:3)</PresentationFormat>
  <Paragraphs>164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Oven</dc:creator>
  <cp:lastModifiedBy>Oven</cp:lastModifiedBy>
  <cp:revision>74</cp:revision>
  <dcterms:created xsi:type="dcterms:W3CDTF">2013-06-15T19:38:28Z</dcterms:created>
  <dcterms:modified xsi:type="dcterms:W3CDTF">2019-01-14T20:35:25Z</dcterms:modified>
</cp:coreProperties>
</file>