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1"/>
  </p:notesMasterIdLst>
  <p:sldIdLst>
    <p:sldId id="257" r:id="rId2"/>
    <p:sldId id="273" r:id="rId3"/>
    <p:sldId id="268" r:id="rId4"/>
    <p:sldId id="263" r:id="rId5"/>
    <p:sldId id="256" r:id="rId6"/>
    <p:sldId id="272" r:id="rId7"/>
    <p:sldId id="264" r:id="rId8"/>
    <p:sldId id="274" r:id="rId9"/>
    <p:sldId id="259" r:id="rId10"/>
    <p:sldId id="260" r:id="rId11"/>
    <p:sldId id="261" r:id="rId12"/>
    <p:sldId id="258" r:id="rId13"/>
    <p:sldId id="267" r:id="rId14"/>
    <p:sldId id="265" r:id="rId15"/>
    <p:sldId id="275" r:id="rId16"/>
    <p:sldId id="266" r:id="rId17"/>
    <p:sldId id="269" r:id="rId18"/>
    <p:sldId id="270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3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C66B23-EB36-4C00-A56D-F4A18273471D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DE842-053E-4B55-BA6E-C95ED46DD9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3D1E-98BC-4F12-A552-BED7B7377B1A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A2B5-A946-4343-B8A9-8FC4EC2CC9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3D1E-98BC-4F12-A552-BED7B7377B1A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A2B5-A946-4343-B8A9-8FC4EC2CC9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3D1E-98BC-4F12-A552-BED7B7377B1A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A2B5-A946-4343-B8A9-8FC4EC2CC9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3D1E-98BC-4F12-A552-BED7B7377B1A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A2B5-A946-4343-B8A9-8FC4EC2CC9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3D1E-98BC-4F12-A552-BED7B7377B1A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A2B5-A946-4343-B8A9-8FC4EC2CC9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3D1E-98BC-4F12-A552-BED7B7377B1A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A2B5-A946-4343-B8A9-8FC4EC2CC9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3D1E-98BC-4F12-A552-BED7B7377B1A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A2B5-A946-4343-B8A9-8FC4EC2CC9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3D1E-98BC-4F12-A552-BED7B7377B1A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A2B5-A946-4343-B8A9-8FC4EC2CC9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3D1E-98BC-4F12-A552-BED7B7377B1A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A2B5-A946-4343-B8A9-8FC4EC2CC9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3D1E-98BC-4F12-A552-BED7B7377B1A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A2B5-A946-4343-B8A9-8FC4EC2CC9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B3D1E-98BC-4F12-A552-BED7B7377B1A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D32A2B5-A946-4343-B8A9-8FC4EC2CC9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7DB3D1E-98BC-4F12-A552-BED7B7377B1A}" type="datetimeFigureOut">
              <a:rPr lang="ru-RU" smtClean="0"/>
              <a:pPr/>
              <a:t>10.01.2019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D32A2B5-A946-4343-B8A9-8FC4EC2CC9E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92;&#1080;&#1079;&#1082;&#1091;&#1083;&#1100;&#1090;&#1084;&#1080;&#1085;&#1091;&#1090;&#1082;&#1072;/&#1057;&#1091;&#1087;&#1077;&#1088;%20&#1092;&#1080;&#1079;&#1082;&#1091;&#1083;&#1100;&#1090;&#1084;&#1080;&#1085;&#1091;&#1090;&#1082;&#1072;.exe" TargetMode="Externa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Relationship Id="rId4" Type="http://schemas.openxmlformats.org/officeDocument/2006/relationships/image" Target="http://files.1september.ru/festival/articles/516803/img7.JPG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4709462"/>
            <a:ext cx="74168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39750"/>
            <a:r>
              <a:rPr lang="ru-RU" sz="2800" b="1" dirty="0" smtClean="0">
                <a:latin typeface="Arial Black" pitchFamily="34" charset="0"/>
              </a:rPr>
              <a:t>	Сколько различных флагов из трех горизонтальных полос можно составить, используя полосы трех цветов: красного, белого и синего?</a:t>
            </a:r>
            <a:endParaRPr lang="ru-RU" sz="2800" b="1" dirty="0">
              <a:latin typeface="Arial Black" pitchFamily="34" charset="0"/>
            </a:endParaRPr>
          </a:p>
        </p:txBody>
      </p:sp>
      <p:pic>
        <p:nvPicPr>
          <p:cNvPr id="5124" name="Picture 4" descr="Файл:Flag of the Kingdom of Yugoslavia.svg - Википед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404664"/>
            <a:ext cx="2143125" cy="1428750"/>
          </a:xfrm>
          <a:prstGeom prst="rect">
            <a:avLst/>
          </a:prstGeom>
          <a:noFill/>
        </p:spPr>
      </p:pic>
      <p:pic>
        <p:nvPicPr>
          <p:cNvPr id="5128" name="Picture 8" descr="Файл:Flag of Russia.svg - Вікіджерел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04664"/>
            <a:ext cx="2143125" cy="1428750"/>
          </a:xfrm>
          <a:prstGeom prst="rect">
            <a:avLst/>
          </a:prstGeom>
          <a:noFill/>
        </p:spPr>
      </p:pic>
      <p:pic>
        <p:nvPicPr>
          <p:cNvPr id="5130" name="Picture 10" descr="Страна Нидерланды, краткая история. . Государственные образования на ее современной территории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404664"/>
            <a:ext cx="2159999" cy="1440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113134" y="1916832"/>
            <a:ext cx="12266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latin typeface="Arial Black" pitchFamily="34" charset="0"/>
              </a:rPr>
              <a:t>Россия</a:t>
            </a:r>
            <a:endParaRPr lang="ru-RU" sz="2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72200" y="1916832"/>
            <a:ext cx="20329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latin typeface="Arial Black" pitchFamily="34" charset="0"/>
              </a:rPr>
              <a:t>Нидерланды</a:t>
            </a:r>
            <a:endParaRPr lang="ru-RU" sz="2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27588" y="1916832"/>
            <a:ext cx="18085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latin typeface="Arial Black" pitchFamily="34" charset="0"/>
              </a:rPr>
              <a:t>Югославия</a:t>
            </a:r>
            <a:endParaRPr lang="ru-RU" sz="2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23554" name="Picture 2" descr="C:\Users\admin\Desktop\0_58491_c857ac8f_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2366599"/>
            <a:ext cx="2231132" cy="4374769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67544" y="2420888"/>
            <a:ext cx="2016224" cy="504056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115616" y="3068960"/>
            <a:ext cx="2016224" cy="504056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691680" y="3717032"/>
            <a:ext cx="2016224" cy="504056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82814" y="2416714"/>
            <a:ext cx="53735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prstClr val="whit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белый цвет означает мир, чистоту, непорочность, совершенство</a:t>
            </a:r>
            <a:endParaRPr lang="ru-RU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347864" y="3121223"/>
            <a:ext cx="41764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prstClr val="whit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цвет веры и верности, постоянства</a:t>
            </a:r>
            <a:endParaRPr lang="ru-RU" sz="20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728963" y="3573016"/>
            <a:ext cx="37953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prstClr val="whit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красный цвет символизирует энергию, силу, кровь, пролитую за Отечество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600"/>
                            </p:stCondLst>
                            <p:childTnLst>
                              <p:par>
                                <p:cTn id="8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7" grpId="0"/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3042" y="1078956"/>
            <a:ext cx="785818" cy="78581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Arial Black" pitchFamily="34" charset="0"/>
              </a:rPr>
              <a:t>Б</a:t>
            </a:r>
            <a:endParaRPr lang="ru-RU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057164" y="1078956"/>
            <a:ext cx="785818" cy="78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 Black" pitchFamily="34" charset="0"/>
              </a:rPr>
              <a:t>С</a:t>
            </a:r>
            <a:endParaRPr lang="ru-RU" sz="4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1078956"/>
            <a:ext cx="785818" cy="78581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 Black" pitchFamily="34" charset="0"/>
              </a:rPr>
              <a:t>К</a:t>
            </a:r>
            <a:endParaRPr lang="ru-RU" sz="4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2364840"/>
            <a:ext cx="785818" cy="78581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 Black" pitchFamily="34" charset="0"/>
              </a:rPr>
              <a:t>К</a:t>
            </a:r>
            <a:endParaRPr lang="ru-RU" sz="4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2364840"/>
            <a:ext cx="785818" cy="78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 Black" pitchFamily="34" charset="0"/>
              </a:rPr>
              <a:t>С</a:t>
            </a:r>
            <a:endParaRPr lang="ru-RU" sz="4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43306" y="2364840"/>
            <a:ext cx="785818" cy="78581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 Black" pitchFamily="34" charset="0"/>
              </a:rPr>
              <a:t>Б</a:t>
            </a:r>
            <a:endParaRPr lang="ru-RU" sz="4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29190" y="2364840"/>
            <a:ext cx="785818" cy="78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 Black" pitchFamily="34" charset="0"/>
              </a:rPr>
              <a:t>С</a:t>
            </a:r>
            <a:endParaRPr lang="ru-RU" sz="4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57950" y="2364840"/>
            <a:ext cx="785818" cy="78581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 Black" pitchFamily="34" charset="0"/>
              </a:rPr>
              <a:t>Б</a:t>
            </a:r>
            <a:endParaRPr lang="ru-RU" sz="4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643834" y="2364840"/>
            <a:ext cx="785818" cy="78581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 Black" pitchFamily="34" charset="0"/>
              </a:rPr>
              <a:t>К</a:t>
            </a:r>
            <a:endParaRPr lang="ru-RU" sz="4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57224" y="3579286"/>
            <a:ext cx="785818" cy="78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 Black" pitchFamily="34" charset="0"/>
              </a:rPr>
              <a:t>С</a:t>
            </a:r>
            <a:endParaRPr lang="ru-RU" sz="4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3108" y="3579286"/>
            <a:ext cx="785818" cy="78581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 Black" pitchFamily="34" charset="0"/>
              </a:rPr>
              <a:t>К</a:t>
            </a:r>
            <a:endParaRPr lang="ru-RU" sz="4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643306" y="3579286"/>
            <a:ext cx="785818" cy="78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 Black" pitchFamily="34" charset="0"/>
              </a:rPr>
              <a:t>С</a:t>
            </a:r>
            <a:endParaRPr lang="ru-RU" sz="4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29190" y="3579286"/>
            <a:ext cx="785818" cy="78581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 Black" pitchFamily="34" charset="0"/>
              </a:rPr>
              <a:t>Б</a:t>
            </a:r>
            <a:endParaRPr lang="ru-RU" sz="4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57950" y="3579286"/>
            <a:ext cx="785818" cy="78581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 Black" pitchFamily="34" charset="0"/>
              </a:rPr>
              <a:t>К</a:t>
            </a:r>
            <a:endParaRPr lang="ru-RU" sz="4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643834" y="3579286"/>
            <a:ext cx="785818" cy="78581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Arial Black" pitchFamily="34" charset="0"/>
              </a:rPr>
              <a:t>Б</a:t>
            </a:r>
            <a:endParaRPr lang="ru-RU" sz="4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rot="10800000" flipV="1">
            <a:off x="1250138" y="1864774"/>
            <a:ext cx="607219" cy="500064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2079253" y="1836638"/>
            <a:ext cx="535785" cy="500066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16200000" flipH="1">
            <a:off x="2314117" y="3380212"/>
            <a:ext cx="428630" cy="3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10800000" flipV="1">
            <a:off x="4008084" y="1864774"/>
            <a:ext cx="607219" cy="500064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4837199" y="1836638"/>
            <a:ext cx="535785" cy="500066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rot="16200000" flipH="1">
            <a:off x="5072063" y="3380212"/>
            <a:ext cx="428630" cy="3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10800000" flipV="1">
            <a:off x="6734600" y="1892910"/>
            <a:ext cx="607219" cy="500064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7563715" y="1864774"/>
            <a:ext cx="535785" cy="500066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16200000" flipH="1">
            <a:off x="6513793" y="3408347"/>
            <a:ext cx="428630" cy="3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16200000" flipH="1">
            <a:off x="7798579" y="3408348"/>
            <a:ext cx="428630" cy="3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771800" y="5805264"/>
            <a:ext cx="36840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Arial Black" pitchFamily="34" charset="0"/>
              </a:rPr>
              <a:t>6 вариантов</a:t>
            </a:r>
            <a:endParaRPr lang="ru-RU" sz="4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7158" y="332656"/>
            <a:ext cx="8358246" cy="50006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91440" tIns="45720" rIns="91440" bIns="45720">
            <a:prstTxWarp prst="textWave2">
              <a:avLst/>
            </a:prstTxWarp>
            <a:spAutoFit/>
          </a:bodyPr>
          <a:lstStyle/>
          <a:p>
            <a:r>
              <a:rPr lang="ru-RU" sz="16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  <a:ea typeface="Verdana" pitchFamily="34" charset="0"/>
                <a:cs typeface="Verdana" pitchFamily="34" charset="0"/>
              </a:rPr>
              <a:t>Дерево возможных вариантов</a:t>
            </a:r>
            <a:endParaRPr lang="ru-RU" sz="1600" b="1" cap="all" dirty="0">
              <a:ln w="9000" cmpd="sng">
                <a:solidFill>
                  <a:schemeClr val="accent2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71" name="Группа 70"/>
          <p:cNvGrpSpPr/>
          <p:nvPr/>
        </p:nvGrpSpPr>
        <p:grpSpPr>
          <a:xfrm>
            <a:off x="6516216" y="4653136"/>
            <a:ext cx="504056" cy="648072"/>
            <a:chOff x="3347864" y="9765704"/>
            <a:chExt cx="504056" cy="648072"/>
          </a:xfrm>
        </p:grpSpPr>
        <p:sp>
          <p:nvSpPr>
            <p:cNvPr id="56" name="Прямоугольник 55"/>
            <p:cNvSpPr/>
            <p:nvPr/>
          </p:nvSpPr>
          <p:spPr>
            <a:xfrm>
              <a:off x="3347864" y="9981728"/>
              <a:ext cx="504056" cy="21602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3347864" y="9765704"/>
              <a:ext cx="504056" cy="216024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3347864" y="10197752"/>
              <a:ext cx="504056" cy="216024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2" name="Группа 71"/>
          <p:cNvGrpSpPr/>
          <p:nvPr/>
        </p:nvGrpSpPr>
        <p:grpSpPr>
          <a:xfrm>
            <a:off x="7812360" y="4653136"/>
            <a:ext cx="504056" cy="648072"/>
            <a:chOff x="6156176" y="9765704"/>
            <a:chExt cx="504056" cy="648072"/>
          </a:xfrm>
        </p:grpSpPr>
        <p:sp>
          <p:nvSpPr>
            <p:cNvPr id="59" name="Прямоугольник 58"/>
            <p:cNvSpPr/>
            <p:nvPr/>
          </p:nvSpPr>
          <p:spPr>
            <a:xfrm>
              <a:off x="6156176" y="10197752"/>
              <a:ext cx="504056" cy="21602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6156176" y="9765704"/>
              <a:ext cx="504056" cy="216024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6156176" y="9981728"/>
              <a:ext cx="504056" cy="216024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1043608" y="4653136"/>
            <a:ext cx="504056" cy="648072"/>
            <a:chOff x="3347864" y="5877272"/>
            <a:chExt cx="504056" cy="64807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3347864" y="5877272"/>
              <a:ext cx="504056" cy="21602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3347864" y="6309320"/>
              <a:ext cx="504056" cy="216024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3347864" y="6093296"/>
              <a:ext cx="504056" cy="216024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2267744" y="4653136"/>
            <a:ext cx="504056" cy="648072"/>
            <a:chOff x="6156176" y="5877272"/>
            <a:chExt cx="504056" cy="648072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6156176" y="5877272"/>
              <a:ext cx="504056" cy="21602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6156176" y="5877272"/>
              <a:ext cx="504056" cy="21602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6156176" y="6093296"/>
              <a:ext cx="504056" cy="216024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6156176" y="6309320"/>
              <a:ext cx="504056" cy="216024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3779912" y="4653136"/>
            <a:ext cx="504056" cy="648072"/>
            <a:chOff x="6156176" y="7821488"/>
            <a:chExt cx="504056" cy="648072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6156176" y="8253536"/>
              <a:ext cx="504056" cy="216024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6156176" y="7821488"/>
              <a:ext cx="504056" cy="216024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6156176" y="8037512"/>
              <a:ext cx="504056" cy="21602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6156176" y="7821488"/>
              <a:ext cx="504056" cy="216024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5076056" y="4653136"/>
            <a:ext cx="504056" cy="648072"/>
            <a:chOff x="3347864" y="7821488"/>
            <a:chExt cx="504056" cy="648072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3347864" y="8253536"/>
              <a:ext cx="504056" cy="21602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3347864" y="7821488"/>
              <a:ext cx="504056" cy="216024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3347864" y="8037512"/>
              <a:ext cx="504056" cy="216024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3347864" y="7821488"/>
              <a:ext cx="504056" cy="216024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accent1">
                  <a:shade val="50000"/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50" name="Picture 2" descr="Знайки - для детей от 5 до 6 л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0" y="3962399"/>
            <a:ext cx="2047875" cy="2895601"/>
          </a:xfrm>
          <a:prstGeom prst="rect">
            <a:avLst/>
          </a:prstGeom>
          <a:noFill/>
        </p:spPr>
      </p:pic>
      <p:cxnSp>
        <p:nvCxnSpPr>
          <p:cNvPr id="77" name="Прямая со стрелкой 76"/>
          <p:cNvCxnSpPr/>
          <p:nvPr/>
        </p:nvCxnSpPr>
        <p:spPr>
          <a:xfrm rot="16200000" flipH="1">
            <a:off x="1045319" y="3373939"/>
            <a:ext cx="428630" cy="3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 rot="16200000" flipH="1">
            <a:off x="3853631" y="3373939"/>
            <a:ext cx="428630" cy="3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"/>
                            </p:stCondLst>
                            <p:childTnLst>
                              <p:par>
                                <p:cTn id="18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00"/>
                            </p:stCondLst>
                            <p:childTnLst>
                              <p:par>
                                <p:cTn id="1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500"/>
                            </p:stCondLst>
                            <p:childTnLst>
                              <p:par>
                                <p:cTn id="1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9" grpId="0" animBg="1"/>
      <p:bldP spid="20" grpId="0" animBg="1"/>
      <p:bldP spid="21" grpId="0" animBg="1"/>
      <p:bldP spid="45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9" descr="j02321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653820"/>
            <a:ext cx="2774682" cy="284701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35696" y="264638"/>
            <a:ext cx="5655002" cy="42805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ru-RU" sz="16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  <a:ea typeface="Verdana" pitchFamily="34" charset="0"/>
                <a:cs typeface="Verdana" pitchFamily="34" charset="0"/>
              </a:rPr>
              <a:t>ПРАВИЛО УМНОЖЕНИЯ</a:t>
            </a:r>
            <a:endParaRPr lang="ru-RU" sz="1600" b="1" cap="all" dirty="0">
              <a:ln w="9000" cmpd="sng">
                <a:solidFill>
                  <a:schemeClr val="accent2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35696" y="1196753"/>
            <a:ext cx="35283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Первая полоса –</a:t>
            </a:r>
          </a:p>
          <a:p>
            <a:r>
              <a:rPr lang="ru-RU" sz="2800" b="1" dirty="0" smtClean="0">
                <a:latin typeface="Arial Black" pitchFamily="34" charset="0"/>
              </a:rPr>
              <a:t>Вторая полоса –</a:t>
            </a:r>
          </a:p>
          <a:p>
            <a:r>
              <a:rPr lang="ru-RU" sz="2800" b="1" dirty="0" smtClean="0">
                <a:latin typeface="Arial Black" pitchFamily="34" charset="0"/>
              </a:rPr>
              <a:t>Третья полоса –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1196752"/>
            <a:ext cx="22156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Arial Black" pitchFamily="34" charset="0"/>
              </a:rPr>
              <a:t>3 способа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64088" y="1628800"/>
            <a:ext cx="22156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Arial Black" pitchFamily="34" charset="0"/>
              </a:rPr>
              <a:t>2 способа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64088" y="2060848"/>
            <a:ext cx="1976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Arial Black" pitchFamily="34" charset="0"/>
              </a:rPr>
              <a:t>1 способ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91880" y="3991704"/>
            <a:ext cx="5400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  <a:latin typeface="Arial Black" pitchFamily="34" charset="0"/>
              </a:rPr>
              <a:t>Основное правило: </a:t>
            </a:r>
            <a:endParaRPr lang="en-US" sz="2400" b="1" u="sng" dirty="0" smtClean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ru-RU" sz="2400" b="1" dirty="0" smtClean="0">
                <a:solidFill>
                  <a:srgbClr val="FFFF00"/>
                </a:solidFill>
                <a:latin typeface="Arial Black" pitchFamily="34" charset="0"/>
              </a:rPr>
              <a:t>если первый элемент в комбинации</a:t>
            </a:r>
            <a:r>
              <a:rPr lang="en-US" sz="2400" b="1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Arial Black" pitchFamily="34" charset="0"/>
              </a:rPr>
              <a:t>можно выбрать </a:t>
            </a:r>
            <a:r>
              <a:rPr lang="en-US" sz="2400" b="1" i="1" dirty="0" smtClean="0">
                <a:latin typeface="Arial Black" pitchFamily="34" charset="0"/>
              </a:rPr>
              <a:t>a</a:t>
            </a:r>
            <a:r>
              <a:rPr lang="en-US" sz="2400" b="1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Arial Black" pitchFamily="34" charset="0"/>
              </a:rPr>
              <a:t>способами, после чего второй элемент </a:t>
            </a:r>
            <a:r>
              <a:rPr lang="en-US" sz="2400" b="1" i="1" dirty="0" smtClean="0">
                <a:latin typeface="Arial Black" pitchFamily="34" charset="0"/>
              </a:rPr>
              <a:t>b</a:t>
            </a:r>
            <a:r>
              <a:rPr lang="ru-RU" sz="2400" b="1" dirty="0" smtClean="0">
                <a:latin typeface="Arial Black" pitchFamily="34" charset="0"/>
              </a:rPr>
              <a:t> </a:t>
            </a:r>
            <a:r>
              <a:rPr lang="ru-RU" sz="2400" b="1" dirty="0" smtClean="0">
                <a:solidFill>
                  <a:srgbClr val="FFFF00"/>
                </a:solidFill>
                <a:latin typeface="Arial Black" pitchFamily="34" charset="0"/>
              </a:rPr>
              <a:t>способами, то общее число комбинаций будет равно </a:t>
            </a:r>
            <a:r>
              <a:rPr lang="en-US" sz="2400" b="1" i="1" dirty="0" smtClean="0">
                <a:latin typeface="Arial Black" pitchFamily="34" charset="0"/>
              </a:rPr>
              <a:t>a*b</a:t>
            </a:r>
            <a:endParaRPr lang="ru-RU" sz="2400" b="1" i="1" dirty="0"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79712" y="2924944"/>
            <a:ext cx="67281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Arial Black" pitchFamily="34" charset="0"/>
              </a:rPr>
              <a:t>3*2*1 = 6 </a:t>
            </a:r>
            <a:r>
              <a:rPr lang="ru-RU" sz="2800" b="1" dirty="0" smtClean="0">
                <a:latin typeface="Arial Black" pitchFamily="34" charset="0"/>
              </a:rPr>
              <a:t>различных флагов </a:t>
            </a:r>
            <a:endParaRPr lang="ru-RU" sz="28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7" descr="j02326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1857364"/>
            <a:ext cx="3179754" cy="478632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2976" y="571480"/>
            <a:ext cx="71753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latin typeface="Arial Black" pitchFamily="34" charset="0"/>
                <a:hlinkClick r:id="rId3" action="ppaction://hlinkfile"/>
              </a:rPr>
              <a:t>Физкультминутка</a:t>
            </a:r>
            <a:endParaRPr lang="ru-RU" sz="54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836712"/>
            <a:ext cx="77048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а) Сколько двузначных чисел можно составить, используя цифры 5, 7 и 4, если известно, что цифры не повторяются?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981289"/>
            <a:ext cx="77768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б) Сколько двузначных чисел можно составить, используя цифры 5, 7 и 4, если известно, что цифры повторяются?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4750112"/>
            <a:ext cx="60486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 </a:t>
            </a:r>
          </a:p>
          <a:p>
            <a:r>
              <a:rPr lang="ru-RU" sz="2000" dirty="0" smtClean="0">
                <a:latin typeface="Arial Black" pitchFamily="34" charset="0"/>
              </a:rPr>
              <a:t>б) Сколько двузначных чисел можно составить, используя цифры 5, 3 и 0, если известно, что цифры повторяются?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91880" y="260648"/>
            <a:ext cx="2584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Arial Black" pitchFamily="34" charset="0"/>
              </a:rPr>
              <a:t>Задача № 1</a:t>
            </a:r>
            <a:endParaRPr lang="ru-RU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1880" y="3218780"/>
            <a:ext cx="2584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Задача № 2</a:t>
            </a:r>
            <a:endParaRPr lang="ru-RU" sz="2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59118" y="1529754"/>
            <a:ext cx="1080120" cy="4320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l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  <a:cs typeface="Aharoni" pitchFamily="2" charset="-79"/>
                <a:hlinkClick r:id="rId2" action="ppaction://hlinksldjump"/>
              </a:rPr>
              <a:t>Решение</a:t>
            </a:r>
            <a:endParaRPr lang="ru-RU" sz="1600" b="1" dirty="0">
              <a:solidFill>
                <a:schemeClr val="bg1"/>
              </a:solidFill>
              <a:latin typeface="Arial Narrow" pitchFamily="34" charset="0"/>
              <a:cs typeface="Aharoni" pitchFamily="2" charset="-79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56176" y="2708920"/>
            <a:ext cx="1080120" cy="4320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l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  <a:cs typeface="Aharoni" pitchFamily="2" charset="-79"/>
                <a:hlinkClick r:id="rId3" action="ppaction://hlinksldjump"/>
              </a:rPr>
              <a:t>Решение</a:t>
            </a:r>
            <a:endParaRPr lang="ru-RU" sz="1600" b="1" dirty="0">
              <a:solidFill>
                <a:schemeClr val="bg1"/>
              </a:solidFill>
              <a:latin typeface="Arial Narrow" pitchFamily="34" charset="0"/>
              <a:cs typeface="Aharoni" pitchFamily="2" charset="-79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26196" y="4581128"/>
            <a:ext cx="1080120" cy="4320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l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  <a:cs typeface="Aharoni" pitchFamily="2" charset="-79"/>
                <a:hlinkClick r:id="rId4" action="ppaction://hlinksldjump"/>
              </a:rPr>
              <a:t>Решение</a:t>
            </a:r>
            <a:endParaRPr lang="ru-RU" sz="1600" b="1" dirty="0">
              <a:solidFill>
                <a:schemeClr val="bg1"/>
              </a:solidFill>
              <a:latin typeface="Arial Narrow" pitchFamily="34" charset="0"/>
              <a:cs typeface="Aharoni" pitchFamily="2" charset="-79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99158" y="5949280"/>
            <a:ext cx="1080120" cy="4320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l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  <a:cs typeface="Aharoni" pitchFamily="2" charset="-79"/>
                <a:hlinkClick r:id="rId5" action="ppaction://hlinksldjump"/>
              </a:rPr>
              <a:t>Решение</a:t>
            </a:r>
            <a:endParaRPr lang="ru-RU" sz="1600" b="1" dirty="0">
              <a:solidFill>
                <a:schemeClr val="bg1"/>
              </a:solidFill>
              <a:latin typeface="Arial Narrow" pitchFamily="34" charset="0"/>
              <a:cs typeface="Aharoni" pitchFamily="2" charset="-79"/>
            </a:endParaRPr>
          </a:p>
        </p:txBody>
      </p:sp>
      <p:pic>
        <p:nvPicPr>
          <p:cNvPr id="12" name="Picture 2" descr="C:\Users\admin\Desktop\0_58491_c857ac8f_X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2285343"/>
            <a:ext cx="2309296" cy="4528033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611560" y="3714705"/>
            <a:ext cx="59046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solidFill>
                  <a:prstClr val="white"/>
                </a:solidFill>
                <a:latin typeface="Arial Black" pitchFamily="34" charset="0"/>
              </a:rPr>
              <a:t>а) Сколько двузначных чисел можно составить, используя цифры 5, 3 и 0, если известно, что цифры не повторяются?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Picture 9" descr="j02321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10987"/>
            <a:ext cx="2774682" cy="284701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67744" y="260648"/>
            <a:ext cx="47500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Arial Black" pitchFamily="34" charset="0"/>
              </a:rPr>
              <a:t>Домашнее задание</a:t>
            </a:r>
            <a:endParaRPr lang="ru-RU" sz="32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836712"/>
            <a:ext cx="856895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№3.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Сколько трехзначных чисел можно составить из цифр 1, 3 и 5, если известно, что цифры не повторяются? Решите задачу различными способами. 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6024" y="1844824"/>
            <a:ext cx="8892480" cy="936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  <a:t>№4. </a:t>
            </a:r>
            <a:r>
              <a:rPr lang="ru-RU" dirty="0" smtClean="0">
                <a:latin typeface="Arial Black" pitchFamily="34" charset="0"/>
              </a:rPr>
              <a:t>В субботу в 5 классе 5 уроков: физкультура, русский язык, литература, ИЗО, математика. Сколько можно составить вариантов расписания на день?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6" name="Picture 2" descr="http://files.1september.ru/festival/articles/516803/img7.JPG"/>
          <p:cNvPicPr>
            <a:picLocks noChangeAspect="1" noChangeArrowheads="1"/>
          </p:cNvPicPr>
          <p:nvPr/>
        </p:nvPicPr>
        <p:blipFill>
          <a:blip r:embed="rId3" r:link="rId4" cstate="print">
            <a:lum bright="-18000" contrast="60000"/>
          </a:blip>
          <a:srcRect l="2438" t="5501" b="6474"/>
          <a:stretch>
            <a:fillRect/>
          </a:stretch>
        </p:blipFill>
        <p:spPr bwMode="auto">
          <a:xfrm>
            <a:off x="6372200" y="5445224"/>
            <a:ext cx="2544283" cy="1152128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555776" y="2780928"/>
            <a:ext cx="626469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  <a:t>№5. </a:t>
            </a:r>
            <a:r>
              <a:rPr lang="ru-RU" dirty="0" smtClean="0">
                <a:latin typeface="Arial Black" pitchFamily="34" charset="0"/>
              </a:rPr>
              <a:t>Хоккейная комбинация. На поле 5 игроков. Начал комбинацию игрок № 1, продолжили игроки с другими номерами, а забил гол игрок № 5. Каждый хоккеист ударил по шайбе только один раз. На рисунке с помощью стрелок изображен один из возможных вариантов передачи шайбы между игроками в данной комбинации. Изобразите в тетради все другие возможные варианты передачи шайбы.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23928" y="6237312"/>
            <a:ext cx="1487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rial Black" pitchFamily="34" charset="0"/>
              </a:rPr>
              <a:t>testedu.ru</a:t>
            </a:r>
            <a:endParaRPr lang="ru-RU" b="1" dirty="0">
              <a:solidFill>
                <a:schemeClr val="accent4">
                  <a:lumMod val="20000"/>
                  <a:lumOff val="8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4" name="Picture 6" descr="Знайка и незнайка : Как знайка придумал воздушный шар - смот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107833"/>
            <a:ext cx="7344816" cy="448951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35124" y="764704"/>
            <a:ext cx="810882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perspectiveFront"/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Спасибо за внимание!!!</a:t>
            </a: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878576" y="2276872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5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33500" y="2340169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7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33100" y="2259450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4</a:t>
            </a:r>
            <a:endParaRPr lang="ru-RU" sz="3200" b="1" dirty="0">
              <a:latin typeface="Arial Black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4545268" y="2844225"/>
            <a:ext cx="432048" cy="504056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166302" y="2822629"/>
            <a:ext cx="351656" cy="567680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2726830" y="2857110"/>
            <a:ext cx="432048" cy="504056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347864" y="2835514"/>
            <a:ext cx="351656" cy="567680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6327230" y="2937829"/>
            <a:ext cx="432048" cy="504056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948264" y="2916233"/>
            <a:ext cx="351656" cy="567680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483768" y="3420289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5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84168" y="3492297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4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11960" y="3429000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4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20272" y="3492297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5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7356" y="3492297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7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91880" y="3411578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7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1560" y="836712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45, 47, 54, 57, 74, 75</a:t>
            </a:r>
            <a:endParaRPr lang="ru-RU" sz="2800" b="1" dirty="0"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819" y="2380818"/>
            <a:ext cx="23599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Первая цифра:</a:t>
            </a:r>
            <a:endParaRPr lang="ru-RU" sz="2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5864" y="3356992"/>
            <a:ext cx="23358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Вторая цифра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:</a:t>
            </a: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15788" y="2402304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3 способа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651284" y="3563724"/>
            <a:ext cx="1492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2 способа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23728" y="4365104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3. По правилу умножения: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1520" y="332656"/>
            <a:ext cx="6705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1. Перебором возможных вариантов:</a:t>
            </a:r>
            <a:endParaRPr lang="ru-RU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3528" y="1772816"/>
            <a:ext cx="62808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2. Деревом возможных вариантов:</a:t>
            </a:r>
            <a:endParaRPr lang="ru-RU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131840" y="5949280"/>
            <a:ext cx="31341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Ответ: </a:t>
            </a:r>
            <a:r>
              <a:rPr lang="ru-RU" sz="2800" dirty="0" smtClean="0">
                <a:latin typeface="Arial Black" pitchFamily="34" charset="0"/>
              </a:rPr>
              <a:t>6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чисел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740352" y="6093296"/>
            <a:ext cx="1080120" cy="4320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l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  <a:cs typeface="Aharoni" pitchFamily="2" charset="-79"/>
                <a:hlinkClick r:id="rId2" action="ppaction://hlinksldjump"/>
              </a:rPr>
              <a:t>Назад</a:t>
            </a:r>
            <a:endParaRPr lang="ru-RU" b="1" dirty="0">
              <a:solidFill>
                <a:schemeClr val="bg1"/>
              </a:solidFill>
              <a:latin typeface="Arial Narrow" pitchFamily="34" charset="0"/>
              <a:cs typeface="Aharoni" pitchFamily="2" charset="-79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203848" y="5013176"/>
            <a:ext cx="32552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white"/>
                </a:solidFill>
                <a:latin typeface="Arial Black" pitchFamily="34" charset="0"/>
              </a:rPr>
              <a:t>3*2 = 6 </a:t>
            </a: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чисел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7498998" y="0"/>
            <a:ext cx="16450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Arial Black" pitchFamily="34" charset="0"/>
              </a:rPr>
              <a:t>№ 1. а)</a:t>
            </a:r>
            <a:endParaRPr lang="ru-RU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32" name="Picture 2" descr="Знайки - для детей от 5 до 6 ле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5496" y="3917775"/>
            <a:ext cx="2088232" cy="2895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"/>
                            </p:stCondLst>
                            <p:childTnLst>
                              <p:par>
                                <p:cTn id="8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50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500"/>
                            </p:stCondLst>
                            <p:childTnLst>
                              <p:par>
                                <p:cTn id="1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250"/>
                            </p:stCondLst>
                            <p:childTnLst>
                              <p:par>
                                <p:cTn id="1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750"/>
                            </p:stCondLst>
                            <p:childTnLst>
                              <p:par>
                                <p:cTn id="1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878576" y="2331458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5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33500" y="2340169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7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2259450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4</a:t>
            </a:r>
            <a:endParaRPr lang="ru-RU" sz="3200" b="1" dirty="0">
              <a:latin typeface="Arial Black" pitchFamily="34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2555776" y="2857110"/>
            <a:ext cx="432048" cy="504056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347864" y="2835514"/>
            <a:ext cx="351656" cy="567680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915816" y="3429000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5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40152" y="3492297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4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11960" y="3492297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4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18004" y="3501008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5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7356" y="3492297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7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91880" y="3429000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7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1560" y="836712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44, 45, 47, 54, 55, 57, 74, 75, 77</a:t>
            </a:r>
            <a:endParaRPr lang="ru-RU" sz="2800" b="1" dirty="0"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819" y="2340169"/>
            <a:ext cx="23599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Первая цифра:</a:t>
            </a:r>
            <a:endParaRPr lang="ru-RU" sz="2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496" y="3420289"/>
            <a:ext cx="23358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Вторая цифра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:</a:t>
            </a: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15788" y="2402304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3 способа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651284" y="3563724"/>
            <a:ext cx="1492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3 способа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 flipH="1">
            <a:off x="3131840" y="2852936"/>
            <a:ext cx="8384" cy="563506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4499992" y="2929118"/>
            <a:ext cx="432048" cy="504056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292080" y="2907522"/>
            <a:ext cx="351656" cy="567680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5076056" y="2924944"/>
            <a:ext cx="8384" cy="563506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>
            <a:off x="6228184" y="2929118"/>
            <a:ext cx="432048" cy="504056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7020272" y="2907522"/>
            <a:ext cx="351656" cy="567680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H="1">
            <a:off x="6804248" y="2924944"/>
            <a:ext cx="8384" cy="563506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339752" y="3429000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4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172672" y="3501008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7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588224" y="3501008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5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740352" y="6093296"/>
            <a:ext cx="1080120" cy="4320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l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  <a:cs typeface="Aharoni" pitchFamily="2" charset="-79"/>
                <a:hlinkClick r:id="rId2" action="ppaction://hlinksldjump"/>
              </a:rPr>
              <a:t>Назад</a:t>
            </a:r>
            <a:endParaRPr lang="ru-RU" b="1" dirty="0">
              <a:solidFill>
                <a:schemeClr val="bg1"/>
              </a:solidFill>
              <a:latin typeface="Arial Narrow" pitchFamily="34" charset="0"/>
              <a:cs typeface="Aharoni" pitchFamily="2" charset="-79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498998" y="0"/>
            <a:ext cx="16450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Arial Black" pitchFamily="34" charset="0"/>
              </a:rPr>
              <a:t>№ 1. б)</a:t>
            </a:r>
            <a:endParaRPr lang="ru-RU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51520" y="4221088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3. По правилу умножения всего: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51520" y="332656"/>
            <a:ext cx="6705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1. Перебором возможных вариантов:</a:t>
            </a:r>
            <a:endParaRPr lang="ru-RU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23528" y="1772816"/>
            <a:ext cx="62808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2. Деревом возможных вариантов:</a:t>
            </a:r>
            <a:endParaRPr lang="ru-RU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131840" y="5949280"/>
            <a:ext cx="31341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Ответ: </a:t>
            </a:r>
            <a:r>
              <a:rPr lang="ru-RU" sz="2800" dirty="0" smtClean="0">
                <a:latin typeface="Arial Black" pitchFamily="34" charset="0"/>
              </a:rPr>
              <a:t>9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чисел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043608" y="4869160"/>
            <a:ext cx="32552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white"/>
                </a:solidFill>
                <a:latin typeface="Arial Black" pitchFamily="34" charset="0"/>
              </a:rPr>
              <a:t>3*3 = 9 </a:t>
            </a: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чисел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"/>
                            </p:stCondLst>
                            <p:childTnLst>
                              <p:par>
                                <p:cTn id="1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500"/>
                            </p:stCondLst>
                            <p:childTnLst>
                              <p:par>
                                <p:cTn id="1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0"/>
                            </p:stCondLst>
                            <p:childTnLst>
                              <p:par>
                                <p:cTn id="1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250"/>
                            </p:stCondLst>
                            <p:childTnLst>
                              <p:par>
                                <p:cTn id="1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38" grpId="0"/>
      <p:bldP spid="39" grpId="0"/>
      <p:bldP spid="40" grpId="0"/>
      <p:bldP spid="47" grpId="0"/>
      <p:bldP spid="48" grpId="0"/>
      <p:bldP spid="49" grpId="0"/>
      <p:bldP spid="50" grpId="0"/>
      <p:bldP spid="5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66608" y="2331458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5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2259450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3</a:t>
            </a:r>
            <a:endParaRPr lang="ru-RU" sz="3200" b="1" dirty="0">
              <a:latin typeface="Arial Black" pitchFamily="34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2858798" y="2857110"/>
            <a:ext cx="432048" cy="504056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563888" y="3429000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5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0" y="3447327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0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97396" y="3447327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3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1560" y="836712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30, 35, 50, 53</a:t>
            </a:r>
            <a:endParaRPr lang="ru-RU" sz="2800" b="1" dirty="0"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819" y="2340169"/>
            <a:ext cx="23599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Первая цифра:</a:t>
            </a:r>
            <a:endParaRPr lang="ru-RU" sz="2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496" y="3420289"/>
            <a:ext cx="23358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Вторая цифра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:</a:t>
            </a: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00192" y="2348880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2 способа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300192" y="3501008"/>
            <a:ext cx="1492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2 способа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3500264" y="2852936"/>
            <a:ext cx="351656" cy="576064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4860032" y="2929118"/>
            <a:ext cx="432048" cy="504056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516488" y="2907522"/>
            <a:ext cx="351656" cy="567680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627784" y="3429000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0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67544" y="6165304"/>
            <a:ext cx="1080120" cy="4320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l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  <a:cs typeface="Aharoni" pitchFamily="2" charset="-79"/>
                <a:hlinkClick r:id="rId2" action="ppaction://hlinksldjump"/>
              </a:rPr>
              <a:t>Назад</a:t>
            </a:r>
            <a:endParaRPr lang="ru-RU" b="1" dirty="0">
              <a:solidFill>
                <a:schemeClr val="bg1"/>
              </a:solidFill>
              <a:latin typeface="Arial Narrow" pitchFamily="34" charset="0"/>
              <a:cs typeface="Aharoni" pitchFamily="2" charset="-79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98998" y="0"/>
            <a:ext cx="16450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Arial Black" pitchFamily="34" charset="0"/>
              </a:rPr>
              <a:t>№ 2. а)</a:t>
            </a:r>
            <a:endParaRPr lang="ru-RU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3528" y="4221088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3. По правилу умножения всего: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51520" y="332656"/>
            <a:ext cx="6705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1. Перебором возможных вариантов:</a:t>
            </a:r>
            <a:endParaRPr lang="ru-RU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3528" y="1772816"/>
            <a:ext cx="62808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2. Деревом возможных вариантов:</a:t>
            </a:r>
            <a:endParaRPr lang="ru-RU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131840" y="5949280"/>
            <a:ext cx="31341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Ответ: </a:t>
            </a:r>
            <a:r>
              <a:rPr lang="ru-RU" sz="2800" dirty="0" smtClean="0">
                <a:latin typeface="Arial Black" pitchFamily="34" charset="0"/>
              </a:rPr>
              <a:t>4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числа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99592" y="4797152"/>
            <a:ext cx="32552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white"/>
                </a:solidFill>
                <a:latin typeface="Arial Black" pitchFamily="34" charset="0"/>
              </a:rPr>
              <a:t>2*2 = 4 </a:t>
            </a: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числа</a:t>
            </a:r>
            <a:endParaRPr lang="ru-RU" dirty="0"/>
          </a:p>
        </p:txBody>
      </p:sp>
      <p:pic>
        <p:nvPicPr>
          <p:cNvPr id="3073" name="Picture 1" descr="C:\Users\admin\Desktop\0_50baf_b4df042a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2776119"/>
            <a:ext cx="1979712" cy="40818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50"/>
                            </p:stCondLst>
                            <p:childTnLst>
                              <p:par>
                                <p:cTn id="10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750"/>
                            </p:stCondLst>
                            <p:childTnLst>
                              <p:par>
                                <p:cTn id="10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6" grpId="0"/>
      <p:bldP spid="18" grpId="0"/>
      <p:bldP spid="20" grpId="0"/>
      <p:bldP spid="21" grpId="0"/>
      <p:bldP spid="22" grpId="0"/>
      <p:bldP spid="24" grpId="0"/>
      <p:bldP spid="38" grpId="0"/>
      <p:bldP spid="34" grpId="0"/>
      <p:bldP spid="35" grpId="0"/>
      <p:bldP spid="36" grpId="0"/>
      <p:bldP spid="37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83892" y="2331458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5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21132" y="2340169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3</a:t>
            </a:r>
            <a:endParaRPr lang="ru-RU" sz="3200" b="1" dirty="0">
              <a:latin typeface="Arial Black" pitchFamily="34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2976082" y="2857110"/>
            <a:ext cx="432048" cy="504056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741132" y="3429000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5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17276" y="3492297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0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65348" y="3501008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3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1560" y="836712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30, 33, 35, 50, 53, 55</a:t>
            </a:r>
            <a:endParaRPr lang="ru-RU" sz="2800" b="1" dirty="0"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819" y="2340169"/>
            <a:ext cx="23599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Первая цифра:</a:t>
            </a:r>
            <a:endParaRPr lang="ru-RU" sz="2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496" y="3420289"/>
            <a:ext cx="23358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Вторая цифра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:</a:t>
            </a: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15788" y="2402304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2 способа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651284" y="3563724"/>
            <a:ext cx="1492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3 способа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3632538" y="2852936"/>
            <a:ext cx="351656" cy="576064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4977316" y="2929118"/>
            <a:ext cx="432048" cy="504056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633772" y="2907522"/>
            <a:ext cx="351656" cy="567680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745068" y="3429000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0</a:t>
            </a:r>
            <a:endParaRPr lang="ru-RU" sz="3200" b="1" dirty="0">
              <a:latin typeface="Arial Black" pitchFamily="34" charset="0"/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 flipH="1">
            <a:off x="3498792" y="2894964"/>
            <a:ext cx="23374" cy="491498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249124" y="3429000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3</a:t>
            </a:r>
            <a:endParaRPr lang="ru-RU" sz="3200" b="1" dirty="0">
              <a:latin typeface="Arial Black" pitchFamily="34" charset="0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 flipH="1">
            <a:off x="5481372" y="2924944"/>
            <a:ext cx="23374" cy="491498"/>
          </a:xfrm>
          <a:prstGeom prst="straightConnector1">
            <a:avLst/>
          </a:prstGeom>
          <a:ln w="635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769404" y="3501008"/>
            <a:ext cx="4587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Arial Black" pitchFamily="34" charset="0"/>
              </a:rPr>
              <a:t>5</a:t>
            </a:r>
            <a:endParaRPr lang="ru-RU" sz="3200" b="1" dirty="0">
              <a:latin typeface="Arial Black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740352" y="6093296"/>
            <a:ext cx="1080120" cy="43204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l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  <a:cs typeface="Aharoni" pitchFamily="2" charset="-79"/>
                <a:hlinkClick r:id="rId2" action="ppaction://hlinksldjump"/>
              </a:rPr>
              <a:t>Назад</a:t>
            </a:r>
            <a:endParaRPr lang="ru-RU" b="1" dirty="0">
              <a:solidFill>
                <a:schemeClr val="bg1"/>
              </a:solidFill>
              <a:latin typeface="Arial Narrow" pitchFamily="34" charset="0"/>
              <a:cs typeface="Aharoni" pitchFamily="2" charset="-79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98998" y="0"/>
            <a:ext cx="16450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Arial Black" pitchFamily="34" charset="0"/>
              </a:rPr>
              <a:t>№ 2. б)</a:t>
            </a:r>
            <a:endParaRPr lang="ru-RU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23728" y="4365104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3. По правилу умножения всего: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51520" y="332656"/>
            <a:ext cx="6705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1. Перебором возможных вариантов:</a:t>
            </a:r>
            <a:endParaRPr lang="ru-RU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3528" y="1772816"/>
            <a:ext cx="62808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2. Деревом возможных вариантов:</a:t>
            </a:r>
            <a:endParaRPr lang="ru-RU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131840" y="5949280"/>
            <a:ext cx="31341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Arial Black" pitchFamily="34" charset="0"/>
              </a:rPr>
              <a:t>Ответ: </a:t>
            </a:r>
            <a:r>
              <a:rPr lang="ru-RU" sz="2800" dirty="0" smtClean="0">
                <a:latin typeface="Arial Black" pitchFamily="34" charset="0"/>
              </a:rPr>
              <a:t>6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чисел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203848" y="5013176"/>
            <a:ext cx="32552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prstClr val="white"/>
                </a:solidFill>
                <a:latin typeface="Arial Black" pitchFamily="34" charset="0"/>
              </a:rPr>
              <a:t>2*3 = 6 </a:t>
            </a:r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чисел</a:t>
            </a:r>
            <a:endParaRPr lang="ru-RU" dirty="0"/>
          </a:p>
        </p:txBody>
      </p:sp>
      <p:pic>
        <p:nvPicPr>
          <p:cNvPr id="34" name="Picture 7" descr="C:\Users\admin\Desktop\0_50bbb_afbfca29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22583"/>
            <a:ext cx="2628800" cy="3735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25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750"/>
                            </p:stCondLst>
                            <p:childTnLst>
                              <p:par>
                                <p:cTn id="1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4" grpId="0"/>
      <p:bldP spid="16" grpId="0"/>
      <p:bldP spid="18" grpId="0"/>
      <p:bldP spid="20" grpId="0"/>
      <p:bldP spid="21" grpId="0"/>
      <p:bldP spid="22" grpId="0"/>
      <p:bldP spid="23" grpId="0"/>
      <p:bldP spid="24" grpId="0"/>
      <p:bldP spid="38" grpId="0"/>
      <p:bldP spid="35" grpId="0"/>
      <p:bldP spid="37" grpId="0"/>
      <p:bldP spid="40" grpId="0"/>
      <p:bldP spid="41" grpId="0"/>
      <p:bldP spid="42" grpId="0"/>
      <p:bldP spid="43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347864" y="260648"/>
            <a:ext cx="2016224" cy="504056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347864" y="1268760"/>
            <a:ext cx="2016224" cy="504056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347864" y="764704"/>
            <a:ext cx="2016224" cy="504056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156176" y="260648"/>
            <a:ext cx="2016224" cy="504056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156176" y="764704"/>
            <a:ext cx="2016224" cy="504056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1268760"/>
            <a:ext cx="2016224" cy="504056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156176" y="2708920"/>
            <a:ext cx="2016224" cy="504056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156176" y="3212976"/>
            <a:ext cx="2016224" cy="504056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156176" y="2204864"/>
            <a:ext cx="2016224" cy="504056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347864" y="3212976"/>
            <a:ext cx="2016224" cy="504056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347864" y="2708920"/>
            <a:ext cx="2016224" cy="504056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347864" y="2204864"/>
            <a:ext cx="2016224" cy="504056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347864" y="4653136"/>
            <a:ext cx="2016224" cy="504056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347864" y="4149080"/>
            <a:ext cx="2016224" cy="504056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3347864" y="5157192"/>
            <a:ext cx="2016224" cy="504056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6156176" y="5157192"/>
            <a:ext cx="2016224" cy="504056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6156176" y="4149080"/>
            <a:ext cx="2016224" cy="504056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156176" y="4653136"/>
            <a:ext cx="2016224" cy="504056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698" name="Picture 2" descr="http://kanakh.com/upload/uploads/1367833798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2936"/>
            <a:ext cx="3528392" cy="3528392"/>
          </a:xfrm>
          <a:prstGeom prst="rect">
            <a:avLst/>
          </a:prstGeom>
          <a:noFill/>
        </p:spPr>
      </p:pic>
      <p:sp>
        <p:nvSpPr>
          <p:cNvPr id="33" name="TextBox 32"/>
          <p:cNvSpPr txBox="1"/>
          <p:nvPr/>
        </p:nvSpPr>
        <p:spPr>
          <a:xfrm>
            <a:off x="4499992" y="5877272"/>
            <a:ext cx="28440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Arial Black" pitchFamily="34" charset="0"/>
              </a:rPr>
              <a:t>6 флагов</a:t>
            </a:r>
            <a:endParaRPr lang="ru-RU" sz="4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347864" y="1268760"/>
            <a:ext cx="2016224" cy="504056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3347864" y="764704"/>
            <a:ext cx="2016224" cy="504056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156176" y="260648"/>
            <a:ext cx="2016224" cy="504056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156176" y="764704"/>
            <a:ext cx="2016224" cy="504056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6156176" y="1268760"/>
            <a:ext cx="2016224" cy="504056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156176" y="2708920"/>
            <a:ext cx="2016224" cy="504056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156176" y="2204864"/>
            <a:ext cx="2016224" cy="504056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3347864" y="2708920"/>
            <a:ext cx="2016224" cy="504056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347864" y="2204864"/>
            <a:ext cx="2016224" cy="504056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0"/>
                            </p:stCondLst>
                            <p:childTnLst>
                              <p:par>
                                <p:cTn id="1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500"/>
                            </p:stCondLst>
                            <p:childTnLst>
                              <p:par>
                                <p:cTn id="1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9" descr="j02321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18214"/>
            <a:ext cx="2572720" cy="263978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260648"/>
            <a:ext cx="82089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539750" algn="l"/>
              </a:tabLst>
            </a:pPr>
            <a:r>
              <a:rPr lang="ru-RU" sz="2800" b="1" dirty="0" smtClean="0">
                <a:latin typeface="Arial Black" pitchFamily="34" charset="0"/>
              </a:rPr>
              <a:t>	Сколько различных флагов из четырех горизонтальных полос можно составить, используя полосы четырех цветов: красного, белого, синего и зеленого?</a:t>
            </a:r>
            <a:endParaRPr lang="ru-RU" sz="2800" b="1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3356992"/>
            <a:ext cx="2016224" cy="504056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148064" y="4005064"/>
            <a:ext cx="2016224" cy="504056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2852936"/>
            <a:ext cx="2016224" cy="504056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732240" y="4725144"/>
            <a:ext cx="2016224" cy="504056"/>
          </a:xfrm>
          <a:prstGeom prst="rect">
            <a:avLst/>
          </a:prstGeom>
          <a:solidFill>
            <a:srgbClr val="00B05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8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8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8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8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8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Rectangle 4"/>
          <p:cNvSpPr>
            <a:spLocks noChangeArrowheads="1"/>
          </p:cNvSpPr>
          <p:nvPr/>
        </p:nvSpPr>
        <p:spPr bwMode="auto">
          <a:xfrm>
            <a:off x="152400" y="476672"/>
            <a:ext cx="1376363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1" name="Rectangle 5"/>
          <p:cNvSpPr>
            <a:spLocks noChangeArrowheads="1"/>
          </p:cNvSpPr>
          <p:nvPr/>
        </p:nvSpPr>
        <p:spPr bwMode="auto">
          <a:xfrm>
            <a:off x="152400" y="762422"/>
            <a:ext cx="1376363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" name="Rectangle 6"/>
          <p:cNvSpPr>
            <a:spLocks noChangeArrowheads="1"/>
          </p:cNvSpPr>
          <p:nvPr/>
        </p:nvSpPr>
        <p:spPr bwMode="auto">
          <a:xfrm>
            <a:off x="152400" y="1048172"/>
            <a:ext cx="1376363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3" name="Rectangle 7"/>
          <p:cNvSpPr>
            <a:spLocks noChangeArrowheads="1"/>
          </p:cNvSpPr>
          <p:nvPr/>
        </p:nvSpPr>
        <p:spPr bwMode="auto">
          <a:xfrm>
            <a:off x="152400" y="1333922"/>
            <a:ext cx="1376363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4" name="Rectangle 16"/>
          <p:cNvSpPr>
            <a:spLocks noChangeArrowheads="1"/>
          </p:cNvSpPr>
          <p:nvPr/>
        </p:nvSpPr>
        <p:spPr bwMode="auto">
          <a:xfrm>
            <a:off x="1649413" y="476672"/>
            <a:ext cx="1376362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5" name="Rectangle 17"/>
          <p:cNvSpPr>
            <a:spLocks noChangeArrowheads="1"/>
          </p:cNvSpPr>
          <p:nvPr/>
        </p:nvSpPr>
        <p:spPr bwMode="auto">
          <a:xfrm>
            <a:off x="1649413" y="762422"/>
            <a:ext cx="1376362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6" name="Rectangle 18"/>
          <p:cNvSpPr>
            <a:spLocks noChangeArrowheads="1"/>
          </p:cNvSpPr>
          <p:nvPr/>
        </p:nvSpPr>
        <p:spPr bwMode="auto">
          <a:xfrm>
            <a:off x="1649413" y="1048172"/>
            <a:ext cx="1376362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7" name="Rectangle 19"/>
          <p:cNvSpPr>
            <a:spLocks noChangeArrowheads="1"/>
          </p:cNvSpPr>
          <p:nvPr/>
        </p:nvSpPr>
        <p:spPr bwMode="auto">
          <a:xfrm>
            <a:off x="1649413" y="1333922"/>
            <a:ext cx="1376362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8" name="Rectangle 20"/>
          <p:cNvSpPr>
            <a:spLocks noChangeArrowheads="1"/>
          </p:cNvSpPr>
          <p:nvPr/>
        </p:nvSpPr>
        <p:spPr bwMode="auto">
          <a:xfrm>
            <a:off x="3146425" y="476672"/>
            <a:ext cx="1376363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9" name="Rectangle 21"/>
          <p:cNvSpPr>
            <a:spLocks noChangeArrowheads="1"/>
          </p:cNvSpPr>
          <p:nvPr/>
        </p:nvSpPr>
        <p:spPr bwMode="auto">
          <a:xfrm>
            <a:off x="3146425" y="762422"/>
            <a:ext cx="1376363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0" name="Rectangle 22"/>
          <p:cNvSpPr>
            <a:spLocks noChangeArrowheads="1"/>
          </p:cNvSpPr>
          <p:nvPr/>
        </p:nvSpPr>
        <p:spPr bwMode="auto">
          <a:xfrm>
            <a:off x="3146425" y="1048172"/>
            <a:ext cx="1376363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1" name="Rectangle 23"/>
          <p:cNvSpPr>
            <a:spLocks noChangeArrowheads="1"/>
          </p:cNvSpPr>
          <p:nvPr/>
        </p:nvSpPr>
        <p:spPr bwMode="auto">
          <a:xfrm>
            <a:off x="3146425" y="1333922"/>
            <a:ext cx="1376363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2" name="Rectangle 24"/>
          <p:cNvSpPr>
            <a:spLocks noChangeArrowheads="1"/>
          </p:cNvSpPr>
          <p:nvPr/>
        </p:nvSpPr>
        <p:spPr bwMode="auto">
          <a:xfrm>
            <a:off x="4643438" y="476672"/>
            <a:ext cx="1376362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3" name="Rectangle 25"/>
          <p:cNvSpPr>
            <a:spLocks noChangeArrowheads="1"/>
          </p:cNvSpPr>
          <p:nvPr/>
        </p:nvSpPr>
        <p:spPr bwMode="auto">
          <a:xfrm>
            <a:off x="4643438" y="762422"/>
            <a:ext cx="1376362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4" name="Rectangle 26"/>
          <p:cNvSpPr>
            <a:spLocks noChangeArrowheads="1"/>
          </p:cNvSpPr>
          <p:nvPr/>
        </p:nvSpPr>
        <p:spPr bwMode="auto">
          <a:xfrm>
            <a:off x="4643438" y="1048172"/>
            <a:ext cx="1376362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5" name="Rectangle 27"/>
          <p:cNvSpPr>
            <a:spLocks noChangeArrowheads="1"/>
          </p:cNvSpPr>
          <p:nvPr/>
        </p:nvSpPr>
        <p:spPr bwMode="auto">
          <a:xfrm>
            <a:off x="4643438" y="1333922"/>
            <a:ext cx="1376362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6" name="Rectangle 29"/>
          <p:cNvSpPr>
            <a:spLocks noChangeArrowheads="1"/>
          </p:cNvSpPr>
          <p:nvPr/>
        </p:nvSpPr>
        <p:spPr bwMode="auto">
          <a:xfrm>
            <a:off x="6118225" y="476672"/>
            <a:ext cx="1376363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7" name="Rectangle 30"/>
          <p:cNvSpPr>
            <a:spLocks noChangeArrowheads="1"/>
          </p:cNvSpPr>
          <p:nvPr/>
        </p:nvSpPr>
        <p:spPr bwMode="auto">
          <a:xfrm>
            <a:off x="6118225" y="762422"/>
            <a:ext cx="1376363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8" name="Rectangle 31"/>
          <p:cNvSpPr>
            <a:spLocks noChangeArrowheads="1"/>
          </p:cNvSpPr>
          <p:nvPr/>
        </p:nvSpPr>
        <p:spPr bwMode="auto">
          <a:xfrm>
            <a:off x="6118225" y="1048172"/>
            <a:ext cx="1376363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9" name="Rectangle 32"/>
          <p:cNvSpPr>
            <a:spLocks noChangeArrowheads="1"/>
          </p:cNvSpPr>
          <p:nvPr/>
        </p:nvSpPr>
        <p:spPr bwMode="auto">
          <a:xfrm>
            <a:off x="6118225" y="1333922"/>
            <a:ext cx="1376363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0" name="Rectangle 33"/>
          <p:cNvSpPr>
            <a:spLocks noChangeArrowheads="1"/>
          </p:cNvSpPr>
          <p:nvPr/>
        </p:nvSpPr>
        <p:spPr bwMode="auto">
          <a:xfrm>
            <a:off x="7615238" y="476672"/>
            <a:ext cx="1376362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1" name="Rectangle 34"/>
          <p:cNvSpPr>
            <a:spLocks noChangeArrowheads="1"/>
          </p:cNvSpPr>
          <p:nvPr/>
        </p:nvSpPr>
        <p:spPr bwMode="auto">
          <a:xfrm>
            <a:off x="7615238" y="762422"/>
            <a:ext cx="1376362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2" name="Rectangle 35"/>
          <p:cNvSpPr>
            <a:spLocks noChangeArrowheads="1"/>
          </p:cNvSpPr>
          <p:nvPr/>
        </p:nvSpPr>
        <p:spPr bwMode="auto">
          <a:xfrm>
            <a:off x="7615238" y="1048172"/>
            <a:ext cx="1376362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" name="Rectangle 36"/>
          <p:cNvSpPr>
            <a:spLocks noChangeArrowheads="1"/>
          </p:cNvSpPr>
          <p:nvPr/>
        </p:nvSpPr>
        <p:spPr bwMode="auto">
          <a:xfrm>
            <a:off x="7615238" y="1333922"/>
            <a:ext cx="1376362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4" name="Rectangle 37"/>
          <p:cNvSpPr>
            <a:spLocks noChangeArrowheads="1"/>
          </p:cNvSpPr>
          <p:nvPr/>
        </p:nvSpPr>
        <p:spPr bwMode="auto">
          <a:xfrm>
            <a:off x="152400" y="1772072"/>
            <a:ext cx="1376363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5" name="Rectangle 38"/>
          <p:cNvSpPr>
            <a:spLocks noChangeArrowheads="1"/>
          </p:cNvSpPr>
          <p:nvPr/>
        </p:nvSpPr>
        <p:spPr bwMode="auto">
          <a:xfrm>
            <a:off x="152400" y="2057822"/>
            <a:ext cx="1376363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6" name="Rectangle 39"/>
          <p:cNvSpPr>
            <a:spLocks noChangeArrowheads="1"/>
          </p:cNvSpPr>
          <p:nvPr/>
        </p:nvSpPr>
        <p:spPr bwMode="auto">
          <a:xfrm>
            <a:off x="152400" y="2343572"/>
            <a:ext cx="1376363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7" name="Rectangle 40"/>
          <p:cNvSpPr>
            <a:spLocks noChangeArrowheads="1"/>
          </p:cNvSpPr>
          <p:nvPr/>
        </p:nvSpPr>
        <p:spPr bwMode="auto">
          <a:xfrm>
            <a:off x="152400" y="2629322"/>
            <a:ext cx="1376363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8" name="Rectangle 41"/>
          <p:cNvSpPr>
            <a:spLocks noChangeArrowheads="1"/>
          </p:cNvSpPr>
          <p:nvPr/>
        </p:nvSpPr>
        <p:spPr bwMode="auto">
          <a:xfrm>
            <a:off x="1649413" y="1772072"/>
            <a:ext cx="1376362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9" name="Rectangle 42"/>
          <p:cNvSpPr>
            <a:spLocks noChangeArrowheads="1"/>
          </p:cNvSpPr>
          <p:nvPr/>
        </p:nvSpPr>
        <p:spPr bwMode="auto">
          <a:xfrm>
            <a:off x="1649413" y="2057822"/>
            <a:ext cx="1376362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0" name="Rectangle 43"/>
          <p:cNvSpPr>
            <a:spLocks noChangeArrowheads="1"/>
          </p:cNvSpPr>
          <p:nvPr/>
        </p:nvSpPr>
        <p:spPr bwMode="auto">
          <a:xfrm>
            <a:off x="1649413" y="2343572"/>
            <a:ext cx="1376362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1" name="Rectangle 44"/>
          <p:cNvSpPr>
            <a:spLocks noChangeArrowheads="1"/>
          </p:cNvSpPr>
          <p:nvPr/>
        </p:nvSpPr>
        <p:spPr bwMode="auto">
          <a:xfrm>
            <a:off x="1649413" y="2629322"/>
            <a:ext cx="1376362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2" name="Rectangle 45"/>
          <p:cNvSpPr>
            <a:spLocks noChangeArrowheads="1"/>
          </p:cNvSpPr>
          <p:nvPr/>
        </p:nvSpPr>
        <p:spPr bwMode="auto">
          <a:xfrm>
            <a:off x="3146425" y="1772072"/>
            <a:ext cx="1376363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" name="Rectangle 46"/>
          <p:cNvSpPr>
            <a:spLocks noChangeArrowheads="1"/>
          </p:cNvSpPr>
          <p:nvPr/>
        </p:nvSpPr>
        <p:spPr bwMode="auto">
          <a:xfrm>
            <a:off x="3146425" y="2057822"/>
            <a:ext cx="1376363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4" name="Rectangle 47"/>
          <p:cNvSpPr>
            <a:spLocks noChangeArrowheads="1"/>
          </p:cNvSpPr>
          <p:nvPr/>
        </p:nvSpPr>
        <p:spPr bwMode="auto">
          <a:xfrm>
            <a:off x="3146425" y="2343572"/>
            <a:ext cx="1376363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5" name="Rectangle 48"/>
          <p:cNvSpPr>
            <a:spLocks noChangeArrowheads="1"/>
          </p:cNvSpPr>
          <p:nvPr/>
        </p:nvSpPr>
        <p:spPr bwMode="auto">
          <a:xfrm>
            <a:off x="3146425" y="2629322"/>
            <a:ext cx="1376363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6" name="Rectangle 49"/>
          <p:cNvSpPr>
            <a:spLocks noChangeArrowheads="1"/>
          </p:cNvSpPr>
          <p:nvPr/>
        </p:nvSpPr>
        <p:spPr bwMode="auto">
          <a:xfrm>
            <a:off x="4643438" y="1772072"/>
            <a:ext cx="1376362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7" name="Rectangle 50"/>
          <p:cNvSpPr>
            <a:spLocks noChangeArrowheads="1"/>
          </p:cNvSpPr>
          <p:nvPr/>
        </p:nvSpPr>
        <p:spPr bwMode="auto">
          <a:xfrm>
            <a:off x="4643438" y="2057822"/>
            <a:ext cx="1376362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8" name="Rectangle 51"/>
          <p:cNvSpPr>
            <a:spLocks noChangeArrowheads="1"/>
          </p:cNvSpPr>
          <p:nvPr/>
        </p:nvSpPr>
        <p:spPr bwMode="auto">
          <a:xfrm>
            <a:off x="4643438" y="2343572"/>
            <a:ext cx="1376362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9" name="Rectangle 52"/>
          <p:cNvSpPr>
            <a:spLocks noChangeArrowheads="1"/>
          </p:cNvSpPr>
          <p:nvPr/>
        </p:nvSpPr>
        <p:spPr bwMode="auto">
          <a:xfrm>
            <a:off x="4643438" y="2629322"/>
            <a:ext cx="1376362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0" name="Rectangle 53"/>
          <p:cNvSpPr>
            <a:spLocks noChangeArrowheads="1"/>
          </p:cNvSpPr>
          <p:nvPr/>
        </p:nvSpPr>
        <p:spPr bwMode="auto">
          <a:xfrm>
            <a:off x="6118225" y="1772072"/>
            <a:ext cx="1376363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1" name="Rectangle 54"/>
          <p:cNvSpPr>
            <a:spLocks noChangeArrowheads="1"/>
          </p:cNvSpPr>
          <p:nvPr/>
        </p:nvSpPr>
        <p:spPr bwMode="auto">
          <a:xfrm>
            <a:off x="6118225" y="2057822"/>
            <a:ext cx="1376363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2" name="Rectangle 55"/>
          <p:cNvSpPr>
            <a:spLocks noChangeArrowheads="1"/>
          </p:cNvSpPr>
          <p:nvPr/>
        </p:nvSpPr>
        <p:spPr bwMode="auto">
          <a:xfrm>
            <a:off x="6118225" y="2343572"/>
            <a:ext cx="1376363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" name="Rectangle 56"/>
          <p:cNvSpPr>
            <a:spLocks noChangeArrowheads="1"/>
          </p:cNvSpPr>
          <p:nvPr/>
        </p:nvSpPr>
        <p:spPr bwMode="auto">
          <a:xfrm>
            <a:off x="6118225" y="2629322"/>
            <a:ext cx="1376363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4" name="Rectangle 57"/>
          <p:cNvSpPr>
            <a:spLocks noChangeArrowheads="1"/>
          </p:cNvSpPr>
          <p:nvPr/>
        </p:nvSpPr>
        <p:spPr bwMode="auto">
          <a:xfrm>
            <a:off x="7615238" y="1772072"/>
            <a:ext cx="1376362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5" name="Rectangle 58"/>
          <p:cNvSpPr>
            <a:spLocks noChangeArrowheads="1"/>
          </p:cNvSpPr>
          <p:nvPr/>
        </p:nvSpPr>
        <p:spPr bwMode="auto">
          <a:xfrm>
            <a:off x="7615238" y="2057822"/>
            <a:ext cx="1376362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6" name="Rectangle 59"/>
          <p:cNvSpPr>
            <a:spLocks noChangeArrowheads="1"/>
          </p:cNvSpPr>
          <p:nvPr/>
        </p:nvSpPr>
        <p:spPr bwMode="auto">
          <a:xfrm>
            <a:off x="7615238" y="2343572"/>
            <a:ext cx="1376362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7" name="Rectangle 60"/>
          <p:cNvSpPr>
            <a:spLocks noChangeArrowheads="1"/>
          </p:cNvSpPr>
          <p:nvPr/>
        </p:nvSpPr>
        <p:spPr bwMode="auto">
          <a:xfrm>
            <a:off x="7615238" y="2629322"/>
            <a:ext cx="1376362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8" name="Rectangle 91"/>
          <p:cNvSpPr>
            <a:spLocks noChangeArrowheads="1"/>
          </p:cNvSpPr>
          <p:nvPr/>
        </p:nvSpPr>
        <p:spPr bwMode="auto">
          <a:xfrm>
            <a:off x="152400" y="3067472"/>
            <a:ext cx="1376363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9" name="Rectangle 92"/>
          <p:cNvSpPr>
            <a:spLocks noChangeArrowheads="1"/>
          </p:cNvSpPr>
          <p:nvPr/>
        </p:nvSpPr>
        <p:spPr bwMode="auto">
          <a:xfrm>
            <a:off x="152400" y="3353222"/>
            <a:ext cx="1376363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0" name="Rectangle 93"/>
          <p:cNvSpPr>
            <a:spLocks noChangeArrowheads="1"/>
          </p:cNvSpPr>
          <p:nvPr/>
        </p:nvSpPr>
        <p:spPr bwMode="auto">
          <a:xfrm>
            <a:off x="152400" y="3638972"/>
            <a:ext cx="1376363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1" name="Rectangle 94"/>
          <p:cNvSpPr>
            <a:spLocks noChangeArrowheads="1"/>
          </p:cNvSpPr>
          <p:nvPr/>
        </p:nvSpPr>
        <p:spPr bwMode="auto">
          <a:xfrm>
            <a:off x="152400" y="3924722"/>
            <a:ext cx="1376363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2" name="Rectangle 95"/>
          <p:cNvSpPr>
            <a:spLocks noChangeArrowheads="1"/>
          </p:cNvSpPr>
          <p:nvPr/>
        </p:nvSpPr>
        <p:spPr bwMode="auto">
          <a:xfrm>
            <a:off x="1649413" y="3067472"/>
            <a:ext cx="1376362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" name="Rectangle 96"/>
          <p:cNvSpPr>
            <a:spLocks noChangeArrowheads="1"/>
          </p:cNvSpPr>
          <p:nvPr/>
        </p:nvSpPr>
        <p:spPr bwMode="auto">
          <a:xfrm>
            <a:off x="1649413" y="3353222"/>
            <a:ext cx="1376362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4" name="Rectangle 97"/>
          <p:cNvSpPr>
            <a:spLocks noChangeArrowheads="1"/>
          </p:cNvSpPr>
          <p:nvPr/>
        </p:nvSpPr>
        <p:spPr bwMode="auto">
          <a:xfrm>
            <a:off x="1649413" y="3638972"/>
            <a:ext cx="1376362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5" name="Rectangle 98"/>
          <p:cNvSpPr>
            <a:spLocks noChangeArrowheads="1"/>
          </p:cNvSpPr>
          <p:nvPr/>
        </p:nvSpPr>
        <p:spPr bwMode="auto">
          <a:xfrm>
            <a:off x="1649413" y="3924722"/>
            <a:ext cx="1376362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6" name="Rectangle 99"/>
          <p:cNvSpPr>
            <a:spLocks noChangeArrowheads="1"/>
          </p:cNvSpPr>
          <p:nvPr/>
        </p:nvSpPr>
        <p:spPr bwMode="auto">
          <a:xfrm>
            <a:off x="3146425" y="3067472"/>
            <a:ext cx="1376363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7" name="Rectangle 100"/>
          <p:cNvSpPr>
            <a:spLocks noChangeArrowheads="1"/>
          </p:cNvSpPr>
          <p:nvPr/>
        </p:nvSpPr>
        <p:spPr bwMode="auto">
          <a:xfrm>
            <a:off x="3146425" y="3353222"/>
            <a:ext cx="1376363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8" name="Rectangle 101"/>
          <p:cNvSpPr>
            <a:spLocks noChangeArrowheads="1"/>
          </p:cNvSpPr>
          <p:nvPr/>
        </p:nvSpPr>
        <p:spPr bwMode="auto">
          <a:xfrm>
            <a:off x="3146425" y="3638972"/>
            <a:ext cx="1376363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9" name="Rectangle 102"/>
          <p:cNvSpPr>
            <a:spLocks noChangeArrowheads="1"/>
          </p:cNvSpPr>
          <p:nvPr/>
        </p:nvSpPr>
        <p:spPr bwMode="auto">
          <a:xfrm>
            <a:off x="3146425" y="3924722"/>
            <a:ext cx="1376363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0" name="Rectangle 103"/>
          <p:cNvSpPr>
            <a:spLocks noChangeArrowheads="1"/>
          </p:cNvSpPr>
          <p:nvPr/>
        </p:nvSpPr>
        <p:spPr bwMode="auto">
          <a:xfrm>
            <a:off x="4643438" y="3067472"/>
            <a:ext cx="1376362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1" name="Rectangle 104"/>
          <p:cNvSpPr>
            <a:spLocks noChangeArrowheads="1"/>
          </p:cNvSpPr>
          <p:nvPr/>
        </p:nvSpPr>
        <p:spPr bwMode="auto">
          <a:xfrm>
            <a:off x="4643438" y="3353222"/>
            <a:ext cx="1376362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2" name="Rectangle 105"/>
          <p:cNvSpPr>
            <a:spLocks noChangeArrowheads="1"/>
          </p:cNvSpPr>
          <p:nvPr/>
        </p:nvSpPr>
        <p:spPr bwMode="auto">
          <a:xfrm>
            <a:off x="4643438" y="3638972"/>
            <a:ext cx="1376362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3" name="Rectangle 106"/>
          <p:cNvSpPr>
            <a:spLocks noChangeArrowheads="1"/>
          </p:cNvSpPr>
          <p:nvPr/>
        </p:nvSpPr>
        <p:spPr bwMode="auto">
          <a:xfrm>
            <a:off x="4643438" y="3924722"/>
            <a:ext cx="1376362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" name="Rectangle 107"/>
          <p:cNvSpPr>
            <a:spLocks noChangeArrowheads="1"/>
          </p:cNvSpPr>
          <p:nvPr/>
        </p:nvSpPr>
        <p:spPr bwMode="auto">
          <a:xfrm>
            <a:off x="6118225" y="3067472"/>
            <a:ext cx="1376363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5" name="Rectangle 108"/>
          <p:cNvSpPr>
            <a:spLocks noChangeArrowheads="1"/>
          </p:cNvSpPr>
          <p:nvPr/>
        </p:nvSpPr>
        <p:spPr bwMode="auto">
          <a:xfrm>
            <a:off x="6118225" y="3353222"/>
            <a:ext cx="1376363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6" name="Rectangle 109"/>
          <p:cNvSpPr>
            <a:spLocks noChangeArrowheads="1"/>
          </p:cNvSpPr>
          <p:nvPr/>
        </p:nvSpPr>
        <p:spPr bwMode="auto">
          <a:xfrm>
            <a:off x="6118225" y="3638972"/>
            <a:ext cx="1376363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7" name="Rectangle 110"/>
          <p:cNvSpPr>
            <a:spLocks noChangeArrowheads="1"/>
          </p:cNvSpPr>
          <p:nvPr/>
        </p:nvSpPr>
        <p:spPr bwMode="auto">
          <a:xfrm>
            <a:off x="6118225" y="3924722"/>
            <a:ext cx="1376363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8" name="Rectangle 111"/>
          <p:cNvSpPr>
            <a:spLocks noChangeArrowheads="1"/>
          </p:cNvSpPr>
          <p:nvPr/>
        </p:nvSpPr>
        <p:spPr bwMode="auto">
          <a:xfrm>
            <a:off x="7615238" y="3067472"/>
            <a:ext cx="1376362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9" name="Rectangle 112"/>
          <p:cNvSpPr>
            <a:spLocks noChangeArrowheads="1"/>
          </p:cNvSpPr>
          <p:nvPr/>
        </p:nvSpPr>
        <p:spPr bwMode="auto">
          <a:xfrm>
            <a:off x="7615238" y="3353222"/>
            <a:ext cx="1376362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0" name="Rectangle 113"/>
          <p:cNvSpPr>
            <a:spLocks noChangeArrowheads="1"/>
          </p:cNvSpPr>
          <p:nvPr/>
        </p:nvSpPr>
        <p:spPr bwMode="auto">
          <a:xfrm>
            <a:off x="7615238" y="3638972"/>
            <a:ext cx="1376362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1" name="Rectangle 114"/>
          <p:cNvSpPr>
            <a:spLocks noChangeArrowheads="1"/>
          </p:cNvSpPr>
          <p:nvPr/>
        </p:nvSpPr>
        <p:spPr bwMode="auto">
          <a:xfrm>
            <a:off x="7615238" y="3924722"/>
            <a:ext cx="1376362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2" name="Rectangle 115"/>
          <p:cNvSpPr>
            <a:spLocks noChangeArrowheads="1"/>
          </p:cNvSpPr>
          <p:nvPr/>
        </p:nvSpPr>
        <p:spPr bwMode="auto">
          <a:xfrm>
            <a:off x="152400" y="4362872"/>
            <a:ext cx="1376363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3" name="Rectangle 116"/>
          <p:cNvSpPr>
            <a:spLocks noChangeArrowheads="1"/>
          </p:cNvSpPr>
          <p:nvPr/>
        </p:nvSpPr>
        <p:spPr bwMode="auto">
          <a:xfrm>
            <a:off x="152400" y="4648622"/>
            <a:ext cx="1376363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4" name="Rectangle 117"/>
          <p:cNvSpPr>
            <a:spLocks noChangeArrowheads="1"/>
          </p:cNvSpPr>
          <p:nvPr/>
        </p:nvSpPr>
        <p:spPr bwMode="auto">
          <a:xfrm>
            <a:off x="152400" y="4934372"/>
            <a:ext cx="1376363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5" name="Rectangle 118"/>
          <p:cNvSpPr>
            <a:spLocks noChangeArrowheads="1"/>
          </p:cNvSpPr>
          <p:nvPr/>
        </p:nvSpPr>
        <p:spPr bwMode="auto">
          <a:xfrm>
            <a:off x="152400" y="5220122"/>
            <a:ext cx="1376363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6" name="Rectangle 119"/>
          <p:cNvSpPr>
            <a:spLocks noChangeArrowheads="1"/>
          </p:cNvSpPr>
          <p:nvPr/>
        </p:nvSpPr>
        <p:spPr bwMode="auto">
          <a:xfrm>
            <a:off x="1649413" y="4362872"/>
            <a:ext cx="1376362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7" name="Rectangle 120"/>
          <p:cNvSpPr>
            <a:spLocks noChangeArrowheads="1"/>
          </p:cNvSpPr>
          <p:nvPr/>
        </p:nvSpPr>
        <p:spPr bwMode="auto">
          <a:xfrm>
            <a:off x="1649413" y="4648622"/>
            <a:ext cx="1376362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8" name="Rectangle 121"/>
          <p:cNvSpPr>
            <a:spLocks noChangeArrowheads="1"/>
          </p:cNvSpPr>
          <p:nvPr/>
        </p:nvSpPr>
        <p:spPr bwMode="auto">
          <a:xfrm>
            <a:off x="1649413" y="4934372"/>
            <a:ext cx="1376362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9" name="Rectangle 122"/>
          <p:cNvSpPr>
            <a:spLocks noChangeArrowheads="1"/>
          </p:cNvSpPr>
          <p:nvPr/>
        </p:nvSpPr>
        <p:spPr bwMode="auto">
          <a:xfrm>
            <a:off x="1649413" y="5220122"/>
            <a:ext cx="1376362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0" name="Rectangle 123"/>
          <p:cNvSpPr>
            <a:spLocks noChangeArrowheads="1"/>
          </p:cNvSpPr>
          <p:nvPr/>
        </p:nvSpPr>
        <p:spPr bwMode="auto">
          <a:xfrm>
            <a:off x="3146425" y="4362872"/>
            <a:ext cx="1376363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1" name="Rectangle 124"/>
          <p:cNvSpPr>
            <a:spLocks noChangeArrowheads="1"/>
          </p:cNvSpPr>
          <p:nvPr/>
        </p:nvSpPr>
        <p:spPr bwMode="auto">
          <a:xfrm>
            <a:off x="3146425" y="4648622"/>
            <a:ext cx="1376363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2" name="Rectangle 125"/>
          <p:cNvSpPr>
            <a:spLocks noChangeArrowheads="1"/>
          </p:cNvSpPr>
          <p:nvPr/>
        </p:nvSpPr>
        <p:spPr bwMode="auto">
          <a:xfrm>
            <a:off x="3146425" y="4934372"/>
            <a:ext cx="1376363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3" name="Rectangle 126"/>
          <p:cNvSpPr>
            <a:spLocks noChangeArrowheads="1"/>
          </p:cNvSpPr>
          <p:nvPr/>
        </p:nvSpPr>
        <p:spPr bwMode="auto">
          <a:xfrm>
            <a:off x="3146425" y="5220122"/>
            <a:ext cx="1376363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" name="Rectangle 127"/>
          <p:cNvSpPr>
            <a:spLocks noChangeArrowheads="1"/>
          </p:cNvSpPr>
          <p:nvPr/>
        </p:nvSpPr>
        <p:spPr bwMode="auto">
          <a:xfrm>
            <a:off x="4643438" y="4362872"/>
            <a:ext cx="1376362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5" name="Rectangle 128"/>
          <p:cNvSpPr>
            <a:spLocks noChangeArrowheads="1"/>
          </p:cNvSpPr>
          <p:nvPr/>
        </p:nvSpPr>
        <p:spPr bwMode="auto">
          <a:xfrm>
            <a:off x="4643438" y="4648622"/>
            <a:ext cx="1376362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6" name="Rectangle 129"/>
          <p:cNvSpPr>
            <a:spLocks noChangeArrowheads="1"/>
          </p:cNvSpPr>
          <p:nvPr/>
        </p:nvSpPr>
        <p:spPr bwMode="auto">
          <a:xfrm>
            <a:off x="4643438" y="4934372"/>
            <a:ext cx="1376362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7" name="Rectangle 130"/>
          <p:cNvSpPr>
            <a:spLocks noChangeArrowheads="1"/>
          </p:cNvSpPr>
          <p:nvPr/>
        </p:nvSpPr>
        <p:spPr bwMode="auto">
          <a:xfrm>
            <a:off x="4643438" y="5220122"/>
            <a:ext cx="1376362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8" name="Rectangle 131"/>
          <p:cNvSpPr>
            <a:spLocks noChangeArrowheads="1"/>
          </p:cNvSpPr>
          <p:nvPr/>
        </p:nvSpPr>
        <p:spPr bwMode="auto">
          <a:xfrm>
            <a:off x="6118225" y="4362872"/>
            <a:ext cx="1376363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9" name="Rectangle 132"/>
          <p:cNvSpPr>
            <a:spLocks noChangeArrowheads="1"/>
          </p:cNvSpPr>
          <p:nvPr/>
        </p:nvSpPr>
        <p:spPr bwMode="auto">
          <a:xfrm>
            <a:off x="6118225" y="4648622"/>
            <a:ext cx="1376363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0" name="Rectangle 133"/>
          <p:cNvSpPr>
            <a:spLocks noChangeArrowheads="1"/>
          </p:cNvSpPr>
          <p:nvPr/>
        </p:nvSpPr>
        <p:spPr bwMode="auto">
          <a:xfrm>
            <a:off x="6118225" y="4934372"/>
            <a:ext cx="1376363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1" name="Rectangle 134"/>
          <p:cNvSpPr>
            <a:spLocks noChangeArrowheads="1"/>
          </p:cNvSpPr>
          <p:nvPr/>
        </p:nvSpPr>
        <p:spPr bwMode="auto">
          <a:xfrm>
            <a:off x="6118225" y="5220122"/>
            <a:ext cx="1376363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2" name="Rectangle 135"/>
          <p:cNvSpPr>
            <a:spLocks noChangeArrowheads="1"/>
          </p:cNvSpPr>
          <p:nvPr/>
        </p:nvSpPr>
        <p:spPr bwMode="auto">
          <a:xfrm>
            <a:off x="7615238" y="4362872"/>
            <a:ext cx="1376362" cy="285750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3" name="Rectangle 136"/>
          <p:cNvSpPr>
            <a:spLocks noChangeArrowheads="1"/>
          </p:cNvSpPr>
          <p:nvPr/>
        </p:nvSpPr>
        <p:spPr bwMode="auto">
          <a:xfrm>
            <a:off x="7615238" y="4648622"/>
            <a:ext cx="1376362" cy="2857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4" name="Rectangle 137"/>
          <p:cNvSpPr>
            <a:spLocks noChangeArrowheads="1"/>
          </p:cNvSpPr>
          <p:nvPr/>
        </p:nvSpPr>
        <p:spPr bwMode="auto">
          <a:xfrm>
            <a:off x="7615238" y="4934372"/>
            <a:ext cx="1376362" cy="28575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" name="Rectangle 138"/>
          <p:cNvSpPr>
            <a:spLocks noChangeArrowheads="1"/>
          </p:cNvSpPr>
          <p:nvPr/>
        </p:nvSpPr>
        <p:spPr bwMode="auto">
          <a:xfrm>
            <a:off x="7615238" y="5220122"/>
            <a:ext cx="1376362" cy="28575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6" name="TextBox 205"/>
          <p:cNvSpPr txBox="1"/>
          <p:nvPr/>
        </p:nvSpPr>
        <p:spPr>
          <a:xfrm>
            <a:off x="3275856" y="5877272"/>
            <a:ext cx="28696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Arial Black" pitchFamily="34" charset="0"/>
              </a:rPr>
              <a:t>24 флага</a:t>
            </a:r>
            <a:endParaRPr lang="ru-RU" sz="4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18439" name="Picture 7" descr="C:\Users\admin\Desktop\0_50bbb_afbfca29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027040"/>
            <a:ext cx="2696038" cy="3830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500"/>
                            </p:stCondLst>
                            <p:childTnLst>
                              <p:par>
                                <p:cTn id="12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000"/>
                            </p:stCondLst>
                            <p:childTnLst>
                              <p:par>
                                <p:cTn id="1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500"/>
                            </p:stCondLst>
                            <p:childTnLst>
                              <p:par>
                                <p:cTn id="1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8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9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4500"/>
                            </p:stCondLst>
                            <p:childTnLst>
                              <p:par>
                                <p:cTn id="20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5500"/>
                            </p:stCondLst>
                            <p:childTnLst>
                              <p:par>
                                <p:cTn id="22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2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16500"/>
                            </p:stCondLst>
                            <p:childTnLst>
                              <p:par>
                                <p:cTn id="23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7000"/>
                            </p:stCondLst>
                            <p:childTnLst>
                              <p:par>
                                <p:cTn id="24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7500"/>
                            </p:stCondLst>
                            <p:childTnLst>
                              <p:par>
                                <p:cTn id="25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18000"/>
                            </p:stCondLst>
                            <p:childTnLst>
                              <p:par>
                                <p:cTn id="25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8500"/>
                            </p:stCondLst>
                            <p:childTnLst>
                              <p:par>
                                <p:cTn id="26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19000"/>
                            </p:stCondLst>
                            <p:childTnLst>
                              <p:par>
                                <p:cTn id="27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19500"/>
                            </p:stCondLst>
                            <p:childTnLst>
                              <p:par>
                                <p:cTn id="27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8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20500"/>
                            </p:stCondLst>
                            <p:childTnLst>
                              <p:par>
                                <p:cTn id="29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9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21500"/>
                            </p:stCondLst>
                            <p:childTnLst>
                              <p:par>
                                <p:cTn id="30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22000"/>
                            </p:stCondLst>
                            <p:childTnLst>
                              <p:par>
                                <p:cTn id="31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22500"/>
                            </p:stCondLst>
                            <p:childTnLst>
                              <p:par>
                                <p:cTn id="3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23000"/>
                            </p:stCondLst>
                            <p:childTnLst>
                              <p:par>
                                <p:cTn id="3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23500"/>
                            </p:stCondLst>
                            <p:childTnLst>
                              <p:par>
                                <p:cTn id="33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24000"/>
                            </p:stCondLst>
                            <p:childTnLst>
                              <p:par>
                                <p:cTn id="34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24500"/>
                            </p:stCondLst>
                            <p:childTnLst>
                              <p:par>
                                <p:cTn id="34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25000"/>
                            </p:stCondLst>
                            <p:childTnLst>
                              <p:par>
                                <p:cTn id="3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25500"/>
                            </p:stCondLst>
                            <p:childTnLst>
                              <p:par>
                                <p:cTn id="36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26000"/>
                            </p:stCondLst>
                            <p:childTnLst>
                              <p:par>
                                <p:cTn id="36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26500"/>
                            </p:stCondLst>
                            <p:childTnLst>
                              <p:par>
                                <p:cTn id="37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27000"/>
                            </p:stCondLst>
                            <p:childTnLst>
                              <p:par>
                                <p:cTn id="38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27500"/>
                            </p:stCondLst>
                            <p:childTnLst>
                              <p:par>
                                <p:cTn id="39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28000"/>
                            </p:stCondLst>
                            <p:childTnLst>
                              <p:par>
                                <p:cTn id="3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28500"/>
                            </p:stCondLst>
                            <p:childTnLst>
                              <p:par>
                                <p:cTn id="40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29000"/>
                            </p:stCondLst>
                            <p:childTnLst>
                              <p:par>
                                <p:cTn id="41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29500"/>
                            </p:stCondLst>
                            <p:childTnLst>
                              <p:par>
                                <p:cTn id="4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42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1" fill="hold">
                            <p:stCondLst>
                              <p:cond delay="30500"/>
                            </p:stCondLst>
                            <p:childTnLst>
                              <p:par>
                                <p:cTn id="43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31000"/>
                            </p:stCondLst>
                            <p:childTnLst>
                              <p:par>
                                <p:cTn id="43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1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31500"/>
                            </p:stCondLst>
                            <p:childTnLst>
                              <p:par>
                                <p:cTn id="44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2" fill="hold">
                            <p:stCondLst>
                              <p:cond delay="32000"/>
                            </p:stCondLst>
                            <p:childTnLst>
                              <p:par>
                                <p:cTn id="45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>
                            <p:stCondLst>
                              <p:cond delay="32500"/>
                            </p:stCondLst>
                            <p:childTnLst>
                              <p:par>
                                <p:cTn id="46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6" fill="hold">
                            <p:stCondLst>
                              <p:cond delay="33000"/>
                            </p:stCondLst>
                            <p:childTnLst>
                              <p:par>
                                <p:cTn id="4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9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3" fill="hold">
                            <p:stCondLst>
                              <p:cond delay="33500"/>
                            </p:stCondLst>
                            <p:childTnLst>
                              <p:par>
                                <p:cTn id="47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6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0" fill="hold">
                            <p:stCondLst>
                              <p:cond delay="34000"/>
                            </p:stCondLst>
                            <p:childTnLst>
                              <p:par>
                                <p:cTn id="48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3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34500"/>
                            </p:stCondLst>
                            <p:childTnLst>
                              <p:par>
                                <p:cTn id="48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0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35000"/>
                            </p:stCondLst>
                            <p:childTnLst>
                              <p:par>
                                <p:cTn id="49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1" fill="hold">
                            <p:stCondLst>
                              <p:cond delay="35500"/>
                            </p:stCondLst>
                            <p:childTnLst>
                              <p:par>
                                <p:cTn id="50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4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8" fill="hold">
                            <p:stCondLst>
                              <p:cond delay="36000"/>
                            </p:stCondLst>
                            <p:childTnLst>
                              <p:par>
                                <p:cTn id="50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5" fill="hold">
                            <p:stCondLst>
                              <p:cond delay="36500"/>
                            </p:stCondLst>
                            <p:childTnLst>
                              <p:par>
                                <p:cTn id="51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8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2" fill="hold">
                            <p:stCondLst>
                              <p:cond delay="37000"/>
                            </p:stCondLst>
                            <p:childTnLst>
                              <p:par>
                                <p:cTn id="5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5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37500"/>
                            </p:stCondLst>
                            <p:childTnLst>
                              <p:par>
                                <p:cTn id="5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38000"/>
                            </p:stCondLst>
                            <p:childTnLst>
                              <p:par>
                                <p:cTn id="53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3" fill="hold">
                            <p:stCondLst>
                              <p:cond delay="38500"/>
                            </p:stCondLst>
                            <p:childTnLst>
                              <p:par>
                                <p:cTn id="5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0" fill="hold">
                            <p:stCondLst>
                              <p:cond delay="39000"/>
                            </p:stCondLst>
                            <p:childTnLst>
                              <p:par>
                                <p:cTn id="55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7" fill="hold">
                            <p:stCondLst>
                              <p:cond delay="39500"/>
                            </p:stCondLst>
                            <p:childTnLst>
                              <p:par>
                                <p:cTn id="55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4" fill="hold">
                            <p:stCondLst>
                              <p:cond delay="40000"/>
                            </p:stCondLst>
                            <p:childTnLst>
                              <p:par>
                                <p:cTn id="56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7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1" fill="hold">
                            <p:stCondLst>
                              <p:cond delay="40500"/>
                            </p:stCondLst>
                            <p:childTnLst>
                              <p:par>
                                <p:cTn id="57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4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8" fill="hold">
                            <p:stCondLst>
                              <p:cond delay="41000"/>
                            </p:stCondLst>
                            <p:childTnLst>
                              <p:par>
                                <p:cTn id="57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5" fill="hold">
                            <p:stCondLst>
                              <p:cond delay="41500"/>
                            </p:stCondLst>
                            <p:childTnLst>
                              <p:par>
                                <p:cTn id="58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2" fill="hold">
                            <p:stCondLst>
                              <p:cond delay="42000"/>
                            </p:stCondLst>
                            <p:childTnLst>
                              <p:par>
                                <p:cTn id="59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9" fill="hold">
                            <p:stCondLst>
                              <p:cond delay="42500"/>
                            </p:stCondLst>
                            <p:childTnLst>
                              <p:par>
                                <p:cTn id="60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6" fill="hold">
                            <p:stCondLst>
                              <p:cond delay="43000"/>
                            </p:stCondLst>
                            <p:childTnLst>
                              <p:par>
                                <p:cTn id="6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3" fill="hold">
                            <p:stCondLst>
                              <p:cond delay="43500"/>
                            </p:stCondLst>
                            <p:childTnLst>
                              <p:par>
                                <p:cTn id="61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6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0" fill="hold">
                            <p:stCondLst>
                              <p:cond delay="44000"/>
                            </p:stCondLst>
                            <p:childTnLst>
                              <p:par>
                                <p:cTn id="62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7" fill="hold">
                            <p:stCondLst>
                              <p:cond delay="44500"/>
                            </p:stCondLst>
                            <p:childTnLst>
                              <p:par>
                                <p:cTn id="62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0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4" fill="hold">
                            <p:stCondLst>
                              <p:cond delay="45000"/>
                            </p:stCondLst>
                            <p:childTnLst>
                              <p:par>
                                <p:cTn id="63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1" fill="hold">
                            <p:stCondLst>
                              <p:cond delay="45500"/>
                            </p:stCondLst>
                            <p:childTnLst>
                              <p:par>
                                <p:cTn id="6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4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8" fill="hold">
                            <p:stCondLst>
                              <p:cond delay="46000"/>
                            </p:stCondLst>
                            <p:childTnLst>
                              <p:par>
                                <p:cTn id="64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1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5" fill="hold">
                            <p:stCondLst>
                              <p:cond delay="46500"/>
                            </p:stCondLst>
                            <p:childTnLst>
                              <p:par>
                                <p:cTn id="6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8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9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2" fill="hold">
                            <p:stCondLst>
                              <p:cond delay="47000"/>
                            </p:stCondLst>
                            <p:childTnLst>
                              <p:par>
                                <p:cTn id="66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5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8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9" fill="hold">
                            <p:stCondLst>
                              <p:cond delay="47500"/>
                            </p:stCondLst>
                            <p:childTnLst>
                              <p:par>
                                <p:cTn id="67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2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6" fill="hold">
                            <p:stCondLst>
                              <p:cond delay="48000"/>
                            </p:stCondLst>
                            <p:childTnLst>
                              <p:par>
                                <p:cTn id="6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9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1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2" fill="hold">
                            <p:stCondLst>
                              <p:cond delay="48500"/>
                            </p:stCondLst>
                            <p:childTnLst>
                              <p:par>
                                <p:cTn id="68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3643314"/>
            <a:ext cx="71080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Arial Black" pitchFamily="34" charset="0"/>
              </a:rPr>
              <a:t>Комбинаторные задачи</a:t>
            </a:r>
            <a:endParaRPr lang="ru-RU" sz="4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5572140"/>
            <a:ext cx="6317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Gabriola" pitchFamily="82" charset="0"/>
              </a:rPr>
              <a:t>Учитель математики </a:t>
            </a:r>
            <a:r>
              <a:rPr lang="ru-RU" sz="2800" b="1" dirty="0" smtClean="0">
                <a:latin typeface="Gabriola" pitchFamily="82" charset="0"/>
              </a:rPr>
              <a:t>: </a:t>
            </a:r>
            <a:r>
              <a:rPr lang="ru-RU" sz="2800" b="1" dirty="0" smtClean="0">
                <a:latin typeface="Gabriola" pitchFamily="82" charset="0"/>
              </a:rPr>
              <a:t>Иванова Надежда Валерьевна</a:t>
            </a:r>
            <a:endParaRPr lang="ru-RU" sz="2800" b="1" dirty="0">
              <a:latin typeface="Gabriola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0"/>
            <a:ext cx="86846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Gabriola" pitchFamily="82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2400" b="1" dirty="0" smtClean="0">
                <a:latin typeface="Gabriola" pitchFamily="82" charset="0"/>
              </a:rPr>
              <a:t>«</a:t>
            </a:r>
            <a:r>
              <a:rPr lang="ru-RU" sz="2400" b="1" dirty="0" err="1" smtClean="0">
                <a:latin typeface="Gabriola" pitchFamily="82" charset="0"/>
              </a:rPr>
              <a:t>Ибресинская</a:t>
            </a:r>
            <a:r>
              <a:rPr lang="ru-RU" sz="2400" b="1" dirty="0" smtClean="0">
                <a:latin typeface="Gabriola" pitchFamily="82" charset="0"/>
              </a:rPr>
              <a:t> средняя общеобразовательная школа №2»</a:t>
            </a:r>
            <a:endParaRPr lang="ru-RU" sz="2400" b="1" dirty="0" smtClean="0">
              <a:latin typeface="Gabriola" pitchFamily="82" charset="0"/>
            </a:endParaRPr>
          </a:p>
          <a:p>
            <a:pPr algn="ctr"/>
            <a:r>
              <a:rPr lang="ru-RU" sz="2400" b="1" dirty="0" err="1" smtClean="0">
                <a:latin typeface="Gabriola" pitchFamily="82" charset="0"/>
              </a:rPr>
              <a:t>Ибресинского</a:t>
            </a:r>
            <a:r>
              <a:rPr lang="ru-RU" sz="2400" b="1" dirty="0" smtClean="0">
                <a:latin typeface="Gabriola" pitchFamily="82" charset="0"/>
              </a:rPr>
              <a:t> района Чувашской Республики</a:t>
            </a:r>
            <a:endParaRPr lang="ru-RU" sz="2400" b="1" dirty="0">
              <a:latin typeface="Gabriola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3240" y="6143644"/>
            <a:ext cx="26661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smtClean="0">
                <a:latin typeface="Gabriola" pitchFamily="82" charset="0"/>
              </a:rPr>
              <a:t>2018-2019 </a:t>
            </a:r>
            <a:r>
              <a:rPr lang="ru-RU" sz="2800" b="1" dirty="0" smtClean="0">
                <a:latin typeface="Gabriola" pitchFamily="82" charset="0"/>
              </a:rPr>
              <a:t>учебный год</a:t>
            </a:r>
            <a:endParaRPr lang="ru-RU" sz="2800" b="1" dirty="0">
              <a:latin typeface="Gabriola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3638" y="1714488"/>
            <a:ext cx="337143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spc="300" dirty="0" smtClean="0">
                <a:latin typeface="Arial Black" pitchFamily="34" charset="0"/>
              </a:rPr>
              <a:t>Математика</a:t>
            </a:r>
          </a:p>
          <a:p>
            <a:pPr algn="ctr"/>
            <a:r>
              <a:rPr lang="ru-RU" sz="3200" b="1" spc="300" dirty="0" smtClean="0">
                <a:latin typeface="Arial Black" pitchFamily="34" charset="0"/>
              </a:rPr>
              <a:t>5 класс</a:t>
            </a:r>
            <a:endParaRPr lang="ru-RU" sz="3200" b="1" spc="300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9058" y="3071810"/>
            <a:ext cx="11801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Arial Black" pitchFamily="34" charset="0"/>
              </a:rPr>
              <a:t>Тема:</a:t>
            </a:r>
            <a:endParaRPr lang="ru-RU" sz="24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95536" y="404664"/>
            <a:ext cx="8496944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Цель: </a:t>
            </a:r>
            <a:r>
              <a:rPr lang="ru-RU" dirty="0" smtClean="0">
                <a:latin typeface="Arial Black" pitchFamily="34" charset="0"/>
              </a:rPr>
              <a:t>начать формировать умения решать простейшие комбинаторные задачи.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Задачи: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	Образовательные: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i="1" u="sng" dirty="0" smtClean="0">
                <a:latin typeface="Arial Black" pitchFamily="34" charset="0"/>
              </a:rPr>
              <a:t>Учащиеся должны:</a:t>
            </a:r>
          </a:p>
          <a:p>
            <a:pPr marL="342900" lvl="1" indent="-34290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tabLst>
                <a:tab pos="571500" algn="l"/>
              </a:tabLst>
            </a:pPr>
            <a:r>
              <a:rPr lang="ru-RU" dirty="0" smtClean="0">
                <a:latin typeface="Arial Black" pitchFamily="34" charset="0"/>
              </a:rPr>
              <a:t>уметь выделять комбинаторные задачи из ряда предложенных задач;</a:t>
            </a:r>
          </a:p>
          <a:p>
            <a:pPr marL="342900" lvl="1" indent="-34290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tabLst>
                <a:tab pos="571500" algn="l"/>
              </a:tabLst>
            </a:pPr>
            <a:r>
              <a:rPr lang="ru-RU" dirty="0" smtClean="0">
                <a:latin typeface="Arial Black" pitchFamily="34" charset="0"/>
              </a:rPr>
              <a:t>уметь решать простейшие комбинаторные задачи;</a:t>
            </a:r>
          </a:p>
          <a:p>
            <a:pPr marL="342900" lvl="1" indent="-34290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 typeface="+mj-lt"/>
              <a:buAutoNum type="arabicPeriod"/>
              <a:tabLst>
                <a:tab pos="571500" algn="l"/>
              </a:tabLst>
            </a:pPr>
            <a:r>
              <a:rPr lang="ru-RU" dirty="0" smtClean="0">
                <a:latin typeface="Arial Black" pitchFamily="34" charset="0"/>
              </a:rPr>
              <a:t>знать основные способы решении комбинаторных задач.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dirty="0" smtClean="0">
                <a:latin typeface="Arial Black" pitchFamily="34" charset="0"/>
              </a:rPr>
              <a:t>	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Воспитательные: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i="1" u="sng" dirty="0" smtClean="0">
                <a:latin typeface="Arial Black" pitchFamily="34" charset="0"/>
              </a:rPr>
              <a:t>Способствовать: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571500" algn="l"/>
              </a:tabLst>
            </a:pPr>
            <a:r>
              <a:rPr lang="ru-RU" dirty="0" smtClean="0">
                <a:latin typeface="Arial Black" pitchFamily="34" charset="0"/>
              </a:rPr>
              <a:t>формированию познавательного интереса к  предмету, мировоззрения учащихся;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571500" algn="l"/>
              </a:tabLst>
            </a:pPr>
            <a:r>
              <a:rPr lang="ru-RU" b="1" dirty="0" smtClean="0">
                <a:latin typeface="Arial Black" pitchFamily="34" charset="0"/>
                <a:cs typeface="Times New Roman" pitchFamily="18" charset="0"/>
              </a:rPr>
              <a:t>формированию умения работать в группах, культуру общения.</a:t>
            </a:r>
            <a:endParaRPr lang="ru-RU" b="1" dirty="0" smtClean="0">
              <a:latin typeface="Arial Black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dirty="0" smtClean="0">
                <a:latin typeface="Arial Black" pitchFamily="34" charset="0"/>
              </a:rPr>
              <a:t>	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Развивающие: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l"/>
              </a:tabLst>
            </a:pPr>
            <a:r>
              <a:rPr lang="ru-RU" i="1" u="sng" dirty="0" smtClean="0">
                <a:latin typeface="Arial Black" pitchFamily="34" charset="0"/>
              </a:rPr>
              <a:t>Способствовать: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571500" algn="l"/>
              </a:tabLst>
            </a:pPr>
            <a:r>
              <a:rPr lang="ru-RU" dirty="0" smtClean="0">
                <a:latin typeface="Arial Black" pitchFamily="34" charset="0"/>
              </a:rPr>
              <a:t>развитию речи, творческого мышления;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571500" algn="l"/>
              </a:tabLst>
            </a:pPr>
            <a:r>
              <a:rPr lang="ru-RU" dirty="0" smtClean="0">
                <a:latin typeface="Arial Black" pitchFamily="34" charset="0"/>
              </a:rPr>
              <a:t>совершенствованию операций умственной деятельности: анализ, синтез, классификация, способность наблюдать и делать выводы, выделять существенные признаки.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Прямоугольник 110"/>
          <p:cNvSpPr/>
          <p:nvPr/>
        </p:nvSpPr>
        <p:spPr>
          <a:xfrm>
            <a:off x="251520" y="260648"/>
            <a:ext cx="856895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39750"/>
            <a:r>
              <a:rPr lang="ru-RU" sz="3200" b="1" dirty="0" smtClean="0">
                <a:solidFill>
                  <a:srgbClr val="FFFF00"/>
                </a:solidFill>
                <a:latin typeface="Arial Black" pitchFamily="34" charset="0"/>
              </a:rPr>
              <a:t>	</a:t>
            </a:r>
            <a:r>
              <a:rPr lang="ru-RU" sz="3600" b="1" dirty="0" smtClean="0">
                <a:solidFill>
                  <a:srgbClr val="FFFF00"/>
                </a:solidFill>
                <a:latin typeface="Arial Black" pitchFamily="34" charset="0"/>
              </a:rPr>
              <a:t>Комбинаторика</a:t>
            </a:r>
            <a:r>
              <a:rPr lang="ru-RU" sz="3200" b="1" dirty="0" smtClean="0">
                <a:latin typeface="Arial Black" pitchFamily="34" charset="0"/>
              </a:rPr>
              <a:t> - это раздел математики, в котором изучаются вопросы о том, сколько различных комбинаций, подчиненных тем или иным условиям, можно составить из заданных объектов.</a:t>
            </a:r>
            <a:endParaRPr lang="ru-RU" sz="2800" b="1" dirty="0">
              <a:latin typeface="Arial Black" pitchFamily="34" charset="0"/>
            </a:endParaRPr>
          </a:p>
        </p:txBody>
      </p:sp>
      <p:pic>
        <p:nvPicPr>
          <p:cNvPr id="4" name="Picture 7" descr="C:\Users\admin\Desktop\0_50bbb_afbfca29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012160" y="2765183"/>
            <a:ext cx="2808312" cy="40928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16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476672"/>
            <a:ext cx="74168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39750"/>
            <a:r>
              <a:rPr lang="ru-RU" sz="2800" b="1" dirty="0" smtClean="0">
                <a:latin typeface="Arial Black" pitchFamily="34" charset="0"/>
              </a:rPr>
              <a:t>	Сколько различных флагов из трех горизонтальных полос можно составить, используя полосы трех цветов: красного, белого и синего?</a:t>
            </a:r>
            <a:endParaRPr lang="ru-RU" sz="2800" b="1" dirty="0">
              <a:latin typeface="Arial Black" pitchFamily="34" charset="0"/>
            </a:endParaRPr>
          </a:p>
        </p:txBody>
      </p:sp>
      <p:pic>
        <p:nvPicPr>
          <p:cNvPr id="23554" name="Picture 2" descr="C:\Users\admin\Desktop\0_58491_c857ac8f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9380" y="2438607"/>
            <a:ext cx="2231132" cy="4374769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771800" y="4149080"/>
            <a:ext cx="2016224" cy="504056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788024" y="4797152"/>
            <a:ext cx="2016224" cy="504056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83568" y="3429000"/>
            <a:ext cx="2016224" cy="504056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6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6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6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6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7"/>
          <p:cNvSpPr>
            <a:spLocks noChangeArrowheads="1"/>
          </p:cNvSpPr>
          <p:nvPr/>
        </p:nvSpPr>
        <p:spPr bwMode="auto">
          <a:xfrm>
            <a:off x="1763688" y="3285728"/>
            <a:ext cx="2304256" cy="1295400"/>
          </a:xfrm>
          <a:prstGeom prst="wedgeEllipseCallout">
            <a:avLst>
              <a:gd name="adj1" fmla="val -47583"/>
              <a:gd name="adj2" fmla="val 69977"/>
            </a:avLst>
          </a:prstGeom>
          <a:solidFill>
            <a:schemeClr val="tx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ru-RU" b="1" dirty="0" smtClean="0">
              <a:solidFill>
                <a:srgbClr val="FF330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FF3300"/>
                </a:solidFill>
                <a:latin typeface="Arial Black" pitchFamily="34" charset="0"/>
              </a:rPr>
              <a:t>6 вариантов</a:t>
            </a:r>
            <a:endParaRPr lang="ru-RU" sz="1600" b="1" dirty="0">
              <a:solidFill>
                <a:srgbClr val="FF3300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84714"/>
            <a:ext cx="8535322" cy="37999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91440" tIns="45720" rIns="91440" bIns="45720">
            <a:prstTxWarp prst="textWave2">
              <a:avLst/>
            </a:prstTxWarp>
            <a:spAutoFit/>
          </a:bodyPr>
          <a:lstStyle/>
          <a:p>
            <a:r>
              <a:rPr lang="ru-RU" sz="16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  <a:ea typeface="Verdana" pitchFamily="34" charset="0"/>
                <a:cs typeface="Verdana" pitchFamily="34" charset="0"/>
              </a:rPr>
              <a:t>перебор возможных вариантов</a:t>
            </a:r>
            <a:endParaRPr lang="ru-RU" sz="1600" b="1" cap="all" dirty="0">
              <a:ln w="9000" cmpd="sng">
                <a:solidFill>
                  <a:schemeClr val="accent2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8024" y="1124744"/>
            <a:ext cx="3810659" cy="32008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Arial Black" pitchFamily="34" charset="0"/>
              </a:rPr>
              <a:t>Б</a:t>
            </a:r>
            <a: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  <a:t>К</a:t>
            </a:r>
            <a:r>
              <a:rPr lang="ru-RU" sz="5400" b="1" dirty="0" smtClean="0">
                <a:solidFill>
                  <a:srgbClr val="002060"/>
                </a:solidFill>
                <a:latin typeface="Arial Black" pitchFamily="34" charset="0"/>
              </a:rPr>
              <a:t>С</a:t>
            </a:r>
            <a:r>
              <a:rPr lang="ru-RU" sz="5400" b="1" dirty="0" smtClean="0">
                <a:latin typeface="Arial Black" pitchFamily="34" charset="0"/>
              </a:rPr>
              <a:t>, Б</a:t>
            </a:r>
            <a:r>
              <a:rPr lang="ru-RU" sz="5400" b="1" dirty="0" smtClean="0">
                <a:solidFill>
                  <a:srgbClr val="002060"/>
                </a:solidFill>
                <a:latin typeface="Arial Black" pitchFamily="34" charset="0"/>
              </a:rPr>
              <a:t>С</a:t>
            </a:r>
            <a: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  <a:t>К</a:t>
            </a:r>
          </a:p>
          <a:p>
            <a:endParaRPr lang="ru-RU" sz="2000" b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  <a:t>К</a:t>
            </a:r>
            <a:r>
              <a:rPr lang="ru-RU" sz="5400" b="1" dirty="0" smtClean="0">
                <a:latin typeface="Arial Black" pitchFamily="34" charset="0"/>
              </a:rPr>
              <a:t>Б</a:t>
            </a:r>
            <a:r>
              <a:rPr lang="ru-RU" sz="5400" b="1" dirty="0" smtClean="0">
                <a:solidFill>
                  <a:srgbClr val="002060"/>
                </a:solidFill>
                <a:latin typeface="Arial Black" pitchFamily="34" charset="0"/>
              </a:rPr>
              <a:t>С</a:t>
            </a:r>
            <a:r>
              <a:rPr lang="ru-RU" sz="5400" b="1" dirty="0" smtClean="0">
                <a:latin typeface="Arial Black" pitchFamily="34" charset="0"/>
              </a:rPr>
              <a:t>, </a:t>
            </a:r>
            <a: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  <a:t>К</a:t>
            </a:r>
            <a:r>
              <a:rPr lang="ru-RU" sz="5400" b="1" dirty="0" smtClean="0">
                <a:solidFill>
                  <a:srgbClr val="002060"/>
                </a:solidFill>
                <a:latin typeface="Arial Black" pitchFamily="34" charset="0"/>
              </a:rPr>
              <a:t>С</a:t>
            </a:r>
            <a:r>
              <a:rPr lang="ru-RU" sz="5400" b="1" dirty="0" smtClean="0">
                <a:latin typeface="Arial Black" pitchFamily="34" charset="0"/>
              </a:rPr>
              <a:t>Б</a:t>
            </a:r>
          </a:p>
          <a:p>
            <a:endParaRPr lang="ru-RU" sz="2000" b="1" dirty="0" smtClean="0">
              <a:latin typeface="Arial Black" pitchFamily="34" charset="0"/>
            </a:endParaRPr>
          </a:p>
          <a:p>
            <a:r>
              <a:rPr lang="ru-RU" sz="5400" b="1" dirty="0" smtClean="0">
                <a:solidFill>
                  <a:srgbClr val="002060"/>
                </a:solidFill>
                <a:latin typeface="Arial Black" pitchFamily="34" charset="0"/>
              </a:rPr>
              <a:t>С</a:t>
            </a:r>
            <a:r>
              <a:rPr lang="ru-RU" sz="5400" b="1" dirty="0" smtClean="0">
                <a:latin typeface="Arial Black" pitchFamily="34" charset="0"/>
              </a:rPr>
              <a:t>Б</a:t>
            </a:r>
            <a: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  <a:t>К</a:t>
            </a:r>
            <a:r>
              <a:rPr lang="ru-RU" sz="5400" b="1" dirty="0" smtClean="0">
                <a:latin typeface="Arial Black" pitchFamily="34" charset="0"/>
              </a:rPr>
              <a:t>, </a:t>
            </a:r>
            <a:r>
              <a:rPr lang="ru-RU" sz="5400" b="1" dirty="0" smtClean="0">
                <a:solidFill>
                  <a:srgbClr val="002060"/>
                </a:solidFill>
                <a:latin typeface="Arial Black" pitchFamily="34" charset="0"/>
              </a:rPr>
              <a:t>С</a:t>
            </a:r>
            <a: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  <a:t>К</a:t>
            </a:r>
            <a:r>
              <a:rPr lang="ru-RU" sz="5400" b="1" dirty="0" smtClean="0">
                <a:latin typeface="Arial Black" pitchFamily="34" charset="0"/>
              </a:rPr>
              <a:t>Б</a:t>
            </a:r>
            <a:endParaRPr lang="ru-RU" sz="5400" b="1" dirty="0">
              <a:latin typeface="Arial Black" pitchFamily="34" charset="0"/>
            </a:endParaRPr>
          </a:p>
        </p:txBody>
      </p:sp>
      <p:pic>
        <p:nvPicPr>
          <p:cNvPr id="8" name="Picture 9" descr="j02321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18214"/>
            <a:ext cx="2572720" cy="263978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5536" y="1124744"/>
            <a:ext cx="265168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Б – белый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К – красный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Arial Black" pitchFamily="34" charset="0"/>
              </a:rPr>
              <a:t>С - синий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728</TotalTime>
  <Words>662</Words>
  <Application>Microsoft Office PowerPoint</Application>
  <PresentationFormat>Экран (4:3)</PresentationFormat>
  <Paragraphs>175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Klient</dc:creator>
  <cp:lastModifiedBy>admin</cp:lastModifiedBy>
  <cp:revision>214</cp:revision>
  <dcterms:created xsi:type="dcterms:W3CDTF">2015-04-22T17:30:03Z</dcterms:created>
  <dcterms:modified xsi:type="dcterms:W3CDTF">2019-01-10T11:28:01Z</dcterms:modified>
</cp:coreProperties>
</file>